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366" r:id="rId2"/>
    <p:sldId id="354" r:id="rId3"/>
    <p:sldId id="355" r:id="rId4"/>
    <p:sldId id="370" r:id="rId5"/>
    <p:sldId id="369" r:id="rId6"/>
    <p:sldId id="357" r:id="rId7"/>
    <p:sldId id="358" r:id="rId8"/>
    <p:sldId id="359" r:id="rId9"/>
    <p:sldId id="360" r:id="rId10"/>
    <p:sldId id="361" r:id="rId11"/>
    <p:sldId id="362" r:id="rId12"/>
    <p:sldId id="3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بهبود کالیبراسیون سنسور شتاب میکروالکترومکانیکی  با روش های شبکه عصبی و بهینه سازی ازدحام ذرات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مهدی ایزدی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بهمن 95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515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>
              <a:buClr>
                <a:srgbClr val="94C600"/>
              </a:buClr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ارزیابی خطا با معیارهای مختلف در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کالیبراسیون </a:t>
            </a: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با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الگوریتم بهینه سازی ازدحام ذرات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4786853"/>
                  </p:ext>
                </p:extLst>
              </p:nvPr>
            </p:nvGraphicFramePr>
            <p:xfrm>
              <a:off x="1810385" y="2743200"/>
              <a:ext cx="5523230" cy="1555337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1104265"/>
                    <a:gridCol w="1104265"/>
                    <a:gridCol w="1104900"/>
                    <a:gridCol w="1104900"/>
                    <a:gridCol w="1104900"/>
                  </a:tblGrid>
                  <a:tr h="274513"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 dirty="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STD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Mean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RMSE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MSE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412"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0.0133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0.0373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0.0392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0.0015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4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قبل از کالیبراسیون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</a:tr>
                  <a:tr h="640412"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0.0030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0.0100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0.0104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1.0726*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B Nazanin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>
                                      <a:effectLst/>
                                      <a:latin typeface="Cambria Math"/>
                                      <a:ea typeface="Calibri"/>
                                      <a:cs typeface="B Nazanin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Calibri"/>
                                      <a:cs typeface="B Nazanin"/>
                                    </a:rPr>
                                    <m:t>−</m:t>
                                  </m:r>
                                  <m:r>
                                    <a:rPr lang="en-US" sz="1200">
                                      <a:effectLst/>
                                      <a:latin typeface="Cambria Math"/>
                                      <a:ea typeface="Calibri"/>
                                      <a:cs typeface="B Nazanin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400" b="1" dirty="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بعد از کالیبراسیون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4786853"/>
                  </p:ext>
                </p:extLst>
              </p:nvPr>
            </p:nvGraphicFramePr>
            <p:xfrm>
              <a:off x="1810385" y="2743200"/>
              <a:ext cx="5523230" cy="1555337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1104265"/>
                    <a:gridCol w="1104265"/>
                    <a:gridCol w="1104900"/>
                    <a:gridCol w="1104900"/>
                    <a:gridCol w="1104900"/>
                  </a:tblGrid>
                  <a:tr h="274513"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 dirty="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STD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Mean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RMSE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MSE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412"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0.0133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0.0373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0.0392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0.0015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4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قبل از کالیبراسیون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</a:tr>
                  <a:tr h="640412"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0.0030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0.0100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0.0104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1105" t="-149524" r="-100552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400" b="1" dirty="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بعد از کالیبراسیون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انواع خطاهای یک سنسور شتاب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مدل ریاضی سنسور شتاب میکروالکترومکانیکی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شبکه عصبی پرسپترون چندلایه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الگوریتم بهینه سازی ازدحام ذرات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6- کالیبرایبون سنسور شتاب میکروالکترومکانیکی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7- راه اندازی سنسور شتاب سنج توسط میکروکنترلر </a:t>
            </a:r>
            <a:r>
              <a:rPr lang="en-US" sz="2400" b="1" dirty="0" smtClean="0">
                <a:cs typeface="B Titr" panose="00000700000000000000" pitchFamily="2" charset="-78"/>
              </a:rPr>
              <a:t>AVR</a:t>
            </a:r>
            <a:r>
              <a:rPr lang="fa-IR" sz="2400" b="1" dirty="0" smtClean="0">
                <a:cs typeface="B Titr" panose="00000700000000000000" pitchFamily="2" charset="-78"/>
              </a:rPr>
              <a:t>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8- آشنایی با نرم افزار </a:t>
            </a:r>
            <a:r>
              <a:rPr lang="en-US" sz="2400" b="1" smtClean="0">
                <a:cs typeface="B Titr" panose="00000700000000000000" pitchFamily="2" charset="-78"/>
              </a:rPr>
              <a:t>codevision</a:t>
            </a:r>
            <a:endParaRPr lang="fa-IR" sz="2400" b="1" dirty="0" smtClean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کدهای کالیبراسیون در نسخه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2013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نرم افزار متلب قابل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اجراست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2-کدهای راه اندازی ماژول در نرم افزار کدویژن نسخه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2.05.3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قابل اجراست.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lvl="0" algn="r" rtl="1">
              <a:lnSpc>
                <a:spcPct val="200000"/>
              </a:lnSpc>
              <a:buClr>
                <a:srgbClr val="94C600"/>
              </a:buClr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</a:t>
            </a:r>
            <a:r>
              <a:rPr lang="fa-I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آشنایی </a:t>
            </a:r>
            <a:r>
              <a:rPr lang="fa-IR" sz="2400" b="1" dirty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با شبکه عصبی و الگوریتم بهینه سازی اجتماع </a:t>
            </a:r>
            <a:r>
              <a:rPr lang="fa-I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ذرات</a:t>
            </a:r>
          </a:p>
          <a:p>
            <a:pPr lvl="0" algn="r" rtl="1">
              <a:lnSpc>
                <a:spcPct val="200000"/>
              </a:lnSpc>
              <a:buClr>
                <a:srgbClr val="94C600"/>
              </a:buClr>
            </a:pPr>
            <a:r>
              <a:rPr lang="fa-I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میکروکنترلر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AVR</a:t>
            </a:r>
            <a:r>
              <a:rPr lang="fa-I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و زبان برنامه نویسی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</a:t>
            </a: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5-آشنایی با مدل سنسور شتاب میکروالکتریکی 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2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 algn="just" rtl="1">
              <a:lnSpc>
                <a:spcPct val="150000"/>
              </a:lnSpc>
            </a:pPr>
            <a:r>
              <a:rPr lang="fa-IR" sz="3100" dirty="0" smtClean="0">
                <a:cs typeface="B Titr" panose="00000700000000000000" pitchFamily="2" charset="-78"/>
              </a:rPr>
              <a:t>امروزه استفاده از </a:t>
            </a:r>
            <a:r>
              <a:rPr lang="fa-IR" sz="3100" dirty="0">
                <a:cs typeface="B Titr" panose="00000700000000000000" pitchFamily="2" charset="-78"/>
              </a:rPr>
              <a:t>سنسورهای </a:t>
            </a:r>
            <a:r>
              <a:rPr lang="fa-IR" sz="3100" dirty="0" smtClean="0">
                <a:cs typeface="B Titr" panose="00000700000000000000" pitchFamily="2" charset="-78"/>
              </a:rPr>
              <a:t>شتاب سيستم </a:t>
            </a:r>
            <a:r>
              <a:rPr lang="fa-IR" sz="3100" dirty="0">
                <a:cs typeface="B Titr" panose="00000700000000000000" pitchFamily="2" charset="-78"/>
              </a:rPr>
              <a:t>هاي ميكروالكترومكانيكي </a:t>
            </a:r>
            <a:r>
              <a:rPr lang="fa-IR" sz="3100" dirty="0" smtClean="0">
                <a:cs typeface="B Titr" panose="00000700000000000000" pitchFamily="2" charset="-78"/>
              </a:rPr>
              <a:t>به خصوص در سیستم ناوبری اینرسی بسیار </a:t>
            </a:r>
            <a:r>
              <a:rPr lang="fa-IR" sz="3100" dirty="0">
                <a:cs typeface="B Titr" panose="00000700000000000000" pitchFamily="2" charset="-78"/>
              </a:rPr>
              <a:t>رایج </a:t>
            </a:r>
            <a:r>
              <a:rPr lang="fa-IR" sz="3100" dirty="0" smtClean="0">
                <a:cs typeface="B Titr" panose="00000700000000000000" pitchFamily="2" charset="-78"/>
              </a:rPr>
              <a:t>است اما اندازه گیری </a:t>
            </a:r>
            <a:r>
              <a:rPr lang="fa-IR" sz="3100" dirty="0">
                <a:cs typeface="B Titr" panose="00000700000000000000" pitchFamily="2" charset="-78"/>
              </a:rPr>
              <a:t>آنها با خطاهایی همراه </a:t>
            </a:r>
            <a:r>
              <a:rPr lang="fa-IR" sz="3100" dirty="0" smtClean="0">
                <a:cs typeface="B Titr" panose="00000700000000000000" pitchFamily="2" charset="-78"/>
              </a:rPr>
              <a:t>است. با </a:t>
            </a:r>
            <a:r>
              <a:rPr lang="fa-IR" sz="3100" dirty="0">
                <a:cs typeface="B Titr" panose="00000700000000000000" pitchFamily="2" charset="-78"/>
              </a:rPr>
              <a:t>توجه به اینکه برای رسیدن به موقعیت از روی خروجی شتاب سنج نیاز به دوبار انتگرال گیری </a:t>
            </a:r>
            <a:r>
              <a:rPr lang="fa-IR" sz="3100" dirty="0" smtClean="0">
                <a:cs typeface="B Titr" panose="00000700000000000000" pitchFamily="2" charset="-78"/>
              </a:rPr>
              <a:t>می باشد، در </a:t>
            </a:r>
            <a:r>
              <a:rPr lang="fa-IR" sz="3100" dirty="0">
                <a:cs typeface="B Titr" panose="00000700000000000000" pitchFamily="2" charset="-78"/>
              </a:rPr>
              <a:t>صورت وجود خطا در خروجی شتاب سنج </a:t>
            </a:r>
            <a:r>
              <a:rPr lang="fa-IR" sz="3100" dirty="0" smtClean="0">
                <a:cs typeface="B Titr" panose="00000700000000000000" pitchFamily="2" charset="-78"/>
              </a:rPr>
              <a:t>یک </a:t>
            </a:r>
            <a:r>
              <a:rPr lang="fa-IR" sz="3100" dirty="0">
                <a:cs typeface="B Titr" panose="00000700000000000000" pitchFamily="2" charset="-78"/>
              </a:rPr>
              <a:t>خطای درجه 2 در موقعیت </a:t>
            </a:r>
            <a:r>
              <a:rPr lang="fa-IR" sz="3100" dirty="0" smtClean="0">
                <a:cs typeface="B Titr" panose="00000700000000000000" pitchFamily="2" charset="-78"/>
              </a:rPr>
              <a:t>رخ </a:t>
            </a:r>
            <a:r>
              <a:rPr lang="fa-IR" sz="3100" dirty="0">
                <a:cs typeface="B Titr" panose="00000700000000000000" pitchFamily="2" charset="-78"/>
              </a:rPr>
              <a:t>خواهد </a:t>
            </a:r>
            <a:r>
              <a:rPr lang="fa-IR" sz="3100" dirty="0" smtClean="0">
                <a:cs typeface="B Titr" panose="00000700000000000000" pitchFamily="2" charset="-78"/>
              </a:rPr>
              <a:t>داد. بنابراین براي </a:t>
            </a:r>
            <a:r>
              <a:rPr lang="fa-IR" sz="3100" dirty="0">
                <a:cs typeface="B Titr" panose="00000700000000000000" pitchFamily="2" charset="-78"/>
              </a:rPr>
              <a:t>کاهش این خطاها، کالیبره کردن این سنسورها الزامی است. </a:t>
            </a:r>
            <a:endParaRPr lang="en-US" sz="3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مقدمه و توضیح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/>
          </a:bodyPr>
          <a:lstStyle/>
          <a:p>
            <a:pPr lvl="0" algn="just" rtl="1">
              <a:lnSpc>
                <a:spcPct val="150000"/>
              </a:lnSpc>
              <a:buClr>
                <a:srgbClr val="94C600"/>
              </a:buClr>
            </a:pP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در 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این پژوهش 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به منظور کالیبراسیون شتاب 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سنج سيستم هاي میکروالکترومکانیکی 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مدل ریاضی ای 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برای 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خطاهای آن در 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نظر گرفته شده و پارامترهای مدل (ضریب مقیاس، بایاس و عدم تنظیم محورها) با 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روش های شبکه ی 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عصبی مصنوعی و الگوریتم 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بهینه سازی ازدحام 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ذرات تعیین 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می شوند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. 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ملاک 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تعیین پارامترهای مدل تطبیق 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مولفه های 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خروجی 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اندازه گیری شده سنسور با مولفه های 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شتاب واقعی 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 جاذبه زمین تا 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حد امکان می 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باشد تا  خطای آن کمتر شده و تعيين </a:t>
            </a: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موقعيت انجام گرفته توسط آن </a:t>
            </a:r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دقيق تر باشد. </a:t>
            </a:r>
            <a:endParaRPr lang="en-US" sz="2400" dirty="0">
              <a:solidFill>
                <a:prstClr val="black"/>
              </a:solidFill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راه اندازی سنسور شتاب 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ADXL345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توسط میکروکنترلر 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AVR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atmega32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)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با نرم افزار </a:t>
            </a:r>
            <a:r>
              <a:rPr lang="en-US" sz="2400" dirty="0" err="1">
                <a:solidFill>
                  <a:srgbClr val="0000FF"/>
                </a:solidFill>
                <a:cs typeface="B Titr" panose="00000700000000000000" pitchFamily="2" charset="-78"/>
              </a:rPr>
              <a:t>codevision</a:t>
            </a:r>
            <a:r>
              <a:rPr lang="en-US" sz="2400" dirty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و نمایش شتاب (زاویه) هر محور روی صفحه نمایش 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(LCD 4*20)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5000" t="4103" r="41154" b="15670"/>
          <a:stretch/>
        </p:blipFill>
        <p:spPr bwMode="auto">
          <a:xfrm>
            <a:off x="2514600" y="2819400"/>
            <a:ext cx="3822383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76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تعیین پارامترهای مدل سنسور شتاب (ماتریس ضریب مقیاس و بردار بایاس) در کالیبراسیون با روش شبکه عصبی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297200"/>
                  </p:ext>
                </p:extLst>
              </p:nvPr>
            </p:nvGraphicFramePr>
            <p:xfrm>
              <a:off x="1810385" y="2895600"/>
              <a:ext cx="5523230" cy="152400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2761615"/>
                    <a:gridCol w="2761615"/>
                  </a:tblGrid>
                  <a:tr h="316099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000" dirty="0">
                              <a:effectLst/>
                              <a:latin typeface="Times New Roman"/>
                              <a:ea typeface="Times New Roman"/>
                              <a:cs typeface="B Zar"/>
                            </a:rPr>
                            <a:t>ماتریس آفست یا بایاس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000">
                              <a:effectLst/>
                              <a:latin typeface="Times New Roman"/>
                              <a:ea typeface="Times New Roman"/>
                              <a:cs typeface="B Zar"/>
                            </a:rPr>
                            <a:t>ماتریس حساسیت یا مقیاس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07901"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𝑩</m:t>
                                </m:r>
                                <m:r>
                                  <a:rPr lang="en-US" sz="1200" b="1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200" b="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B Nazanin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200" b="0" i="1">
                                            <a:effectLst/>
                                            <a:latin typeface="Cambria Math" panose="02040503050406030204" pitchFamily="18" charset="0"/>
                                            <a:ea typeface="Calibri"/>
                                            <a:cs typeface="B Nazanin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200" b="1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200" b="1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𝟎</m:t>
                                          </m:r>
                                          <m:r>
                                            <a:rPr lang="en-US" sz="1200" b="1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200" b="1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𝟎𝟎𝟐𝟒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200" b="1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200" b="1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𝟎</m:t>
                                          </m:r>
                                          <m:r>
                                            <a:rPr lang="en-US" sz="1200" b="1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200" b="1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𝟎𝟎𝟏𝟎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200" b="1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𝟎</m:t>
                                          </m:r>
                                          <m:r>
                                            <a:rPr lang="en-US" sz="1200" b="1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200" b="1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𝟎𝟎𝟎𝟎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𝑆</m:t>
                                </m:r>
                                <m:r>
                                  <a:rPr lang="en-US" sz="1200" i="1">
                                    <a:effectLst/>
                                    <a:latin typeface="Cambria Math"/>
                                    <a:ea typeface="Calibri"/>
                                    <a:cs typeface="B Nazanin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B Nazanin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200" i="1">
                                            <a:effectLst/>
                                            <a:latin typeface="Cambria Math" panose="02040503050406030204" pitchFamily="18" charset="0"/>
                                            <a:ea typeface="Calibri"/>
                                            <a:cs typeface="B Nazanin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1.0003</m:t>
                                          </m:r>
                                        </m:e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0.0450</m:t>
                                          </m:r>
                                        </m:e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0.0109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−0.0451</m:t>
                                          </m:r>
                                        </m:e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0.9973</m:t>
                                          </m:r>
                                        </m:e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0.0197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−0.0102</m:t>
                                          </m:r>
                                        </m:e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0.0165</m:t>
                                          </m:r>
                                        </m:e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B Nazanin"/>
                                            </a:rPr>
                                            <m:t>1.0002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068539"/>
                  </p:ext>
                </p:extLst>
              </p:nvPr>
            </p:nvGraphicFramePr>
            <p:xfrm>
              <a:off x="1810385" y="2895600"/>
              <a:ext cx="5523230" cy="152400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2761615"/>
                    <a:gridCol w="2761615"/>
                  </a:tblGrid>
                  <a:tr h="316099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000" dirty="0">
                              <a:effectLst/>
                              <a:latin typeface="Times New Roman"/>
                              <a:ea typeface="Times New Roman"/>
                              <a:cs typeface="B Zar"/>
                            </a:rPr>
                            <a:t>ماتریس آفست یا بایاس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000">
                              <a:effectLst/>
                              <a:latin typeface="Times New Roman"/>
                              <a:ea typeface="Times New Roman"/>
                              <a:cs typeface="B Zar"/>
                            </a:rPr>
                            <a:t>ماتریس حساسیت یا مقیاس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079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1" t="-27778" r="-1002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221" t="-27778" r="-22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99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21852"/>
            <a:ext cx="8229600" cy="4788092"/>
          </a:xfrm>
        </p:spPr>
        <p:txBody>
          <a:bodyPr>
            <a:normAutofit/>
          </a:bodyPr>
          <a:lstStyle/>
          <a:p>
            <a:pPr lvl="0" algn="ctr" rtl="1">
              <a:buClr>
                <a:srgbClr val="94C600"/>
              </a:buClr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تعیین پارامترهای مدل سنسور شتاب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(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ماتریس ضریب مقیاس و بردار بایاس) در کالیبراسیون با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الگوریتم بهینه سازی تجمع ذرات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936334"/>
                  </p:ext>
                </p:extLst>
              </p:nvPr>
            </p:nvGraphicFramePr>
            <p:xfrm>
              <a:off x="1752600" y="2667000"/>
              <a:ext cx="5523230" cy="160020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2761615"/>
                    <a:gridCol w="2761615"/>
                  </a:tblGrid>
                  <a:tr h="489802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4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ماتریس آفست یا بایاس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4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ماتریس حساسیت یا مقیاس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10398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B=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B Nazanin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/>
                                          <a:cs typeface="B Nazanin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1200" b="1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B Nazanin"/>
                                          </a:rPr>
                                          <m:t>𝟎</m:t>
                                        </m:r>
                                        <m:r>
                                          <a:rPr lang="en-US" sz="1200" b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B Nazanin"/>
                                          </a:rPr>
                                          <m:t>.</m:t>
                                        </m:r>
                                        <m:r>
                                          <a:rPr lang="en-US" sz="1200" b="1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B Nazanin"/>
                                          </a:rPr>
                                          <m:t>𝟎𝟎𝟒𝟔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200" b="1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B Nazanin"/>
                                          </a:rPr>
                                          <m:t>−</m:t>
                                        </m:r>
                                        <m:r>
                                          <a:rPr lang="en-US" sz="1200" b="1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B Nazanin"/>
                                          </a:rPr>
                                          <m:t>𝟎</m:t>
                                        </m:r>
                                        <m:r>
                                          <a:rPr lang="en-US" sz="1200" b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B Nazanin"/>
                                          </a:rPr>
                                          <m:t>.</m:t>
                                        </m:r>
                                        <m:r>
                                          <a:rPr lang="en-US" sz="1200" b="1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B Nazanin"/>
                                          </a:rPr>
                                          <m:t>𝟎𝟎𝟗𝟓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200" b="1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B Nazanin"/>
                                          </a:rPr>
                                          <m:t>𝟎</m:t>
                                        </m:r>
                                        <m:r>
                                          <a:rPr lang="en-US" sz="1200" b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B Nazanin"/>
                                          </a:rPr>
                                          <m:t>.</m:t>
                                        </m:r>
                                        <m:r>
                                          <a:rPr lang="en-US" sz="1200" b="1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B Nazanin"/>
                                          </a:rPr>
                                          <m:t>𝟎𝟎𝟎𝟗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S=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B Nazanin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Calibri"/>
                                          <a:cs typeface="B Nazanin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0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.9943</m:t>
                                        </m:r>
                                      </m:e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0.0407</m:t>
                                        </m:r>
                                      </m:e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0.0108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−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0.0365</m:t>
                                        </m:r>
                                      </m:e>
                                      <m:e>
                                        <m:r>
                                          <a:rPr lang="en-US" sz="12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0</m:t>
                                        </m:r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.9900</m:t>
                                        </m:r>
                                      </m:e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0.0200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0.0034</m:t>
                                        </m:r>
                                      </m:e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0.0008</m:t>
                                        </m:r>
                                      </m:e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  <a:ea typeface="Calibri"/>
                                            <a:cs typeface="B Nazanin"/>
                                          </a:rPr>
                                          <m:t>1.0009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sz="1200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936334"/>
                  </p:ext>
                </p:extLst>
              </p:nvPr>
            </p:nvGraphicFramePr>
            <p:xfrm>
              <a:off x="1752600" y="2667000"/>
              <a:ext cx="5523230" cy="160020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2761615"/>
                    <a:gridCol w="2761615"/>
                  </a:tblGrid>
                  <a:tr h="489802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4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ماتریس آفست یا بایاس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400" b="1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ماتریس حساسیت یا مقیاس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1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21" t="-4670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221" t="-467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محاسبه خطای سنسور شتاب  در آزمایش استاتیک شش وضعیته قبل و بعد از کالیبراسیون با روش شبکه عصبی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7" name="Picture 6" descr="E:\ali  file\kasri khedmat\accelerometer ADXL345\project\natayej\nn\New folder\untitl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5" y="2438400"/>
            <a:ext cx="5731510" cy="340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>
              <a:buClr>
                <a:srgbClr val="94C600"/>
              </a:buClr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محاسبه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خطای سنسور شتاب در آزمایش استاتیک شش وضعیته قبل و بعد از </a:t>
            </a: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کالیبراسیون با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الگوریتم بهینه سازی ازدحام ذرات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 descr="E:\ali  file\kasri khedmat\accelerometer ADXL345\project\natayej\pso\New folder\untitl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05" y="2438400"/>
            <a:ext cx="5731510" cy="3716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ارزیابی خطا با معیارهای مختلف در کالیبراسیون با شبکه عصبی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678254"/>
                  </p:ext>
                </p:extLst>
              </p:nvPr>
            </p:nvGraphicFramePr>
            <p:xfrm>
              <a:off x="1828800" y="2438400"/>
              <a:ext cx="5523230" cy="144780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1104265"/>
                    <a:gridCol w="1104265"/>
                    <a:gridCol w="1104900"/>
                    <a:gridCol w="1104900"/>
                    <a:gridCol w="1104900"/>
                  </a:tblGrid>
                  <a:tr h="48260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 dirty="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STD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Mean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RMSE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MSE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000" b="1">
                              <a:effectLst/>
                              <a:latin typeface="Times New Roman"/>
                              <a:ea typeface="Calibri"/>
                              <a:cs typeface="B Zar"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0.0133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0.0373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0.0392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0.0015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000" b="1">
                              <a:effectLst/>
                              <a:latin typeface="Times New Roman"/>
                              <a:ea typeface="Calibri"/>
                              <a:cs typeface="B Zar"/>
                            </a:rPr>
                            <a:t>قبل از کالیبراسیون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0.0071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0.0211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0.0221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4.8896*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B Nazanin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Calibri"/>
                                      <a:cs typeface="B Nazanin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effectLst/>
                                      <a:latin typeface="Cambria Math"/>
                                      <a:ea typeface="Calibri"/>
                                      <a:cs typeface="B Nazanin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000" b="1" dirty="0">
                              <a:effectLst/>
                              <a:latin typeface="Times New Roman"/>
                              <a:ea typeface="Calibri"/>
                              <a:cs typeface="B Zar"/>
                            </a:rPr>
                            <a:t>بعد از کالیبراسیون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678254"/>
                  </p:ext>
                </p:extLst>
              </p:nvPr>
            </p:nvGraphicFramePr>
            <p:xfrm>
              <a:off x="1828800" y="2438400"/>
              <a:ext cx="5523230" cy="1447800"/>
            </p:xfrm>
            <a:graphic>
              <a:graphicData uri="http://schemas.openxmlformats.org/drawingml/2006/table">
                <a:tbl>
                  <a:tblPr rtl="1" firstRow="1" firstCol="1" bandRow="1"/>
                  <a:tblGrid>
                    <a:gridCol w="1104265"/>
                    <a:gridCol w="1104265"/>
                    <a:gridCol w="1104900"/>
                    <a:gridCol w="1104900"/>
                    <a:gridCol w="1104900"/>
                  </a:tblGrid>
                  <a:tr h="48260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 dirty="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STD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Mean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RMSE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MSE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000" b="1">
                              <a:effectLst/>
                              <a:latin typeface="Times New Roman"/>
                              <a:ea typeface="Calibri"/>
                              <a:cs typeface="B Zar"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0.0133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0.0373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0.0392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0.0015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000" b="1">
                              <a:effectLst/>
                              <a:latin typeface="Times New Roman"/>
                              <a:ea typeface="Calibri"/>
                              <a:cs typeface="B Zar"/>
                            </a:rPr>
                            <a:t>قبل از کالیبراسیون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BF0"/>
                        </a:solidFill>
                      </a:tcPr>
                    </a:tc>
                  </a:tr>
                  <a:tr h="482600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cs typeface="B Nazanin"/>
                            </a:rPr>
                            <a:t>0.0071</a:t>
                          </a:r>
                          <a:endParaRPr lang="en-US" sz="120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0.0211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Calibri"/>
                              <a:cs typeface="B Nazanin"/>
                            </a:rPr>
                            <a:t>0.0221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552" t="-210127" r="-100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a-IR" sz="1000" b="1" dirty="0">
                              <a:effectLst/>
                              <a:latin typeface="Times New Roman"/>
                              <a:ea typeface="Calibri"/>
                              <a:cs typeface="B Zar"/>
                            </a:rPr>
                            <a:t>بعد از کالیبراسیون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  <a:cs typeface="B Nazani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472C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4243</TotalTime>
  <Words>491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B Nazanin</vt:lpstr>
      <vt:lpstr>B Titr</vt:lpstr>
      <vt:lpstr>B Zar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بهبود کالیبراسیون سنسور شتاب میکروالکترومکانیکی  با روش های شبکه عصبی و بهینه سازی ازدحام ذرات  مهدی ایزدی بهمن 95     </vt:lpstr>
      <vt:lpstr> 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229</cp:revision>
  <dcterms:created xsi:type="dcterms:W3CDTF">2006-08-16T00:00:00Z</dcterms:created>
  <dcterms:modified xsi:type="dcterms:W3CDTF">2017-03-12T06:36:55Z</dcterms:modified>
</cp:coreProperties>
</file>