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366" r:id="rId2"/>
    <p:sldId id="378" r:id="rId3"/>
    <p:sldId id="379" r:id="rId4"/>
    <p:sldId id="367" r:id="rId5"/>
    <p:sldId id="355" r:id="rId6"/>
    <p:sldId id="356" r:id="rId7"/>
    <p:sldId id="357" r:id="rId8"/>
    <p:sldId id="358" r:id="rId9"/>
    <p:sldId id="359" r:id="rId10"/>
    <p:sldId id="360" r:id="rId11"/>
    <p:sldId id="361" r:id="rId12"/>
    <p:sldId id="362" r:id="rId13"/>
    <p:sldId id="365" r:id="rId14"/>
    <p:sldId id="368" r:id="rId15"/>
    <p:sldId id="369" r:id="rId16"/>
    <p:sldId id="370" r:id="rId17"/>
    <p:sldId id="371" r:id="rId18"/>
    <p:sldId id="375" r:id="rId19"/>
    <p:sldId id="372" r:id="rId20"/>
    <p:sldId id="373" r:id="rId21"/>
    <p:sldId id="376" r:id="rId22"/>
    <p:sldId id="3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CC3300"/>
    <a:srgbClr val="000066"/>
    <a:srgbClr val="FF66FF"/>
    <a:srgbClr val="800000"/>
    <a:srgbClr val="0033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72" y="6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6DED5-7101-45CB-BD67-62077EC6FEBB}" type="datetimeFigureOut">
              <a:rPr lang="en-US" smtClean="0"/>
              <a:pPr/>
              <a:t>9/7/2016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D4F81-D434-45E6-BB2C-53C672FCA684}" type="slidenum">
              <a:rPr lang="en-US" smtClean="0"/>
              <a:pPr/>
              <a:t>‹#›</a:t>
            </a:fld>
            <a:endParaRPr lang="en-US" dirty="0"/>
          </a:p>
        </p:txBody>
      </p:sp>
    </p:spTree>
    <p:extLst>
      <p:ext uri="{BB962C8B-B14F-4D97-AF65-F5344CB8AC3E}">
        <p14:creationId xmlns:p14="http://schemas.microsoft.com/office/powerpoint/2010/main" val="378473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9F2828-A262-4019-9E8C-C387D0E754F1}" type="datetime1">
              <a:rPr lang="en-US" smtClean="0"/>
              <a:pPr/>
              <a:t>9/7/2016</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30"/>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A20C4D-0180-40D2-A856-4ABE5A1A069E}" type="datetime1">
              <a:rPr lang="en-US" smtClean="0"/>
              <a:pPr/>
              <a:t>9/7/2016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4" y="274641"/>
            <a:ext cx="177747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2E2B8DA-E986-49A0-9432-B1D2119FAF59}" type="datetime1">
              <a:rPr lang="en-US" smtClean="0"/>
              <a:pPr/>
              <a:t>9/7/2016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10600" cy="5029199"/>
          </a:xfrm>
        </p:spPr>
        <p:txBody>
          <a:bodyPr>
            <a:normAutofit/>
          </a:bodyPr>
          <a:lstStyle>
            <a:lvl1pPr algn="r" rtl="1">
              <a:defRPr sz="2000">
                <a:cs typeface="B Titr" panose="00000700000000000000" pitchFamily="2" charset="-78"/>
              </a:defRPr>
            </a:lvl1pPr>
            <a:lvl2pPr algn="r" rtl="1">
              <a:defRPr sz="1800">
                <a:cs typeface="B Titr" panose="00000700000000000000" pitchFamily="2" charset="-78"/>
              </a:defRPr>
            </a:lvl2pPr>
            <a:lvl3pPr algn="r" rtl="1">
              <a:defRPr sz="1800">
                <a:cs typeface="B Titr" panose="00000700000000000000" pitchFamily="2" charset="-78"/>
              </a:defRPr>
            </a:lvl3pPr>
            <a:lvl4pPr algn="r" rtl="1">
              <a:defRPr sz="1600">
                <a:cs typeface="B Titr" panose="00000700000000000000" pitchFamily="2" charset="-78"/>
              </a:defRPr>
            </a:lvl4pPr>
            <a:lvl5pPr algn="r" rtl="1">
              <a:defRPr sz="1400">
                <a:cs typeface="B Titr" panose="00000700000000000000" pitchFamily="2" charset="-78"/>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fld id="{7830C608-5F6B-4B63-877E-475840BA68C2}" type="datetime1">
              <a:rPr lang="en-US" smtClean="0"/>
              <a:pPr/>
              <a:t>9/7/2016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Title 6"/>
          <p:cNvSpPr>
            <a:spLocks noGrp="1"/>
          </p:cNvSpPr>
          <p:nvPr>
            <p:ph type="title"/>
          </p:nvPr>
        </p:nvSpPr>
        <p:spPr>
          <a:xfrm>
            <a:off x="228600" y="274638"/>
            <a:ext cx="8610600" cy="715962"/>
          </a:xfrm>
        </p:spPr>
        <p:txBody>
          <a:bodyPr rtlCol="0">
            <a:normAutofit/>
          </a:bodyPr>
          <a:lstStyle>
            <a:lvl1pPr algn="r" rtl="1">
              <a:defRPr sz="3200">
                <a:solidFill>
                  <a:srgbClr val="FF0000"/>
                </a:solidFill>
                <a:cs typeface="B Titr" panose="00000700000000000000" pitchFamily="2" charset="-78"/>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B88679F-5204-42F1-94E5-7F35567538DB}" type="datetime1">
              <a:rPr lang="en-US" smtClean="0"/>
              <a:pPr/>
              <a:t>9/7/2016</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E084C4D-0FBA-4EA7-840D-D98AE8E20134}" type="datetime1">
              <a:rPr lang="en-US" smtClean="0"/>
              <a:pPr/>
              <a:t>9/7/2016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8F6381-DD72-4ACD-886C-E080E4E4AD4F}" type="datetime1">
              <a:rPr lang="en-US" smtClean="0"/>
              <a:pPr/>
              <a:t>9/7/2016</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C09902C-ABFA-4ACC-87B3-54E6B0DABEEE}" type="datetime1">
              <a:rPr lang="en-US" smtClean="0"/>
              <a:pPr/>
              <a:t>9/7/2016</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F7514FA-93E7-482C-BBFB-C57F051F7D55}" type="datetime1">
              <a:rPr lang="en-US" smtClean="0"/>
              <a:pPr/>
              <a:t>9/7/2016</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CA29ED0-9E00-4234-B909-B4C6398DC9B8}" type="datetime1">
              <a:rPr lang="en-US" smtClean="0"/>
              <a:pPr/>
              <a:t>9/7/2016</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BDDA143-6F93-4B61-AAB2-2B7F4200FF92}" type="datetime1">
              <a:rPr lang="en-US" smtClean="0"/>
              <a:pPr/>
              <a:t>9/7/2016</a:t>
            </a:fld>
            <a:endParaRPr lang="en-US" dirty="0"/>
          </a:p>
        </p:txBody>
      </p:sp>
      <p:sp>
        <p:nvSpPr>
          <p:cNvPr id="6" name="Footer Placehold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dirty="0"/>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3" y="5791254"/>
            <a:ext cx="340231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3" y="5791254"/>
            <a:ext cx="3402315"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58E5582-F76C-4628-A6AF-58AD8FC97BDD}" type="datetime1">
              <a:rPr lang="en-US" smtClean="0"/>
              <a:pPr/>
              <a:t>9/7/2016</a:t>
            </a:fld>
            <a:endParaRPr lang="en-US" dirty="0"/>
          </a:p>
        </p:txBody>
      </p:sp>
      <p:sp>
        <p:nvSpPr>
          <p:cNvPr id="22" name="Footer Placehold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828800"/>
            <a:ext cx="8610600" cy="4648200"/>
          </a:xfrm>
        </p:spPr>
        <p:txBody>
          <a:bodyPr>
            <a:normAutofit/>
          </a:bodyPr>
          <a:lstStyle/>
          <a:p>
            <a:pPr algn="ctr" rtl="1">
              <a:lnSpc>
                <a:spcPct val="150000"/>
              </a:lnSpc>
            </a:pPr>
            <a:r>
              <a:rPr lang="fa-IR" sz="2400" dirty="0" smtClean="0">
                <a:solidFill>
                  <a:srgbClr val="FF0000"/>
                </a:solidFill>
                <a:cs typeface="B Titr" panose="00000700000000000000" pitchFamily="2" charset="-78"/>
              </a:rPr>
              <a:t>کنترل </a:t>
            </a:r>
            <a:r>
              <a:rPr lang="fa-IR" sz="2400" dirty="0">
                <a:solidFill>
                  <a:srgbClr val="FF0000"/>
                </a:solidFill>
                <a:cs typeface="B Titr" panose="00000700000000000000" pitchFamily="2" charset="-78"/>
              </a:rPr>
              <a:t>امپدانس چندگانه </a:t>
            </a:r>
            <a:r>
              <a:rPr lang="fa-IR" sz="2400" dirty="0" smtClean="0">
                <a:solidFill>
                  <a:srgbClr val="FF0000"/>
                </a:solidFill>
                <a:cs typeface="B Titr" panose="00000700000000000000" pitchFamily="2" charset="-78"/>
              </a:rPr>
              <a:t>ربات </a:t>
            </a:r>
            <a:r>
              <a:rPr lang="fa-IR" sz="2400" dirty="0">
                <a:solidFill>
                  <a:srgbClr val="FF0000"/>
                </a:solidFill>
                <a:cs typeface="B Titr" panose="00000700000000000000" pitchFamily="2" charset="-78"/>
              </a:rPr>
              <a:t>ترکیبی </a:t>
            </a:r>
            <a:r>
              <a:rPr lang="fa-IR" sz="2400" dirty="0" smtClean="0">
                <a:solidFill>
                  <a:srgbClr val="FF0000"/>
                </a:solidFill>
                <a:cs typeface="B Titr" panose="00000700000000000000" pitchFamily="2" charset="-78"/>
              </a:rPr>
              <a:t>موازی-سری برای جابه</a:t>
            </a:r>
            <a:r>
              <a:rPr lang="fa-IR" sz="100" dirty="0" smtClean="0">
                <a:solidFill>
                  <a:srgbClr val="FF0000"/>
                </a:solidFill>
                <a:cs typeface="B Titr" panose="00000700000000000000" pitchFamily="2" charset="-78"/>
              </a:rPr>
              <a:t> </a:t>
            </a:r>
            <a:r>
              <a:rPr lang="fa-IR" sz="2400" dirty="0" smtClean="0">
                <a:solidFill>
                  <a:srgbClr val="FF0000"/>
                </a:solidFill>
                <a:cs typeface="B Titr" panose="00000700000000000000" pitchFamily="2" charset="-78"/>
              </a:rPr>
              <a:t>جایی جسم </a:t>
            </a:r>
            <a:r>
              <a:rPr lang="fa-IR" sz="2400" dirty="0">
                <a:solidFill>
                  <a:srgbClr val="FF0000"/>
                </a:solidFill>
                <a:cs typeface="B Titr" panose="00000700000000000000" pitchFamily="2" charset="-78"/>
              </a:rPr>
              <a:t>(</a:t>
            </a:r>
            <a:r>
              <a:rPr lang="fa-IR" sz="2400" dirty="0" smtClean="0">
                <a:solidFill>
                  <a:srgbClr val="FF0000"/>
                </a:solidFill>
                <a:cs typeface="B Titr" panose="00000700000000000000" pitchFamily="2" charset="-78"/>
              </a:rPr>
              <a:t>فاز1) </a:t>
            </a:r>
            <a:r>
              <a:rPr lang="fa-IR" sz="2400" dirty="0">
                <a:solidFill>
                  <a:srgbClr val="FF0000"/>
                </a:solidFill>
                <a:cs typeface="B Titr" panose="00000700000000000000" pitchFamily="2" charset="-78"/>
              </a:rPr>
              <a:t>و </a:t>
            </a:r>
            <a:r>
              <a:rPr lang="fa-IR" sz="2400" dirty="0" smtClean="0">
                <a:solidFill>
                  <a:srgbClr val="FF0000"/>
                </a:solidFill>
                <a:cs typeface="B Titr" panose="00000700000000000000" pitchFamily="2" charset="-78"/>
              </a:rPr>
              <a:t>مدل‌سازی و </a:t>
            </a:r>
            <a:r>
              <a:rPr lang="fa-IR" sz="2400" dirty="0">
                <a:solidFill>
                  <a:srgbClr val="FF0000"/>
                </a:solidFill>
                <a:cs typeface="B Titr" panose="00000700000000000000" pitchFamily="2" charset="-78"/>
              </a:rPr>
              <a:t>کنترل </a:t>
            </a:r>
            <a:r>
              <a:rPr lang="fa-IR" sz="2400" dirty="0" smtClean="0">
                <a:solidFill>
                  <a:srgbClr val="FF0000"/>
                </a:solidFill>
                <a:cs typeface="B Titr" panose="00000700000000000000" pitchFamily="2" charset="-78"/>
              </a:rPr>
              <a:t>ربات </a:t>
            </a:r>
            <a:r>
              <a:rPr lang="fa-IR" sz="2400" dirty="0">
                <a:solidFill>
                  <a:srgbClr val="FF0000"/>
                </a:solidFill>
                <a:cs typeface="B Titr" panose="00000700000000000000" pitchFamily="2" charset="-78"/>
              </a:rPr>
              <a:t>شبیه‌ساز جنگنده در تونل باد (</a:t>
            </a:r>
            <a:r>
              <a:rPr lang="fa-IR" sz="2400" dirty="0" smtClean="0">
                <a:solidFill>
                  <a:srgbClr val="FF0000"/>
                </a:solidFill>
                <a:cs typeface="B Titr" panose="00000700000000000000" pitchFamily="2" charset="-78"/>
              </a:rPr>
              <a:t>فاز2)</a:t>
            </a:r>
            <a:r>
              <a:rPr lang="en-US" sz="2400" dirty="0" smtClean="0">
                <a:solidFill>
                  <a:srgbClr val="FF0000"/>
                </a:solidFill>
                <a:cs typeface="B Titr" panose="00000700000000000000" pitchFamily="2" charset="-78"/>
              </a:rPr>
              <a:t> </a:t>
            </a:r>
            <a:br>
              <a:rPr lang="en-US" sz="2400" dirty="0" smtClean="0">
                <a:solidFill>
                  <a:srgbClr val="FF0000"/>
                </a:solidFill>
                <a:cs typeface="B Titr" panose="00000700000000000000" pitchFamily="2" charset="-78"/>
              </a:rPr>
            </a:br>
            <a:r>
              <a:rPr lang="en-US" sz="2400" dirty="0" smtClean="0">
                <a:solidFill>
                  <a:srgbClr val="FF0000"/>
                </a:solidFill>
                <a:cs typeface="B Titr" panose="00000700000000000000" pitchFamily="2" charset="-78"/>
              </a:rPr>
              <a:t/>
            </a:r>
            <a:br>
              <a:rPr lang="en-US" sz="2400" dirty="0" smtClean="0">
                <a:solidFill>
                  <a:srgbClr val="FF0000"/>
                </a:solidFill>
                <a:cs typeface="B Titr" panose="00000700000000000000" pitchFamily="2" charset="-78"/>
              </a:rPr>
            </a:br>
            <a:r>
              <a:rPr lang="fa-IR" sz="2000" dirty="0" smtClean="0">
                <a:solidFill>
                  <a:srgbClr val="008000"/>
                </a:solidFill>
                <a:cs typeface="B Titr" panose="00000700000000000000" pitchFamily="2" charset="-78"/>
              </a:rPr>
              <a:t>علی نصر</a:t>
            </a:r>
            <a:br>
              <a:rPr lang="fa-IR" sz="2000" dirty="0" smtClean="0">
                <a:solidFill>
                  <a:srgbClr val="008000"/>
                </a:solidFill>
                <a:cs typeface="B Titr" panose="00000700000000000000" pitchFamily="2" charset="-78"/>
              </a:rPr>
            </a:br>
            <a:r>
              <a:rPr lang="fa-IR" sz="2000" dirty="0" smtClean="0">
                <a:solidFill>
                  <a:srgbClr val="008000"/>
                </a:solidFill>
                <a:cs typeface="B Titr" panose="00000700000000000000" pitchFamily="2" charset="-78"/>
              </a:rPr>
              <a:t>خرداد 95</a:t>
            </a:r>
            <a:endParaRPr lang="en-US"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401515"/>
            <a:ext cx="1358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3969"/>
            <a:ext cx="2602777" cy="1078903"/>
          </a:xfrm>
          <a:prstGeom prst="rect">
            <a:avLst/>
          </a:prstGeom>
        </p:spPr>
      </p:pic>
    </p:spTree>
    <p:extLst>
      <p:ext uri="{BB962C8B-B14F-4D97-AF65-F5344CB8AC3E}">
        <p14:creationId xmlns:p14="http://schemas.microsoft.com/office/powerpoint/2010/main" val="1436284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p:cNvSpPr>
            <a:spLocks noGrp="1"/>
          </p:cNvSpPr>
          <p:nvPr>
            <p:ph idx="1"/>
          </p:nvPr>
        </p:nvSpPr>
        <p:spPr/>
        <p:txBody>
          <a:bodyPr/>
          <a:lstStyle/>
          <a:p>
            <a:r>
              <a:rPr lang="fa-IR" dirty="0"/>
              <a:t>معیار حجم فضای </a:t>
            </a:r>
            <a:r>
              <a:rPr lang="fa-IR" dirty="0" smtClean="0"/>
              <a:t>کاری (</a:t>
            </a:r>
            <a:r>
              <a:rPr lang="fa-IR" dirty="0"/>
              <a:t>ترکیب </a:t>
            </a:r>
            <a:r>
              <a:rPr lang="en-US" dirty="0"/>
              <a:t>WCW + NCW+</a:t>
            </a:r>
            <a:r>
              <a:rPr lang="fa-IR" dirty="0"/>
              <a:t>قید ساخت)</a:t>
            </a:r>
          </a:p>
          <a:p>
            <a:pPr>
              <a:lnSpc>
                <a:spcPct val="200000"/>
              </a:lnSpc>
            </a:pPr>
            <a:r>
              <a:rPr lang="fa-IR" dirty="0"/>
              <a:t>۱- حجم فضای کاری در دسترس</a:t>
            </a:r>
          </a:p>
          <a:p>
            <a:pPr>
              <a:lnSpc>
                <a:spcPct val="200000"/>
              </a:lnSpc>
            </a:pPr>
            <a:r>
              <a:rPr lang="fa-IR" dirty="0"/>
              <a:t>۲- حذف برخورد کابل با کابل‌های دیگر</a:t>
            </a:r>
          </a:p>
          <a:p>
            <a:pPr>
              <a:lnSpc>
                <a:spcPct val="200000"/>
              </a:lnSpc>
            </a:pPr>
            <a:r>
              <a:rPr lang="fa-IR" dirty="0"/>
              <a:t>۳- حذف برخورد کابل با سکو</a:t>
            </a:r>
          </a:p>
          <a:p>
            <a:pPr>
              <a:lnSpc>
                <a:spcPct val="200000"/>
              </a:lnSpc>
            </a:pPr>
            <a:r>
              <a:rPr lang="fa-IR" dirty="0"/>
              <a:t>۴- حذف نقاط کنترل ناپذیر</a:t>
            </a:r>
          </a:p>
          <a:p>
            <a:pPr>
              <a:lnSpc>
                <a:spcPct val="200000"/>
              </a:lnSpc>
            </a:pPr>
            <a:r>
              <a:rPr lang="fa-IR" dirty="0"/>
              <a:t>معیار سختی سینماتیکی</a:t>
            </a:r>
          </a:p>
          <a:p>
            <a:pPr>
              <a:lnSpc>
                <a:spcPct val="200000"/>
              </a:lnSpc>
            </a:pPr>
            <a:r>
              <a:rPr lang="fa-IR" dirty="0"/>
              <a:t>معیار حساسیت</a:t>
            </a:r>
          </a:p>
          <a:p>
            <a:endParaRPr lang="en-US" dirty="0"/>
          </a:p>
        </p:txBody>
      </p:sp>
      <p:sp>
        <p:nvSpPr>
          <p:cNvPr id="5" name="Title 4"/>
          <p:cNvSpPr>
            <a:spLocks noGrp="1"/>
          </p:cNvSpPr>
          <p:nvPr>
            <p:ph type="title"/>
          </p:nvPr>
        </p:nvSpPr>
        <p:spPr>
          <a:xfrm>
            <a:off x="228600" y="746942"/>
            <a:ext cx="8610600" cy="520365"/>
          </a:xfrm>
        </p:spPr>
        <p:txBody>
          <a:bodyPr>
            <a:normAutofit fontScale="90000"/>
          </a:bodyPr>
          <a:lstStyle/>
          <a:p>
            <a:r>
              <a:rPr lang="fa-IR" sz="3600" dirty="0"/>
              <a:t>معیار‌های </a:t>
            </a:r>
            <a:r>
              <a:rPr lang="fa-IR" sz="3600" dirty="0" smtClean="0"/>
              <a:t>بهینه‌سازی</a:t>
            </a:r>
            <a:endParaRPr lang="en-US" sz="3600" dirty="0"/>
          </a:p>
        </p:txBody>
      </p:sp>
      <p:pic>
        <p:nvPicPr>
          <p:cNvPr id="7" name="Screen Shot 2016-01-09 at 22.30.00.png"/>
          <p:cNvPicPr>
            <a:picLocks noChangeAspect="1"/>
          </p:cNvPicPr>
          <p:nvPr/>
        </p:nvPicPr>
        <p:blipFill>
          <a:blip r:embed="rId2">
            <a:extLst/>
          </a:blip>
          <a:stretch>
            <a:fillRect/>
          </a:stretch>
        </p:blipFill>
        <p:spPr>
          <a:xfrm>
            <a:off x="228600" y="1703936"/>
            <a:ext cx="3624611" cy="3695335"/>
          </a:xfrm>
          <a:prstGeom prst="rect">
            <a:avLst/>
          </a:prstGeom>
          <a:ln w="12700">
            <a:miter lim="400000"/>
          </a:ln>
        </p:spPr>
      </p:pic>
      <p:grpSp>
        <p:nvGrpSpPr>
          <p:cNvPr id="28" name="Group 27"/>
          <p:cNvGrpSpPr/>
          <p:nvPr/>
        </p:nvGrpSpPr>
        <p:grpSpPr>
          <a:xfrm>
            <a:off x="331934" y="1563551"/>
            <a:ext cx="4901646" cy="4928936"/>
            <a:chOff x="236006" y="1177199"/>
            <a:chExt cx="5402794" cy="5452966"/>
          </a:xfrm>
        </p:grpSpPr>
        <p:pic>
          <p:nvPicPr>
            <p:cNvPr id="16" name="0401.png"/>
            <p:cNvPicPr>
              <a:picLocks noChangeAspect="1"/>
            </p:cNvPicPr>
            <p:nvPr/>
          </p:nvPicPr>
          <p:blipFill>
            <a:blip r:embed="rId3">
              <a:extLst/>
            </a:blip>
            <a:stretch>
              <a:fillRect/>
            </a:stretch>
          </p:blipFill>
          <p:spPr>
            <a:xfrm>
              <a:off x="236006" y="1177199"/>
              <a:ext cx="4716994" cy="3147912"/>
            </a:xfrm>
            <a:prstGeom prst="rect">
              <a:avLst/>
            </a:prstGeom>
            <a:ln w="12700">
              <a:miter lim="400000"/>
            </a:ln>
          </p:spPr>
        </p:pic>
        <p:pic>
          <p:nvPicPr>
            <p:cNvPr id="17" name="0402.png"/>
            <p:cNvPicPr>
              <a:picLocks noChangeAspect="1"/>
            </p:cNvPicPr>
            <p:nvPr/>
          </p:nvPicPr>
          <p:blipFill>
            <a:blip r:embed="rId4">
              <a:extLst/>
            </a:blip>
            <a:stretch>
              <a:fillRect/>
            </a:stretch>
          </p:blipFill>
          <p:spPr>
            <a:xfrm>
              <a:off x="246892" y="4212555"/>
              <a:ext cx="5391908" cy="2417610"/>
            </a:xfrm>
            <a:prstGeom prst="rect">
              <a:avLst/>
            </a:prstGeom>
            <a:ln w="12700">
              <a:miter lim="400000"/>
            </a:ln>
          </p:spPr>
        </p:pic>
      </p:grpSp>
      <p:pic>
        <p:nvPicPr>
          <p:cNvPr id="18" name="0403.png"/>
          <p:cNvPicPr>
            <a:picLocks noChangeAspect="1"/>
          </p:cNvPicPr>
          <p:nvPr/>
        </p:nvPicPr>
        <p:blipFill>
          <a:blip r:embed="rId5">
            <a:extLst/>
          </a:blip>
          <a:stretch>
            <a:fillRect/>
          </a:stretch>
        </p:blipFill>
        <p:spPr>
          <a:xfrm>
            <a:off x="250371" y="1596071"/>
            <a:ext cx="4610101" cy="1765301"/>
          </a:xfrm>
          <a:prstGeom prst="rect">
            <a:avLst/>
          </a:prstGeom>
          <a:ln w="12700">
            <a:miter lim="400000"/>
          </a:ln>
        </p:spPr>
      </p:pic>
      <p:pic>
        <p:nvPicPr>
          <p:cNvPr id="20" name="Screen Shot 2016-01-09 at 22.13.58.png"/>
          <p:cNvPicPr>
            <a:picLocks noChangeAspect="1"/>
          </p:cNvPicPr>
          <p:nvPr/>
        </p:nvPicPr>
        <p:blipFill>
          <a:blip r:embed="rId6">
            <a:extLst/>
          </a:blip>
          <a:stretch>
            <a:fillRect/>
          </a:stretch>
        </p:blipFill>
        <p:spPr>
          <a:xfrm>
            <a:off x="217714" y="4135392"/>
            <a:ext cx="6183086" cy="517488"/>
          </a:xfrm>
          <a:prstGeom prst="rect">
            <a:avLst/>
          </a:prstGeom>
          <a:ln w="12700">
            <a:miter lim="400000"/>
          </a:ln>
        </p:spPr>
      </p:pic>
      <p:pic>
        <p:nvPicPr>
          <p:cNvPr id="21" name="Screen Shot 2016-01-09 at 22.17.17.png"/>
          <p:cNvPicPr>
            <a:picLocks noChangeAspect="1"/>
          </p:cNvPicPr>
          <p:nvPr/>
        </p:nvPicPr>
        <p:blipFill>
          <a:blip r:embed="rId7">
            <a:extLst/>
          </a:blip>
          <a:stretch>
            <a:fillRect/>
          </a:stretch>
        </p:blipFill>
        <p:spPr>
          <a:xfrm>
            <a:off x="475114" y="4988882"/>
            <a:ext cx="3491308" cy="345118"/>
          </a:xfrm>
          <a:prstGeom prst="rect">
            <a:avLst/>
          </a:prstGeom>
          <a:ln w="12700">
            <a:miter lim="400000"/>
          </a:ln>
        </p:spPr>
      </p:pic>
      <p:pic>
        <p:nvPicPr>
          <p:cNvPr id="22" name="Screen Shot 2016-01-09 at 22.19.28.png"/>
          <p:cNvPicPr>
            <a:picLocks noChangeAspect="1"/>
          </p:cNvPicPr>
          <p:nvPr/>
        </p:nvPicPr>
        <p:blipFill>
          <a:blip r:embed="rId8">
            <a:extLst/>
          </a:blip>
          <a:stretch>
            <a:fillRect/>
          </a:stretch>
        </p:blipFill>
        <p:spPr>
          <a:xfrm>
            <a:off x="413439" y="5638800"/>
            <a:ext cx="3167961" cy="699625"/>
          </a:xfrm>
          <a:prstGeom prst="rect">
            <a:avLst/>
          </a:prstGeom>
          <a:ln w="12700">
            <a:miter lim="400000"/>
          </a:ln>
        </p:spPr>
      </p:pic>
      <p:sp>
        <p:nvSpPr>
          <p:cNvPr id="12"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32806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animEffect transition="in" filter="fade">
                                      <p:cBhvr>
                                        <p:cTn id="27" dur="500"/>
                                        <p:tgtEl>
                                          <p:spTgt spid="2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xEl>
                                              <p:pRg st="3" end="3"/>
                                            </p:txEl>
                                          </p:spTgt>
                                        </p:tgtEl>
                                        <p:attrNameLst>
                                          <p:attrName>style.visibility</p:attrName>
                                        </p:attrNameLst>
                                      </p:cBhvr>
                                      <p:to>
                                        <p:strVal val="visible"/>
                                      </p:to>
                                    </p:set>
                                    <p:animEffect transition="in" filter="fade">
                                      <p:cBhvr>
                                        <p:cTn id="42" dur="500"/>
                                        <p:tgtEl>
                                          <p:spTgt spid="2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4" end="4"/>
                                            </p:txEl>
                                          </p:spTgt>
                                        </p:tgtEl>
                                        <p:attrNameLst>
                                          <p:attrName>style.visibility</p:attrName>
                                        </p:attrNameLst>
                                      </p:cBhvr>
                                      <p:to>
                                        <p:strVal val="visible"/>
                                      </p:to>
                                    </p:set>
                                    <p:animEffect transition="in" filter="fade">
                                      <p:cBhvr>
                                        <p:cTn id="57" dur="500"/>
                                        <p:tgtEl>
                                          <p:spTgt spid="2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xEl>
                                              <p:pRg st="5" end="5"/>
                                            </p:txEl>
                                          </p:spTgt>
                                        </p:tgtEl>
                                        <p:attrNameLst>
                                          <p:attrName>style.visibility</p:attrName>
                                        </p:attrNameLst>
                                      </p:cBhvr>
                                      <p:to>
                                        <p:strVal val="visible"/>
                                      </p:to>
                                    </p:set>
                                    <p:animEffect transition="in" filter="fade">
                                      <p:cBhvr>
                                        <p:cTn id="67" dur="500"/>
                                        <p:tgtEl>
                                          <p:spTgt spid="26">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xEl>
                                              <p:pRg st="6" end="6"/>
                                            </p:txEl>
                                          </p:spTgt>
                                        </p:tgtEl>
                                        <p:attrNameLst>
                                          <p:attrName>style.visibility</p:attrName>
                                        </p:attrNameLst>
                                      </p:cBhvr>
                                      <p:to>
                                        <p:strVal val="visible"/>
                                      </p:to>
                                    </p:set>
                                    <p:animEffect transition="in" filter="fade">
                                      <p:cBhvr>
                                        <p:cTn id="77" dur="500"/>
                                        <p:tgtEl>
                                          <p:spTgt spid="26">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creen Shot 2016-01-09 at 22.46.21.png"/>
          <p:cNvPicPr>
            <a:picLocks noChangeAspect="1"/>
          </p:cNvPicPr>
          <p:nvPr/>
        </p:nvPicPr>
        <p:blipFill>
          <a:blip r:embed="rId2">
            <a:extLst/>
          </a:blip>
          <a:stretch>
            <a:fillRect/>
          </a:stretch>
        </p:blipFill>
        <p:spPr>
          <a:xfrm>
            <a:off x="304800" y="2881204"/>
            <a:ext cx="6645000" cy="2818613"/>
          </a:xfrm>
          <a:prstGeom prst="rect">
            <a:avLst/>
          </a:prstGeom>
          <a:ln w="12700">
            <a:miter lim="400000"/>
          </a:ln>
        </p:spPr>
      </p:pic>
      <p:pic>
        <p:nvPicPr>
          <p:cNvPr id="8" name="Screen Shot 2016-01-09 at 22.56.39.png"/>
          <p:cNvPicPr>
            <a:picLocks noChangeAspect="1"/>
          </p:cNvPicPr>
          <p:nvPr/>
        </p:nvPicPr>
        <p:blipFill>
          <a:blip r:embed="rId3">
            <a:extLst/>
          </a:blip>
          <a:stretch>
            <a:fillRect/>
          </a:stretch>
        </p:blipFill>
        <p:spPr>
          <a:xfrm>
            <a:off x="228600" y="2532368"/>
            <a:ext cx="6536657" cy="4190413"/>
          </a:xfrm>
          <a:prstGeom prst="rect">
            <a:avLst/>
          </a:prstGeom>
          <a:ln w="12700">
            <a:miter lim="400000"/>
          </a:ln>
        </p:spPr>
      </p:pic>
      <p:sp>
        <p:nvSpPr>
          <p:cNvPr id="6" name="Content Placeholder 5"/>
          <p:cNvSpPr>
            <a:spLocks noGrp="1"/>
          </p:cNvSpPr>
          <p:nvPr>
            <p:ph idx="1"/>
          </p:nvPr>
        </p:nvSpPr>
        <p:spPr/>
        <p:txBody>
          <a:bodyPr/>
          <a:lstStyle/>
          <a:p>
            <a:r>
              <a:rPr lang="fa-IR" dirty="0" smtClean="0"/>
              <a:t>تابع </a:t>
            </a:r>
            <a:r>
              <a:rPr lang="fa-IR" dirty="0"/>
              <a:t>هزینه</a:t>
            </a:r>
          </a:p>
          <a:p>
            <a:pPr>
              <a:lnSpc>
                <a:spcPct val="250000"/>
              </a:lnSpc>
            </a:pPr>
            <a:r>
              <a:rPr lang="fa-IR" dirty="0"/>
              <a:t>روش</a:t>
            </a:r>
          </a:p>
          <a:p>
            <a:pPr>
              <a:lnSpc>
                <a:spcPct val="250000"/>
              </a:lnSpc>
            </a:pPr>
            <a:r>
              <a:rPr lang="fa-IR" dirty="0" smtClean="0"/>
              <a:t>قید</a:t>
            </a:r>
          </a:p>
          <a:p>
            <a:pPr>
              <a:lnSpc>
                <a:spcPct val="250000"/>
              </a:lnSpc>
            </a:pPr>
            <a:r>
              <a:rPr lang="fa-IR" dirty="0" smtClean="0"/>
              <a:t>نتایج</a:t>
            </a:r>
            <a:endParaRPr lang="fa-IR" dirty="0"/>
          </a:p>
          <a:p>
            <a:endParaRPr lang="en-US" dirty="0"/>
          </a:p>
        </p:txBody>
      </p:sp>
      <p:sp>
        <p:nvSpPr>
          <p:cNvPr id="9" name="Shape 262"/>
          <p:cNvSpPr>
            <a:spLocks noGrp="1"/>
          </p:cNvSpPr>
          <p:nvPr>
            <p:ph type="title"/>
          </p:nvPr>
        </p:nvSpPr>
        <p:spPr>
          <a:xfrm>
            <a:off x="228600" y="744818"/>
            <a:ext cx="8610600" cy="529118"/>
          </a:xfrm>
          <a:prstGeom prst="rect">
            <a:avLst/>
          </a:prstGeom>
        </p:spPr>
        <p:txBody>
          <a:bodyPr>
            <a:noAutofit/>
          </a:bodyPr>
          <a:lstStyle>
            <a:lvl1pPr defTabSz="467359">
              <a:defRPr sz="4800" spc="0">
                <a:effectLst>
                  <a:outerShdw blurRad="40640" dist="60960" dir="5400000" rotWithShape="0">
                    <a:srgbClr val="FFFFFF"/>
                  </a:outerShdw>
                </a:effectLst>
              </a:defRPr>
            </a:lvl1pPr>
          </a:lstStyle>
          <a:p>
            <a:r>
              <a:rPr sz="3600" dirty="0" err="1"/>
              <a:t>بهینه‌سازی</a:t>
            </a:r>
            <a:endParaRPr sz="3600" dirty="0"/>
          </a:p>
        </p:txBody>
      </p:sp>
      <p:pic>
        <p:nvPicPr>
          <p:cNvPr id="11" name="Screen Shot 2016-01-09 at 22.39.35.png"/>
          <p:cNvPicPr>
            <a:picLocks noChangeAspect="1"/>
          </p:cNvPicPr>
          <p:nvPr/>
        </p:nvPicPr>
        <p:blipFill>
          <a:blip r:embed="rId4">
            <a:extLst/>
          </a:blip>
          <a:srcRect l="1710"/>
          <a:stretch>
            <a:fillRect/>
          </a:stretch>
        </p:blipFill>
        <p:spPr>
          <a:xfrm>
            <a:off x="345185" y="1021407"/>
            <a:ext cx="2626615" cy="2544429"/>
          </a:xfrm>
          <a:prstGeom prst="rect">
            <a:avLst/>
          </a:prstGeom>
          <a:ln w="12700">
            <a:miter lim="400000"/>
          </a:ln>
        </p:spPr>
      </p:pic>
      <p:pic>
        <p:nvPicPr>
          <p:cNvPr id="16" name="Screen Shot 2016-01-09 at 22.54.18.png"/>
          <p:cNvPicPr>
            <a:picLocks noChangeAspect="1"/>
          </p:cNvPicPr>
          <p:nvPr/>
        </p:nvPicPr>
        <p:blipFill>
          <a:blip r:embed="rId5">
            <a:extLst/>
          </a:blip>
          <a:stretch>
            <a:fillRect/>
          </a:stretch>
        </p:blipFill>
        <p:spPr>
          <a:xfrm>
            <a:off x="345185" y="2148868"/>
            <a:ext cx="6785180" cy="409569"/>
          </a:xfrm>
          <a:prstGeom prst="rect">
            <a:avLst/>
          </a:prstGeom>
          <a:ln w="12700">
            <a:miter lim="400000"/>
          </a:ln>
        </p:spPr>
      </p:pic>
      <p:sp>
        <p:nvSpPr>
          <p:cNvPr id="10"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138210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pPr marL="109728" indent="0">
              <a:buNone/>
            </a:pPr>
            <a:r>
              <a:rPr lang="fa-IR" dirty="0" smtClean="0"/>
              <a:t>                                معلق                                                                                      </a:t>
            </a:r>
            <a:r>
              <a:rPr lang="fa-IR" dirty="0"/>
              <a:t>مقید</a:t>
            </a:r>
          </a:p>
          <a:p>
            <a:pPr marL="109728" indent="0">
              <a:buNone/>
            </a:pPr>
            <a:endParaRPr lang="fa-IR" dirty="0"/>
          </a:p>
          <a:p>
            <a:pPr marL="109728" indent="0">
              <a:buNone/>
            </a:pPr>
            <a:endParaRPr lang="en-US" dirty="0"/>
          </a:p>
        </p:txBody>
      </p:sp>
      <p:sp>
        <p:nvSpPr>
          <p:cNvPr id="6" name="Shape 280"/>
          <p:cNvSpPr>
            <a:spLocks noGrp="1"/>
          </p:cNvSpPr>
          <p:nvPr>
            <p:ph type="title"/>
          </p:nvPr>
        </p:nvSpPr>
        <p:spPr>
          <a:xfrm>
            <a:off x="228600" y="762000"/>
            <a:ext cx="8610600" cy="596852"/>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تحلیل</a:t>
            </a:r>
            <a:r>
              <a:rPr sz="3600" dirty="0"/>
              <a:t> و </a:t>
            </a:r>
            <a:r>
              <a:rPr sz="3600" dirty="0" err="1"/>
              <a:t>مقایسه</a:t>
            </a:r>
            <a:r>
              <a:rPr sz="3600" dirty="0"/>
              <a:t> </a:t>
            </a:r>
            <a:r>
              <a:rPr sz="3600" dirty="0" err="1"/>
              <a:t>ساختار‌ها</a:t>
            </a:r>
            <a:endParaRPr sz="3600" dirty="0"/>
          </a:p>
        </p:txBody>
      </p:sp>
      <p:grpSp>
        <p:nvGrpSpPr>
          <p:cNvPr id="9" name="Group 287"/>
          <p:cNvGrpSpPr/>
          <p:nvPr/>
        </p:nvGrpSpPr>
        <p:grpSpPr>
          <a:xfrm>
            <a:off x="468850" y="2133600"/>
            <a:ext cx="8130099" cy="3490318"/>
            <a:chOff x="0" y="0"/>
            <a:chExt cx="12686269" cy="5040000"/>
          </a:xfrm>
        </p:grpSpPr>
        <p:pic>
          <p:nvPicPr>
            <p:cNvPr id="10" name="0405.png"/>
            <p:cNvPicPr>
              <a:picLocks/>
            </p:cNvPicPr>
            <p:nvPr/>
          </p:nvPicPr>
          <p:blipFill>
            <a:blip r:embed="rId2">
              <a:extLst/>
            </a:blip>
            <a:stretch>
              <a:fillRect/>
            </a:stretch>
          </p:blipFill>
          <p:spPr>
            <a:xfrm>
              <a:off x="6926269" y="0"/>
              <a:ext cx="5760001" cy="5040001"/>
            </a:xfrm>
            <a:prstGeom prst="rect">
              <a:avLst/>
            </a:prstGeom>
            <a:ln w="12700" cap="flat">
              <a:noFill/>
              <a:miter lim="400000"/>
            </a:ln>
            <a:effectLst/>
          </p:spPr>
        </p:pic>
        <p:pic>
          <p:nvPicPr>
            <p:cNvPr id="11" name="0409.png"/>
            <p:cNvPicPr>
              <a:picLocks/>
            </p:cNvPicPr>
            <p:nvPr/>
          </p:nvPicPr>
          <p:blipFill>
            <a:blip r:embed="rId3">
              <a:extLst/>
            </a:blip>
            <a:stretch>
              <a:fillRect/>
            </a:stretch>
          </p:blipFill>
          <p:spPr>
            <a:xfrm>
              <a:off x="0" y="0"/>
              <a:ext cx="5760000" cy="5040001"/>
            </a:xfrm>
            <a:prstGeom prst="rect">
              <a:avLst/>
            </a:prstGeom>
            <a:ln w="12700" cap="flat">
              <a:noFill/>
              <a:miter lim="400000"/>
            </a:ln>
            <a:effectLst/>
          </p:spPr>
        </p:pic>
      </p:grpSp>
      <p:grpSp>
        <p:nvGrpSpPr>
          <p:cNvPr id="12" name="Group 290"/>
          <p:cNvGrpSpPr/>
          <p:nvPr/>
        </p:nvGrpSpPr>
        <p:grpSpPr>
          <a:xfrm>
            <a:off x="457964" y="1750741"/>
            <a:ext cx="8140986" cy="4116660"/>
            <a:chOff x="0" y="0"/>
            <a:chExt cx="12855196" cy="5759999"/>
          </a:xfrm>
        </p:grpSpPr>
        <p:pic>
          <p:nvPicPr>
            <p:cNvPr id="13" name="0406.png"/>
            <p:cNvPicPr>
              <a:picLocks/>
            </p:cNvPicPr>
            <p:nvPr/>
          </p:nvPicPr>
          <p:blipFill>
            <a:blip r:embed="rId4">
              <a:extLst/>
            </a:blip>
            <a:stretch>
              <a:fillRect/>
            </a:stretch>
          </p:blipFill>
          <p:spPr>
            <a:xfrm>
              <a:off x="6735196" y="0"/>
              <a:ext cx="6120001" cy="5760000"/>
            </a:xfrm>
            <a:prstGeom prst="rect">
              <a:avLst/>
            </a:prstGeom>
            <a:ln w="12700" cap="flat">
              <a:noFill/>
              <a:miter lim="400000"/>
            </a:ln>
            <a:effectLst/>
          </p:spPr>
        </p:pic>
        <p:pic>
          <p:nvPicPr>
            <p:cNvPr id="14" name="0410.png"/>
            <p:cNvPicPr>
              <a:picLocks/>
            </p:cNvPicPr>
            <p:nvPr/>
          </p:nvPicPr>
          <p:blipFill>
            <a:blip r:embed="rId5">
              <a:extLst/>
            </a:blip>
            <a:stretch>
              <a:fillRect/>
            </a:stretch>
          </p:blipFill>
          <p:spPr>
            <a:xfrm>
              <a:off x="0" y="0"/>
              <a:ext cx="6120001" cy="5760000"/>
            </a:xfrm>
            <a:prstGeom prst="rect">
              <a:avLst/>
            </a:prstGeom>
            <a:ln w="12700" cap="flat">
              <a:noFill/>
              <a:miter lim="400000"/>
            </a:ln>
            <a:effectLst/>
          </p:spPr>
        </p:pic>
      </p:grpSp>
      <p:grpSp>
        <p:nvGrpSpPr>
          <p:cNvPr id="15" name="Group 293"/>
          <p:cNvGrpSpPr/>
          <p:nvPr/>
        </p:nvGrpSpPr>
        <p:grpSpPr>
          <a:xfrm>
            <a:off x="468850" y="1750741"/>
            <a:ext cx="8250226" cy="4116661"/>
            <a:chOff x="0" y="0"/>
            <a:chExt cx="12855196" cy="5759999"/>
          </a:xfrm>
        </p:grpSpPr>
        <p:pic>
          <p:nvPicPr>
            <p:cNvPr id="16" name="0408.png"/>
            <p:cNvPicPr>
              <a:picLocks/>
            </p:cNvPicPr>
            <p:nvPr/>
          </p:nvPicPr>
          <p:blipFill>
            <a:blip r:embed="rId6">
              <a:extLst/>
            </a:blip>
            <a:stretch>
              <a:fillRect/>
            </a:stretch>
          </p:blipFill>
          <p:spPr>
            <a:xfrm>
              <a:off x="6735196" y="0"/>
              <a:ext cx="6120001" cy="5760000"/>
            </a:xfrm>
            <a:prstGeom prst="rect">
              <a:avLst/>
            </a:prstGeom>
            <a:ln w="12700" cap="flat">
              <a:noFill/>
              <a:miter lim="400000"/>
            </a:ln>
            <a:effectLst/>
          </p:spPr>
        </p:pic>
        <p:pic>
          <p:nvPicPr>
            <p:cNvPr id="17" name="0412.png"/>
            <p:cNvPicPr>
              <a:picLocks/>
            </p:cNvPicPr>
            <p:nvPr/>
          </p:nvPicPr>
          <p:blipFill>
            <a:blip r:embed="rId7">
              <a:extLst/>
            </a:blip>
            <a:stretch>
              <a:fillRect/>
            </a:stretch>
          </p:blipFill>
          <p:spPr>
            <a:xfrm>
              <a:off x="0" y="0"/>
              <a:ext cx="6120001" cy="5760000"/>
            </a:xfrm>
            <a:prstGeom prst="rect">
              <a:avLst/>
            </a:prstGeom>
            <a:ln w="12700" cap="flat">
              <a:noFill/>
              <a:miter lim="400000"/>
            </a:ln>
            <a:effectLst/>
          </p:spPr>
        </p:pic>
      </p:grpSp>
      <p:pic>
        <p:nvPicPr>
          <p:cNvPr id="18" name="0413.png"/>
          <p:cNvPicPr>
            <a:picLocks noChangeAspect="1"/>
          </p:cNvPicPr>
          <p:nvPr/>
        </p:nvPicPr>
        <p:blipFill>
          <a:blip r:embed="rId8">
            <a:extLst/>
          </a:blip>
          <a:stretch>
            <a:fillRect/>
          </a:stretch>
        </p:blipFill>
        <p:spPr>
          <a:xfrm>
            <a:off x="383762" y="1890117"/>
            <a:ext cx="8335315" cy="3744688"/>
          </a:xfrm>
          <a:prstGeom prst="rect">
            <a:avLst/>
          </a:prstGeom>
          <a:ln w="12700">
            <a:miter lim="400000"/>
          </a:ln>
        </p:spPr>
      </p:pic>
      <p:pic>
        <p:nvPicPr>
          <p:cNvPr id="19" name="Screen Shot 2016-01-09 at 23.56.04.png"/>
          <p:cNvPicPr>
            <a:picLocks noChangeAspect="1"/>
          </p:cNvPicPr>
          <p:nvPr/>
        </p:nvPicPr>
        <p:blipFill>
          <a:blip r:embed="rId9">
            <a:extLst/>
          </a:blip>
          <a:stretch>
            <a:fillRect/>
          </a:stretch>
        </p:blipFill>
        <p:spPr>
          <a:xfrm>
            <a:off x="2812512" y="1890117"/>
            <a:ext cx="3695700" cy="3352800"/>
          </a:xfrm>
          <a:prstGeom prst="rect">
            <a:avLst/>
          </a:prstGeom>
          <a:ln w="12700">
            <a:miter lim="400000"/>
          </a:ln>
        </p:spPr>
      </p:pic>
      <p:sp>
        <p:nvSpPr>
          <p:cNvPr id="20"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27433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499" fill="hold"/>
                                        <p:tgtEl>
                                          <p:spTgt spid="9"/>
                                        </p:tgtEl>
                                      </p:cBhvr>
                                    </p:animEffect>
                                    <p:set>
                                      <p:cBhvr>
                                        <p:cTn id="12" fill="hold">
                                          <p:stCondLst>
                                            <p:cond delay="498"/>
                                          </p:stCondLst>
                                        </p:cTn>
                                        <p:tgtEl>
                                          <p:spTgt spid="9"/>
                                        </p:tgtEl>
                                        <p:attrNameLst>
                                          <p:attrName>style.visibility</p:attrName>
                                        </p:attrNameLst>
                                      </p:cBhvr>
                                      <p:to>
                                        <p:strVal val="hidden"/>
                                      </p:to>
                                    </p:set>
                                  </p:childTnLst>
                                </p:cTn>
                              </p:par>
                            </p:childTnLst>
                          </p:cTn>
                        </p:par>
                        <p:par>
                          <p:cTn id="13" fill="hold">
                            <p:stCondLst>
                              <p:cond delay="499"/>
                            </p:stCondLst>
                            <p:childTnLst>
                              <p:par>
                                <p:cTn id="14" presetID="4" presetClass="entr" presetSubtype="32" fill="hold" grpId="0" nodeType="afterEffect">
                                  <p:stCondLst>
                                    <p:cond delay="500"/>
                                  </p:stCondLst>
                                  <p:iterate>
                                    <p:tmAbs val="0"/>
                                  </p:iterate>
                                  <p:childTnLst>
                                    <p:set>
                                      <p:cBhvr>
                                        <p:cTn id="15" fill="hold"/>
                                        <p:tgtEl>
                                          <p:spTgt spid="12"/>
                                        </p:tgtEl>
                                        <p:attrNameLst>
                                          <p:attrName>style.visibility</p:attrName>
                                        </p:attrNameLst>
                                      </p:cBhvr>
                                      <p:to>
                                        <p:strVal val="visible"/>
                                      </p:to>
                                    </p:set>
                                    <p:animEffect transition="in" filter="box(out)">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fill="hold" grpId="1" nodeType="clickEffect">
                                  <p:stCondLst>
                                    <p:cond delay="0"/>
                                  </p:stCondLst>
                                  <p:iterate>
                                    <p:tmAbs val="0"/>
                                  </p:iterate>
                                  <p:childTnLst>
                                    <p:animEffect transition="out" filter="dissolve">
                                      <p:cBhvr>
                                        <p:cTn id="20" dur="499" fill="hold"/>
                                        <p:tgtEl>
                                          <p:spTgt spid="12"/>
                                        </p:tgtEl>
                                      </p:cBhvr>
                                    </p:animEffect>
                                    <p:set>
                                      <p:cBhvr>
                                        <p:cTn id="21" fill="hold">
                                          <p:stCondLst>
                                            <p:cond delay="498"/>
                                          </p:stCondLst>
                                        </p:cTn>
                                        <p:tgtEl>
                                          <p:spTgt spid="12"/>
                                        </p:tgtEl>
                                        <p:attrNameLst>
                                          <p:attrName>style.visibility</p:attrName>
                                        </p:attrNameLst>
                                      </p:cBhvr>
                                      <p:to>
                                        <p:strVal val="hidden"/>
                                      </p:to>
                                    </p:set>
                                  </p:childTnLst>
                                </p:cTn>
                              </p:par>
                            </p:childTnLst>
                          </p:cTn>
                        </p:par>
                        <p:par>
                          <p:cTn id="22" fill="hold">
                            <p:stCondLst>
                              <p:cond delay="499"/>
                            </p:stCondLst>
                            <p:childTnLst>
                              <p:par>
                                <p:cTn id="23" presetID="4" presetClass="entr" presetSubtype="32" fill="hold" grpId="0" nodeType="afterEffect">
                                  <p:stCondLst>
                                    <p:cond delay="500"/>
                                  </p:stCondLst>
                                  <p:iterate>
                                    <p:tmAbs val="0"/>
                                  </p:iterate>
                                  <p:childTnLst>
                                    <p:set>
                                      <p:cBhvr>
                                        <p:cTn id="24" fill="hold"/>
                                        <p:tgtEl>
                                          <p:spTgt spid="15"/>
                                        </p:tgtEl>
                                        <p:attrNameLst>
                                          <p:attrName>style.visibility</p:attrName>
                                        </p:attrNameLst>
                                      </p:cBhvr>
                                      <p:to>
                                        <p:strVal val="visible"/>
                                      </p:to>
                                    </p:set>
                                    <p:animEffect transition="in" filter="box(out)">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fill="hold" grpId="1" nodeType="clickEffect">
                                  <p:stCondLst>
                                    <p:cond delay="0"/>
                                  </p:stCondLst>
                                  <p:iterate>
                                    <p:tmAbs val="0"/>
                                  </p:iterate>
                                  <p:childTnLst>
                                    <p:animEffect transition="out" filter="dissolve">
                                      <p:cBhvr>
                                        <p:cTn id="29" dur="499" fill="hold"/>
                                        <p:tgtEl>
                                          <p:spTgt spid="15"/>
                                        </p:tgtEl>
                                      </p:cBhvr>
                                    </p:animEffect>
                                    <p:set>
                                      <p:cBhvr>
                                        <p:cTn id="30" fill="hold">
                                          <p:stCondLst>
                                            <p:cond delay="498"/>
                                          </p:stCondLst>
                                        </p:cTn>
                                        <p:tgtEl>
                                          <p:spTgt spid="15"/>
                                        </p:tgtEl>
                                        <p:attrNameLst>
                                          <p:attrName>style.visibility</p:attrName>
                                        </p:attrNameLst>
                                      </p:cBhvr>
                                      <p:to>
                                        <p:strVal val="hidden"/>
                                      </p:to>
                                    </p:set>
                                  </p:childTnLst>
                                </p:cTn>
                              </p:par>
                            </p:childTnLst>
                          </p:cTn>
                        </p:par>
                        <p:par>
                          <p:cTn id="31" fill="hold">
                            <p:stCondLst>
                              <p:cond delay="499"/>
                            </p:stCondLst>
                            <p:childTnLst>
                              <p:par>
                                <p:cTn id="32" presetID="4" presetClass="entr" presetSubtype="32" fill="hold" grpId="0" nodeType="afterEffect">
                                  <p:stCondLst>
                                    <p:cond delay="500"/>
                                  </p:stCondLst>
                                  <p:iterate>
                                    <p:tmAbs val="0"/>
                                  </p:iterate>
                                  <p:childTnLst>
                                    <p:set>
                                      <p:cBhvr>
                                        <p:cTn id="33" fill="hold"/>
                                        <p:tgtEl>
                                          <p:spTgt spid="19"/>
                                        </p:tgtEl>
                                        <p:attrNameLst>
                                          <p:attrName>style.visibility</p:attrName>
                                        </p:attrNameLst>
                                      </p:cBhvr>
                                      <p:to>
                                        <p:strVal val="visible"/>
                                      </p:to>
                                    </p:set>
                                    <p:animEffect transition="in" filter="box(out)">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fill="hold" grpId="1" nodeType="clickEffect">
                                  <p:stCondLst>
                                    <p:cond delay="0"/>
                                  </p:stCondLst>
                                  <p:iterate>
                                    <p:tmAbs val="0"/>
                                  </p:iterate>
                                  <p:childTnLst>
                                    <p:animEffect transition="out" filter="dissolve">
                                      <p:cBhvr>
                                        <p:cTn id="38" dur="499" fill="hold"/>
                                        <p:tgtEl>
                                          <p:spTgt spid="19"/>
                                        </p:tgtEl>
                                      </p:cBhvr>
                                    </p:animEffect>
                                    <p:set>
                                      <p:cBhvr>
                                        <p:cTn id="39" fill="hold">
                                          <p:stCondLst>
                                            <p:cond delay="498"/>
                                          </p:stCondLst>
                                        </p:cTn>
                                        <p:tgtEl>
                                          <p:spTgt spid="19"/>
                                        </p:tgtEl>
                                        <p:attrNameLst>
                                          <p:attrName>style.visibility</p:attrName>
                                        </p:attrNameLst>
                                      </p:cBhvr>
                                      <p:to>
                                        <p:strVal val="hidden"/>
                                      </p:to>
                                    </p:set>
                                  </p:childTnLst>
                                </p:cTn>
                              </p:par>
                            </p:childTnLst>
                          </p:cTn>
                        </p:par>
                        <p:par>
                          <p:cTn id="40" fill="hold">
                            <p:stCondLst>
                              <p:cond delay="499"/>
                            </p:stCondLst>
                            <p:childTnLst>
                              <p:par>
                                <p:cTn id="41" presetID="4" presetClass="entr" presetSubtype="32" fill="hold" grpId="0" nodeType="afterEffect">
                                  <p:stCondLst>
                                    <p:cond delay="500"/>
                                  </p:stCondLst>
                                  <p:iterate>
                                    <p:tmAbs val="0"/>
                                  </p:iterate>
                                  <p:childTnLst>
                                    <p:set>
                                      <p:cBhvr>
                                        <p:cTn id="42" fill="hold"/>
                                        <p:tgtEl>
                                          <p:spTgt spid="18"/>
                                        </p:tgtEl>
                                        <p:attrNameLst>
                                          <p:attrName>style.visibility</p:attrName>
                                        </p:attrNameLst>
                                      </p:cBhvr>
                                      <p:to>
                                        <p:strVal val="visible"/>
                                      </p:to>
                                    </p:set>
                                    <p:animEffect transition="in" filter="box(out)">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9" grpId="1" animBg="1" advAuto="0"/>
      <p:bldP spid="12" grpId="0" animBg="1" advAuto="0"/>
      <p:bldP spid="12" grpId="1" animBg="1" advAuto="0"/>
      <p:bldP spid="15" grpId="0" animBg="1" advAuto="0"/>
      <p:bldP spid="15" grpId="1" animBg="1" advAuto="0"/>
      <p:bldP spid="18" grpId="0" animBg="1" advAuto="0"/>
      <p:bldP spid="19" grpId="0" animBg="1" advAuto="0"/>
      <p:bldP spid="19"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00"/>
          <p:cNvSpPr>
            <a:spLocks noGrp="1"/>
          </p:cNvSpPr>
          <p:nvPr>
            <p:ph type="title"/>
          </p:nvPr>
        </p:nvSpPr>
        <p:spPr>
          <a:xfrm>
            <a:off x="228600" y="762000"/>
            <a:ext cx="8610600" cy="381000"/>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مقدمه</a:t>
            </a:r>
            <a:r>
              <a:rPr sz="3600" dirty="0"/>
              <a:t> </a:t>
            </a:r>
            <a:r>
              <a:rPr sz="3600" dirty="0" err="1"/>
              <a:t>کنترل</a:t>
            </a:r>
            <a:r>
              <a:rPr sz="3600" dirty="0"/>
              <a:t> </a:t>
            </a:r>
            <a:r>
              <a:rPr sz="3600" dirty="0" err="1"/>
              <a:t>امپدانس</a:t>
            </a:r>
            <a:endParaRPr sz="3600" dirty="0"/>
          </a:p>
        </p:txBody>
      </p:sp>
      <p:pic>
        <p:nvPicPr>
          <p:cNvPr id="3" name="Impedanc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066800"/>
            <a:ext cx="8610600" cy="4843462"/>
          </a:xfrm>
        </p:spPr>
      </p:pic>
      <p:sp>
        <p:nvSpPr>
          <p:cNvPr id="4"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4086242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p:txBody>
          <a:bodyPr/>
          <a:lstStyle/>
          <a:p>
            <a:r>
              <a:rPr lang="fa-IR" dirty="0"/>
              <a:t>واحد فضای </a:t>
            </a:r>
            <a:r>
              <a:rPr lang="fa-IR" dirty="0" smtClean="0"/>
              <a:t>مفصلی</a:t>
            </a:r>
          </a:p>
          <a:p>
            <a:endParaRPr lang="fa-IR" dirty="0"/>
          </a:p>
          <a:p>
            <a:endParaRPr lang="fa-IR" dirty="0" smtClean="0"/>
          </a:p>
          <a:p>
            <a:endParaRPr lang="fa-IR" dirty="0"/>
          </a:p>
          <a:p>
            <a:pPr marL="109728" indent="0">
              <a:buNone/>
            </a:pPr>
            <a:endParaRPr lang="fa-IR" dirty="0"/>
          </a:p>
          <a:p>
            <a:pPr marL="109728" indent="0">
              <a:buNone/>
            </a:pPr>
            <a:endParaRPr lang="fa-IR" dirty="0" smtClean="0"/>
          </a:p>
          <a:p>
            <a:r>
              <a:rPr lang="fa-IR" dirty="0"/>
              <a:t>واحد فضای کاری</a:t>
            </a:r>
          </a:p>
          <a:p>
            <a:endParaRPr lang="fa-IR" dirty="0"/>
          </a:p>
          <a:p>
            <a:endParaRPr lang="en-US" dirty="0"/>
          </a:p>
        </p:txBody>
      </p:sp>
      <p:sp>
        <p:nvSpPr>
          <p:cNvPr id="6" name="Shape 318"/>
          <p:cNvSpPr>
            <a:spLocks noGrp="1"/>
          </p:cNvSpPr>
          <p:nvPr>
            <p:ph type="title"/>
          </p:nvPr>
        </p:nvSpPr>
        <p:spPr>
          <a:xfrm>
            <a:off x="228600" y="731976"/>
            <a:ext cx="8610600" cy="550472"/>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کنترل</a:t>
            </a:r>
            <a:r>
              <a:rPr sz="3600" dirty="0"/>
              <a:t> </a:t>
            </a:r>
            <a:r>
              <a:rPr sz="3600" dirty="0" err="1"/>
              <a:t>امپدانس</a:t>
            </a:r>
            <a:r>
              <a:rPr sz="3600" dirty="0"/>
              <a:t> </a:t>
            </a:r>
            <a:r>
              <a:rPr sz="3600" dirty="0" err="1"/>
              <a:t>واحد</a:t>
            </a:r>
            <a:r>
              <a:rPr sz="3600" dirty="0"/>
              <a:t> </a:t>
            </a:r>
            <a:r>
              <a:rPr sz="3600" dirty="0" err="1"/>
              <a:t>فضای</a:t>
            </a:r>
            <a:r>
              <a:rPr sz="3600" dirty="0"/>
              <a:t> </a:t>
            </a:r>
            <a:r>
              <a:rPr sz="3600" dirty="0" err="1"/>
              <a:t>مفصلی</a:t>
            </a:r>
            <a:r>
              <a:rPr sz="3600" dirty="0"/>
              <a:t> و </a:t>
            </a:r>
            <a:r>
              <a:rPr sz="3600" dirty="0" err="1"/>
              <a:t>کاری</a:t>
            </a:r>
            <a:endParaRPr sz="3600" dirty="0"/>
          </a:p>
        </p:txBody>
      </p:sp>
      <p:pic>
        <p:nvPicPr>
          <p:cNvPr id="10" name="0501.png"/>
          <p:cNvPicPr>
            <a:picLocks noChangeAspect="1"/>
          </p:cNvPicPr>
          <p:nvPr/>
        </p:nvPicPr>
        <p:blipFill>
          <a:blip r:embed="rId2">
            <a:extLst/>
          </a:blip>
          <a:stretch>
            <a:fillRect/>
          </a:stretch>
        </p:blipFill>
        <p:spPr>
          <a:xfrm>
            <a:off x="2373849" y="1335094"/>
            <a:ext cx="4064001" cy="1816101"/>
          </a:xfrm>
          <a:prstGeom prst="rect">
            <a:avLst/>
          </a:prstGeom>
          <a:ln w="12700">
            <a:miter lim="400000"/>
          </a:ln>
        </p:spPr>
      </p:pic>
      <p:grpSp>
        <p:nvGrpSpPr>
          <p:cNvPr id="21" name="Group 20"/>
          <p:cNvGrpSpPr/>
          <p:nvPr/>
        </p:nvGrpSpPr>
        <p:grpSpPr>
          <a:xfrm>
            <a:off x="228600" y="990600"/>
            <a:ext cx="7285477" cy="1798776"/>
            <a:chOff x="-7432357" y="-1251858"/>
            <a:chExt cx="7285477" cy="1798776"/>
          </a:xfrm>
        </p:grpSpPr>
        <p:pic>
          <p:nvPicPr>
            <p:cNvPr id="11" name="Screen Shot 2016-01-10 at 10.17.59.png"/>
            <p:cNvPicPr>
              <a:picLocks noChangeAspect="1"/>
            </p:cNvPicPr>
            <p:nvPr/>
          </p:nvPicPr>
          <p:blipFill>
            <a:blip r:embed="rId3">
              <a:extLst/>
            </a:blip>
            <a:stretch>
              <a:fillRect/>
            </a:stretch>
          </p:blipFill>
          <p:spPr>
            <a:xfrm>
              <a:off x="-7432357" y="-1251858"/>
              <a:ext cx="2918507" cy="478244"/>
            </a:xfrm>
            <a:prstGeom prst="rect">
              <a:avLst/>
            </a:prstGeom>
            <a:ln w="12700">
              <a:miter lim="400000"/>
            </a:ln>
          </p:spPr>
        </p:pic>
        <p:pic>
          <p:nvPicPr>
            <p:cNvPr id="12" name="Screen Shot 2016-01-10 at 10.18.14.png"/>
            <p:cNvPicPr>
              <a:picLocks noChangeAspect="1"/>
            </p:cNvPicPr>
            <p:nvPr/>
          </p:nvPicPr>
          <p:blipFill>
            <a:blip r:embed="rId4">
              <a:extLst/>
            </a:blip>
            <a:stretch>
              <a:fillRect/>
            </a:stretch>
          </p:blipFill>
          <p:spPr>
            <a:xfrm>
              <a:off x="-7432357" y="-762000"/>
              <a:ext cx="4290498" cy="616599"/>
            </a:xfrm>
            <a:prstGeom prst="rect">
              <a:avLst/>
            </a:prstGeom>
            <a:ln w="12700">
              <a:miter lim="400000"/>
            </a:ln>
          </p:spPr>
        </p:pic>
        <p:pic>
          <p:nvPicPr>
            <p:cNvPr id="13" name="Screen Shot 2016-01-10 at 10.19.00.png"/>
            <p:cNvPicPr>
              <a:picLocks noChangeAspect="1"/>
            </p:cNvPicPr>
            <p:nvPr/>
          </p:nvPicPr>
          <p:blipFill>
            <a:blip r:embed="rId5">
              <a:extLst/>
            </a:blip>
            <a:stretch>
              <a:fillRect/>
            </a:stretch>
          </p:blipFill>
          <p:spPr>
            <a:xfrm>
              <a:off x="-7432357" y="-137941"/>
              <a:ext cx="7285477" cy="684859"/>
            </a:xfrm>
            <a:prstGeom prst="rect">
              <a:avLst/>
            </a:prstGeom>
            <a:ln w="12700">
              <a:miter lim="400000"/>
            </a:ln>
          </p:spPr>
        </p:pic>
      </p:grpSp>
      <p:pic>
        <p:nvPicPr>
          <p:cNvPr id="14" name="0503.png"/>
          <p:cNvPicPr>
            <a:picLocks noChangeAspect="1"/>
          </p:cNvPicPr>
          <p:nvPr/>
        </p:nvPicPr>
        <p:blipFill>
          <a:blip r:embed="rId6">
            <a:extLst/>
          </a:blip>
          <a:stretch>
            <a:fillRect/>
          </a:stretch>
        </p:blipFill>
        <p:spPr>
          <a:xfrm>
            <a:off x="2386548" y="4090995"/>
            <a:ext cx="4038601" cy="1803401"/>
          </a:xfrm>
          <a:prstGeom prst="rect">
            <a:avLst/>
          </a:prstGeom>
          <a:ln w="12700">
            <a:miter lim="400000"/>
          </a:ln>
        </p:spPr>
      </p:pic>
      <p:grpSp>
        <p:nvGrpSpPr>
          <p:cNvPr id="22" name="Group 21"/>
          <p:cNvGrpSpPr/>
          <p:nvPr/>
        </p:nvGrpSpPr>
        <p:grpSpPr>
          <a:xfrm>
            <a:off x="217714" y="3652921"/>
            <a:ext cx="8043581" cy="2365530"/>
            <a:chOff x="-7947899" y="4543549"/>
            <a:chExt cx="8043581" cy="2365530"/>
          </a:xfrm>
        </p:grpSpPr>
        <p:pic>
          <p:nvPicPr>
            <p:cNvPr id="15" name="Screen Shot 2016-01-10 at 10.27.20.png"/>
            <p:cNvPicPr>
              <a:picLocks noChangeAspect="1"/>
            </p:cNvPicPr>
            <p:nvPr/>
          </p:nvPicPr>
          <p:blipFill>
            <a:blip r:embed="rId7">
              <a:extLst/>
            </a:blip>
            <a:stretch>
              <a:fillRect/>
            </a:stretch>
          </p:blipFill>
          <p:spPr>
            <a:xfrm>
              <a:off x="-7947899" y="4543549"/>
              <a:ext cx="2871348" cy="496284"/>
            </a:xfrm>
            <a:prstGeom prst="rect">
              <a:avLst/>
            </a:prstGeom>
            <a:ln w="12700">
              <a:miter lim="400000"/>
            </a:ln>
          </p:spPr>
        </p:pic>
        <p:pic>
          <p:nvPicPr>
            <p:cNvPr id="16" name="Screen Shot 2016-01-10 at 10.27.34.png"/>
            <p:cNvPicPr>
              <a:picLocks noChangeAspect="1"/>
            </p:cNvPicPr>
            <p:nvPr/>
          </p:nvPicPr>
          <p:blipFill>
            <a:blip r:embed="rId8">
              <a:extLst/>
            </a:blip>
            <a:stretch>
              <a:fillRect/>
            </a:stretch>
          </p:blipFill>
          <p:spPr>
            <a:xfrm>
              <a:off x="-7947899" y="5092478"/>
              <a:ext cx="4222039" cy="582351"/>
            </a:xfrm>
            <a:prstGeom prst="rect">
              <a:avLst/>
            </a:prstGeom>
            <a:ln w="12700">
              <a:miter lim="400000"/>
            </a:ln>
          </p:spPr>
        </p:pic>
        <p:pic>
          <p:nvPicPr>
            <p:cNvPr id="17" name="Screen Shot 2016-01-10 at 10.28.35.png"/>
            <p:cNvPicPr>
              <a:picLocks noChangeAspect="1"/>
            </p:cNvPicPr>
            <p:nvPr/>
          </p:nvPicPr>
          <p:blipFill>
            <a:blip r:embed="rId9">
              <a:extLst/>
            </a:blip>
            <a:stretch>
              <a:fillRect/>
            </a:stretch>
          </p:blipFill>
          <p:spPr>
            <a:xfrm>
              <a:off x="-7947899" y="5727474"/>
              <a:ext cx="8043581" cy="1181605"/>
            </a:xfrm>
            <a:prstGeom prst="rect">
              <a:avLst/>
            </a:prstGeom>
            <a:ln w="12700">
              <a:miter lim="400000"/>
            </a:ln>
          </p:spPr>
        </p:pic>
      </p:grpSp>
      <p:pic>
        <p:nvPicPr>
          <p:cNvPr id="4" name="0504.png"/>
          <p:cNvPicPr>
            <a:picLocks noChangeAspect="1"/>
          </p:cNvPicPr>
          <p:nvPr/>
        </p:nvPicPr>
        <p:blipFill>
          <a:blip r:embed="rId10">
            <a:extLst/>
          </a:blip>
          <a:stretch>
            <a:fillRect/>
          </a:stretch>
        </p:blipFill>
        <p:spPr>
          <a:xfrm>
            <a:off x="228600" y="3048000"/>
            <a:ext cx="8656615" cy="3427364"/>
          </a:xfrm>
          <a:prstGeom prst="rect">
            <a:avLst/>
          </a:prstGeom>
          <a:ln w="12700">
            <a:miter lim="400000"/>
          </a:ln>
        </p:spPr>
      </p:pic>
      <p:sp>
        <p:nvSpPr>
          <p:cNvPr id="19"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29386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fade">
                                      <p:cBhvr>
                                        <p:cTn id="27" dur="500"/>
                                        <p:tgtEl>
                                          <p:spTgt spid="1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fa-IR" dirty="0"/>
              <a:t>چندگانه </a:t>
            </a:r>
            <a:r>
              <a:rPr lang="fa-IR" dirty="0" smtClean="0"/>
              <a:t>متوالی</a:t>
            </a:r>
          </a:p>
          <a:p>
            <a:endParaRPr lang="fa-IR" dirty="0"/>
          </a:p>
          <a:p>
            <a:endParaRPr lang="fa-IR" dirty="0" smtClean="0"/>
          </a:p>
          <a:p>
            <a:endParaRPr lang="fa-IR" dirty="0"/>
          </a:p>
          <a:p>
            <a:endParaRPr lang="fa-IR" dirty="0" smtClean="0"/>
          </a:p>
          <a:p>
            <a:pPr marL="109728" indent="0">
              <a:buNone/>
            </a:pPr>
            <a:endParaRPr lang="fa-IR" dirty="0" smtClean="0"/>
          </a:p>
          <a:p>
            <a:endParaRPr lang="fa-IR" dirty="0"/>
          </a:p>
          <a:p>
            <a:r>
              <a:rPr lang="fa-IR" dirty="0"/>
              <a:t>چندگانه موازی</a:t>
            </a:r>
          </a:p>
          <a:p>
            <a:endParaRPr lang="en-US" dirty="0"/>
          </a:p>
        </p:txBody>
      </p:sp>
      <p:sp>
        <p:nvSpPr>
          <p:cNvPr id="4" name="Shape 342"/>
          <p:cNvSpPr>
            <a:spLocks noGrp="1"/>
          </p:cNvSpPr>
          <p:nvPr>
            <p:ph type="title"/>
          </p:nvPr>
        </p:nvSpPr>
        <p:spPr>
          <a:xfrm>
            <a:off x="228600" y="762000"/>
            <a:ext cx="8610600" cy="554520"/>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کنترل</a:t>
            </a:r>
            <a:r>
              <a:rPr sz="3600" dirty="0"/>
              <a:t> </a:t>
            </a:r>
            <a:r>
              <a:rPr sz="3600" dirty="0" err="1"/>
              <a:t>امپدانس</a:t>
            </a:r>
            <a:r>
              <a:rPr sz="3600" dirty="0"/>
              <a:t> </a:t>
            </a:r>
            <a:r>
              <a:rPr sz="3600" dirty="0" err="1"/>
              <a:t>چندگانه</a:t>
            </a:r>
            <a:r>
              <a:rPr sz="3600" dirty="0"/>
              <a:t> </a:t>
            </a:r>
            <a:r>
              <a:rPr sz="3600" dirty="0" err="1"/>
              <a:t>متوالی</a:t>
            </a:r>
            <a:r>
              <a:rPr sz="3600" dirty="0"/>
              <a:t> و </a:t>
            </a:r>
            <a:r>
              <a:rPr sz="3600" dirty="0" err="1"/>
              <a:t>موازی</a:t>
            </a:r>
            <a:endParaRPr sz="3600" dirty="0"/>
          </a:p>
        </p:txBody>
      </p:sp>
      <p:sp>
        <p:nvSpPr>
          <p:cNvPr id="6" name="Shape 353"/>
          <p:cNvSpPr/>
          <p:nvPr/>
        </p:nvSpPr>
        <p:spPr>
          <a:xfrm>
            <a:off x="12173149" y="1657117"/>
            <a:ext cx="551433" cy="36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44500" indent="-444500" algn="r" rtl="1">
              <a:lnSpc>
                <a:spcPct val="50000"/>
              </a:lnSpc>
              <a:spcBef>
                <a:spcPts val="4200"/>
              </a:spcBef>
              <a:buSzPct val="75000"/>
              <a:buChar char="•"/>
              <a:defRPr sz="3000">
                <a:latin typeface="HM XKayhan"/>
                <a:ea typeface="HM XKayhan"/>
                <a:cs typeface="HM XKayhan"/>
                <a:sym typeface="HM XKayhan"/>
              </a:defRPr>
            </a:lvl1pPr>
          </a:lstStyle>
          <a:p>
            <a:endParaRPr dirty="0"/>
          </a:p>
        </p:txBody>
      </p:sp>
      <p:sp>
        <p:nvSpPr>
          <p:cNvPr id="7" name="Shape 354"/>
          <p:cNvSpPr/>
          <p:nvPr/>
        </p:nvSpPr>
        <p:spPr>
          <a:xfrm>
            <a:off x="12173149" y="5162317"/>
            <a:ext cx="551433" cy="36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44500" indent="-444500" algn="r" rtl="1">
              <a:lnSpc>
                <a:spcPct val="50000"/>
              </a:lnSpc>
              <a:spcBef>
                <a:spcPts val="4200"/>
              </a:spcBef>
              <a:buSzPct val="75000"/>
              <a:buChar char="•"/>
              <a:defRPr sz="3000">
                <a:latin typeface="HM XKayhan"/>
                <a:ea typeface="HM XKayhan"/>
                <a:cs typeface="HM XKayhan"/>
                <a:sym typeface="HM XKayhan"/>
              </a:defRPr>
            </a:lvl1pPr>
          </a:lstStyle>
          <a:p>
            <a:endParaRPr dirty="0"/>
          </a:p>
        </p:txBody>
      </p:sp>
      <p:pic>
        <p:nvPicPr>
          <p:cNvPr id="8" name="0507.png"/>
          <p:cNvPicPr>
            <a:picLocks noChangeAspect="1"/>
          </p:cNvPicPr>
          <p:nvPr/>
        </p:nvPicPr>
        <p:blipFill>
          <a:blip r:embed="rId2">
            <a:extLst/>
          </a:blip>
          <a:stretch>
            <a:fillRect/>
          </a:stretch>
        </p:blipFill>
        <p:spPr>
          <a:xfrm>
            <a:off x="5540000" y="2433711"/>
            <a:ext cx="2983100" cy="1153564"/>
          </a:xfrm>
          <a:prstGeom prst="rect">
            <a:avLst/>
          </a:prstGeom>
          <a:ln w="12700">
            <a:miter lim="400000"/>
          </a:ln>
        </p:spPr>
      </p:pic>
      <p:pic>
        <p:nvPicPr>
          <p:cNvPr id="9" name="0508.png"/>
          <p:cNvPicPr>
            <a:picLocks noChangeAspect="1"/>
          </p:cNvPicPr>
          <p:nvPr/>
        </p:nvPicPr>
        <p:blipFill>
          <a:blip r:embed="rId3">
            <a:extLst/>
          </a:blip>
          <a:stretch>
            <a:fillRect/>
          </a:stretch>
        </p:blipFill>
        <p:spPr>
          <a:xfrm>
            <a:off x="6788312" y="4154023"/>
            <a:ext cx="1734788" cy="2322977"/>
          </a:xfrm>
          <a:prstGeom prst="rect">
            <a:avLst/>
          </a:prstGeom>
          <a:ln w="12700">
            <a:miter lim="400000"/>
          </a:ln>
        </p:spPr>
      </p:pic>
      <p:pic>
        <p:nvPicPr>
          <p:cNvPr id="10" name="Screen Shot 2016-01-10 at 11.07.34.png"/>
          <p:cNvPicPr>
            <a:picLocks noChangeAspect="1"/>
          </p:cNvPicPr>
          <p:nvPr/>
        </p:nvPicPr>
        <p:blipFill>
          <a:blip r:embed="rId4">
            <a:extLst/>
          </a:blip>
          <a:stretch>
            <a:fillRect/>
          </a:stretch>
        </p:blipFill>
        <p:spPr>
          <a:xfrm>
            <a:off x="228600" y="1143000"/>
            <a:ext cx="6705600" cy="1327084"/>
          </a:xfrm>
          <a:prstGeom prst="rect">
            <a:avLst/>
          </a:prstGeom>
          <a:ln w="12700">
            <a:miter lim="400000"/>
          </a:ln>
        </p:spPr>
      </p:pic>
      <p:pic>
        <p:nvPicPr>
          <p:cNvPr id="11" name="Screen Shot 2016-01-10 at 11.45.58.png"/>
          <p:cNvPicPr>
            <a:picLocks noChangeAspect="1"/>
          </p:cNvPicPr>
          <p:nvPr/>
        </p:nvPicPr>
        <p:blipFill>
          <a:blip r:embed="rId5">
            <a:extLst/>
          </a:blip>
          <a:stretch>
            <a:fillRect/>
          </a:stretch>
        </p:blipFill>
        <p:spPr>
          <a:xfrm>
            <a:off x="299761" y="4724400"/>
            <a:ext cx="4201482" cy="1335166"/>
          </a:xfrm>
          <a:prstGeom prst="rect">
            <a:avLst/>
          </a:prstGeom>
          <a:ln w="12700">
            <a:miter lim="400000"/>
          </a:ln>
        </p:spPr>
      </p:pic>
      <p:sp>
        <p:nvSpPr>
          <p:cNvPr id="13"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32865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7" end="7"/>
                                            </p:txEl>
                                          </p:spTgt>
                                        </p:tgtEl>
                                        <p:attrNameLst>
                                          <p:attrName>style.visibility</p:attrName>
                                        </p:attrNameLst>
                                      </p:cBhvr>
                                      <p:to>
                                        <p:strVal val="visible"/>
                                      </p:to>
                                    </p:set>
                                    <p:animEffect transition="in" filter="fade">
                                      <p:cBhvr>
                                        <p:cTn id="22" dur="500"/>
                                        <p:tgtEl>
                                          <p:spTgt spid="1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a-IR" dirty="0"/>
              <a:t>دینامیک جسم</a:t>
            </a:r>
          </a:p>
          <a:p>
            <a:pPr>
              <a:lnSpc>
                <a:spcPct val="300000"/>
              </a:lnSpc>
            </a:pPr>
            <a:r>
              <a:rPr lang="fa-IR" dirty="0"/>
              <a:t>نیروی کنترلی موردنیاز</a:t>
            </a:r>
          </a:p>
          <a:p>
            <a:pPr>
              <a:lnSpc>
                <a:spcPct val="300000"/>
              </a:lnSpc>
            </a:pPr>
            <a:r>
              <a:rPr lang="fa-IR" dirty="0"/>
              <a:t>امپدانس مطلوب </a:t>
            </a:r>
            <a:r>
              <a:rPr lang="fa-IR" dirty="0" smtClean="0"/>
              <a:t>ربات (متوالی)</a:t>
            </a:r>
            <a:endParaRPr lang="fa-IR" dirty="0"/>
          </a:p>
          <a:p>
            <a:pPr>
              <a:lnSpc>
                <a:spcPct val="300000"/>
              </a:lnSpc>
            </a:pPr>
            <a:r>
              <a:rPr lang="fa-IR" dirty="0"/>
              <a:t>امپدانس مطلوب </a:t>
            </a:r>
            <a:r>
              <a:rPr lang="fa-IR" dirty="0" smtClean="0"/>
              <a:t>ربات (موازی)</a:t>
            </a:r>
            <a:endParaRPr lang="fa-IR" dirty="0"/>
          </a:p>
        </p:txBody>
      </p:sp>
      <p:sp>
        <p:nvSpPr>
          <p:cNvPr id="3" name="Title 2"/>
          <p:cNvSpPr>
            <a:spLocks noGrp="1"/>
          </p:cNvSpPr>
          <p:nvPr>
            <p:ph type="title"/>
          </p:nvPr>
        </p:nvSpPr>
        <p:spPr>
          <a:xfrm>
            <a:off x="228600" y="796954"/>
            <a:ext cx="8610600" cy="498446"/>
          </a:xfrm>
        </p:spPr>
        <p:txBody>
          <a:bodyPr>
            <a:normAutofit fontScale="90000"/>
          </a:bodyPr>
          <a:lstStyle/>
          <a:p>
            <a:r>
              <a:rPr lang="fa-IR" sz="3600" dirty="0"/>
              <a:t>کنترل امپدانس جسم جا‌به‌جا شونده</a:t>
            </a:r>
            <a:endParaRPr lang="en-US" sz="3600" dirty="0"/>
          </a:p>
        </p:txBody>
      </p:sp>
      <p:pic>
        <p:nvPicPr>
          <p:cNvPr id="6" name="Screen Shot 2016-01-10 at 12.13.40.png"/>
          <p:cNvPicPr>
            <a:picLocks noChangeAspect="1"/>
          </p:cNvPicPr>
          <p:nvPr/>
        </p:nvPicPr>
        <p:blipFill>
          <a:blip r:embed="rId2">
            <a:clrChange>
              <a:clrFrom>
                <a:srgbClr val="FFFFFF"/>
              </a:clrFrom>
              <a:clrTo>
                <a:srgbClr val="FFFFFF">
                  <a:alpha val="0"/>
                </a:srgbClr>
              </a:clrTo>
            </a:clrChange>
            <a:extLst/>
          </a:blip>
          <a:stretch>
            <a:fillRect/>
          </a:stretch>
        </p:blipFill>
        <p:spPr>
          <a:xfrm>
            <a:off x="228600" y="1140303"/>
            <a:ext cx="6531429" cy="1602897"/>
          </a:xfrm>
          <a:prstGeom prst="rect">
            <a:avLst/>
          </a:prstGeom>
          <a:ln w="12700">
            <a:miter lim="400000"/>
          </a:ln>
        </p:spPr>
      </p:pic>
      <p:pic>
        <p:nvPicPr>
          <p:cNvPr id="7" name="0509.png"/>
          <p:cNvPicPr>
            <a:picLocks noChangeAspect="1"/>
          </p:cNvPicPr>
          <p:nvPr/>
        </p:nvPicPr>
        <p:blipFill>
          <a:blip r:embed="rId3">
            <a:extLst/>
          </a:blip>
          <a:stretch>
            <a:fillRect/>
          </a:stretch>
        </p:blipFill>
        <p:spPr>
          <a:xfrm>
            <a:off x="1897464" y="1913234"/>
            <a:ext cx="3193699" cy="2525002"/>
          </a:xfrm>
          <a:prstGeom prst="rect">
            <a:avLst/>
          </a:prstGeom>
          <a:ln w="12700">
            <a:miter lim="400000"/>
          </a:ln>
        </p:spPr>
      </p:pic>
      <p:pic>
        <p:nvPicPr>
          <p:cNvPr id="5" name="0506.png"/>
          <p:cNvPicPr>
            <a:picLocks noChangeAspect="1"/>
          </p:cNvPicPr>
          <p:nvPr/>
        </p:nvPicPr>
        <p:blipFill>
          <a:blip r:embed="rId4">
            <a:clrChange>
              <a:clrFrom>
                <a:srgbClr val="FFFFFF"/>
              </a:clrFrom>
              <a:clrTo>
                <a:srgbClr val="FFFFFF">
                  <a:alpha val="0"/>
                </a:srgbClr>
              </a:clrTo>
            </a:clrChange>
            <a:extLst/>
          </a:blip>
          <a:stretch>
            <a:fillRect/>
          </a:stretch>
        </p:blipFill>
        <p:spPr>
          <a:xfrm>
            <a:off x="1066800" y="4038600"/>
            <a:ext cx="7209029" cy="2515150"/>
          </a:xfrm>
          <a:prstGeom prst="rect">
            <a:avLst/>
          </a:prstGeom>
          <a:ln w="12700">
            <a:miter lim="400000"/>
          </a:ln>
        </p:spPr>
      </p:pic>
      <p:pic>
        <p:nvPicPr>
          <p:cNvPr id="4" name="0505.png"/>
          <p:cNvPicPr>
            <a:picLocks noChangeAspect="1"/>
          </p:cNvPicPr>
          <p:nvPr/>
        </p:nvPicPr>
        <p:blipFill>
          <a:blip r:embed="rId5">
            <a:extLst/>
          </a:blip>
          <a:stretch>
            <a:fillRect/>
          </a:stretch>
        </p:blipFill>
        <p:spPr>
          <a:xfrm>
            <a:off x="260932" y="2566947"/>
            <a:ext cx="4692068" cy="4103698"/>
          </a:xfrm>
          <a:prstGeom prst="rect">
            <a:avLst/>
          </a:prstGeom>
          <a:ln w="12700">
            <a:miter lim="400000"/>
          </a:ln>
        </p:spPr>
      </p:pic>
      <p:sp>
        <p:nvSpPr>
          <p:cNvPr id="8"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35856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500"/>
                                        <p:tgtEl>
                                          <p:spTgt spid="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pPr>
              <a:lnSpc>
                <a:spcPct val="150000"/>
              </a:lnSpc>
            </a:pPr>
            <a:r>
              <a:rPr lang="fa-IR" dirty="0"/>
              <a:t>مسیر</a:t>
            </a:r>
          </a:p>
          <a:p>
            <a:pPr>
              <a:lnSpc>
                <a:spcPct val="150000"/>
              </a:lnSpc>
            </a:pPr>
            <a:r>
              <a:rPr lang="fa-IR" dirty="0"/>
              <a:t>تابع هزینه</a:t>
            </a:r>
          </a:p>
          <a:p>
            <a:pPr>
              <a:lnSpc>
                <a:spcPct val="150000"/>
              </a:lnSpc>
            </a:pPr>
            <a:r>
              <a:rPr lang="fa-IR" dirty="0"/>
              <a:t>متغیر بهینه‌سازی</a:t>
            </a:r>
          </a:p>
          <a:p>
            <a:pPr>
              <a:lnSpc>
                <a:spcPct val="150000"/>
              </a:lnSpc>
            </a:pPr>
            <a:r>
              <a:rPr lang="fa-IR" dirty="0"/>
              <a:t>روش بهینه‌سازی</a:t>
            </a:r>
          </a:p>
          <a:p>
            <a:pPr>
              <a:lnSpc>
                <a:spcPct val="150000"/>
              </a:lnSpc>
            </a:pPr>
            <a:r>
              <a:rPr lang="fa-IR" dirty="0"/>
              <a:t>نتایج </a:t>
            </a:r>
            <a:r>
              <a:rPr lang="fa-IR" dirty="0" smtClean="0"/>
              <a:t>بهینه‌سازی</a:t>
            </a:r>
            <a:endParaRPr lang="fa-IR" dirty="0"/>
          </a:p>
        </p:txBody>
      </p:sp>
      <p:sp>
        <p:nvSpPr>
          <p:cNvPr id="5" name="Shape 389"/>
          <p:cNvSpPr>
            <a:spLocks noGrp="1"/>
          </p:cNvSpPr>
          <p:nvPr>
            <p:ph type="title"/>
          </p:nvPr>
        </p:nvSpPr>
        <p:spPr>
          <a:xfrm>
            <a:off x="228600" y="762000"/>
            <a:ext cx="8610600" cy="685800"/>
          </a:xfrm>
          <a:prstGeom prst="rect">
            <a:avLst/>
          </a:prstGeom>
        </p:spPr>
        <p:txBody>
          <a:bodyPr>
            <a:normAutofit/>
          </a:bodyPr>
          <a:lstStyle>
            <a:lvl1pPr defTabSz="467359">
              <a:defRPr sz="4800" spc="0">
                <a:effectLst>
                  <a:outerShdw blurRad="40640" dist="60960" dir="5400000" rotWithShape="0">
                    <a:srgbClr val="FFFFFF"/>
                  </a:outerShdw>
                </a:effectLst>
              </a:defRPr>
            </a:lvl1pPr>
          </a:lstStyle>
          <a:p>
            <a:r>
              <a:rPr sz="3600" dirty="0" err="1"/>
              <a:t>شبیه‌سازی</a:t>
            </a:r>
            <a:r>
              <a:rPr sz="3600" dirty="0"/>
              <a:t> و </a:t>
            </a:r>
            <a:r>
              <a:rPr sz="3600" dirty="0" err="1"/>
              <a:t>بهینه‌سازی</a:t>
            </a:r>
            <a:r>
              <a:rPr sz="3600" dirty="0"/>
              <a:t> </a:t>
            </a:r>
            <a:r>
              <a:rPr sz="3600" dirty="0" err="1"/>
              <a:t>ضرایب</a:t>
            </a:r>
            <a:r>
              <a:rPr sz="3600" dirty="0"/>
              <a:t> </a:t>
            </a:r>
            <a:r>
              <a:rPr sz="3600" dirty="0" err="1"/>
              <a:t>امپدانس</a:t>
            </a:r>
            <a:endParaRPr sz="3600" dirty="0"/>
          </a:p>
        </p:txBody>
      </p:sp>
      <p:pic>
        <p:nvPicPr>
          <p:cNvPr id="7" name="Screen Shot 2016-01-10 at 13.33.56.png"/>
          <p:cNvPicPr>
            <a:picLocks noChangeAspect="1"/>
          </p:cNvPicPr>
          <p:nvPr/>
        </p:nvPicPr>
        <p:blipFill>
          <a:blip r:embed="rId4">
            <a:extLst/>
          </a:blip>
          <a:stretch>
            <a:fillRect/>
          </a:stretch>
        </p:blipFill>
        <p:spPr>
          <a:xfrm>
            <a:off x="1088242" y="1849240"/>
            <a:ext cx="4566191" cy="1363928"/>
          </a:xfrm>
          <a:prstGeom prst="rect">
            <a:avLst/>
          </a:prstGeom>
          <a:ln w="12700">
            <a:miter lim="400000"/>
          </a:ln>
        </p:spPr>
      </p:pic>
      <p:pic>
        <p:nvPicPr>
          <p:cNvPr id="8" name="Screen Shot 2016-01-10 at 13.36.10.png"/>
          <p:cNvPicPr>
            <a:picLocks noChangeAspect="1"/>
          </p:cNvPicPr>
          <p:nvPr/>
        </p:nvPicPr>
        <p:blipFill>
          <a:blip r:embed="rId5">
            <a:extLst/>
          </a:blip>
          <a:stretch>
            <a:fillRect/>
          </a:stretch>
        </p:blipFill>
        <p:spPr>
          <a:xfrm>
            <a:off x="549460" y="1556928"/>
            <a:ext cx="5787698" cy="4672421"/>
          </a:xfrm>
          <a:prstGeom prst="rect">
            <a:avLst/>
          </a:prstGeom>
          <a:ln w="12700">
            <a:miter lim="400000"/>
          </a:ln>
        </p:spPr>
      </p:pic>
      <p:sp>
        <p:nvSpPr>
          <p:cNvPr id="9" name="Shape 402"/>
          <p:cNvSpPr/>
          <p:nvPr/>
        </p:nvSpPr>
        <p:spPr>
          <a:xfrm rot="16200000">
            <a:off x="3987754" y="4151983"/>
            <a:ext cx="2606105" cy="833687"/>
          </a:xfrm>
          <a:prstGeom prst="rightArrow">
            <a:avLst>
              <a:gd name="adj1" fmla="val 32000"/>
              <a:gd name="adj2" fmla="val 97495"/>
            </a:avLst>
          </a:prstGeom>
          <a:blipFill>
            <a:blip r:embed="rId6">
              <a:alphaModFix amt="69178"/>
            </a:blip>
          </a:blipFill>
          <a:ln w="12700">
            <a:solidFill>
              <a:srgbClr val="000000">
                <a:alpha val="69178"/>
              </a:srgbClr>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0" name="Shape 403"/>
          <p:cNvSpPr/>
          <p:nvPr/>
        </p:nvSpPr>
        <p:spPr>
          <a:xfrm rot="5400000">
            <a:off x="3042864" y="4144417"/>
            <a:ext cx="2606106" cy="833687"/>
          </a:xfrm>
          <a:prstGeom prst="rightArrow">
            <a:avLst>
              <a:gd name="adj1" fmla="val 32000"/>
              <a:gd name="adj2" fmla="val 97495"/>
            </a:avLst>
          </a:prstGeom>
          <a:blipFill>
            <a:blip r:embed="rId6">
              <a:alphaModFix amt="69178"/>
            </a:blip>
          </a:blipFill>
          <a:ln w="12700">
            <a:solidFill>
              <a:srgbClr val="000000">
                <a:alpha val="69178"/>
              </a:srgbClr>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1" name="Shape 404"/>
          <p:cNvSpPr/>
          <p:nvPr/>
        </p:nvSpPr>
        <p:spPr>
          <a:xfrm rot="5400000">
            <a:off x="1974296" y="4144417"/>
            <a:ext cx="2606105" cy="833687"/>
          </a:xfrm>
          <a:prstGeom prst="rightArrow">
            <a:avLst>
              <a:gd name="adj1" fmla="val 32000"/>
              <a:gd name="adj2" fmla="val 97495"/>
            </a:avLst>
          </a:prstGeom>
          <a:blipFill>
            <a:blip r:embed="rId7">
              <a:alphaModFix amt="73519"/>
            </a:blip>
          </a:blipFill>
          <a:ln w="12700">
            <a:miter lim="400000"/>
          </a:ln>
          <a:effectLst>
            <a:outerShdw blurRad="50800" dist="127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2" name="Shape 405"/>
          <p:cNvSpPr/>
          <p:nvPr/>
        </p:nvSpPr>
        <p:spPr>
          <a:xfrm rot="16200000">
            <a:off x="905727" y="4151983"/>
            <a:ext cx="2606105" cy="833687"/>
          </a:xfrm>
          <a:prstGeom prst="rightArrow">
            <a:avLst>
              <a:gd name="adj1" fmla="val 32000"/>
              <a:gd name="adj2" fmla="val 97495"/>
            </a:avLst>
          </a:prstGeom>
          <a:blipFill>
            <a:blip r:embed="rId8">
              <a:alphaModFix amt="44157"/>
            </a:blip>
          </a:blip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13" name="Shape 406"/>
          <p:cNvSpPr/>
          <p:nvPr/>
        </p:nvSpPr>
        <p:spPr>
          <a:xfrm rot="16200000">
            <a:off x="-162147" y="4151983"/>
            <a:ext cx="2606105" cy="833687"/>
          </a:xfrm>
          <a:prstGeom prst="rightArrow">
            <a:avLst>
              <a:gd name="adj1" fmla="val 32000"/>
              <a:gd name="adj2" fmla="val 97495"/>
            </a:avLst>
          </a:prstGeom>
          <a:blipFill>
            <a:blip r:embed="rId8">
              <a:alphaModFix amt="53553"/>
            </a:blip>
          </a:blip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pic>
        <p:nvPicPr>
          <p:cNvPr id="3" name="Object Manipulation of Hybrid Rob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4800" y="1447800"/>
            <a:ext cx="6096000" cy="3429000"/>
          </a:xfrm>
          <a:prstGeom prst="rect">
            <a:avLst/>
          </a:prstGeom>
        </p:spPr>
      </p:pic>
      <p:sp>
        <p:nvSpPr>
          <p:cNvPr id="14"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5538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md type="call" cmd="stop">
                                      <p:cBhvr>
                                        <p:cTn id="18" dur="1">
                                          <p:stCondLst>
                                            <p:cond delay="499"/>
                                          </p:stCondLst>
                                        </p:cTn>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fade">
                                      <p:cBhvr>
                                        <p:cTn id="23" dur="500"/>
                                        <p:tgtEl>
                                          <p:spTgt spid="15">
                                            <p:txEl>
                                              <p:pRg st="1" end="1"/>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iterate>
                                    <p:tmAbs val="0"/>
                                  </p:iterate>
                                  <p:childTnLst>
                                    <p:set>
                                      <p:cBhvr>
                                        <p:cTn id="26" fill="hold"/>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fill="hold" grpId="1" nodeType="clickEffect">
                                  <p:stCondLst>
                                    <p:cond delay="0"/>
                                  </p:stCondLst>
                                  <p:iterate>
                                    <p:tmAbs val="0"/>
                                  </p:iterate>
                                  <p:childTnLst>
                                    <p:animEffect transition="out" filter="dissolve">
                                      <p:cBhvr>
                                        <p:cTn id="31" dur="499" fill="hold"/>
                                        <p:tgtEl>
                                          <p:spTgt spid="7"/>
                                        </p:tgtEl>
                                      </p:cBhvr>
                                    </p:animEffect>
                                    <p:set>
                                      <p:cBhvr>
                                        <p:cTn id="32" fill="hold">
                                          <p:stCondLst>
                                            <p:cond delay="498"/>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fade">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fade">
                                      <p:cBhvr>
                                        <p:cTn id="42" dur="5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animEffect transition="in" filter="fade">
                                      <p:cBhvr>
                                        <p:cTn id="47" dur="500"/>
                                        <p:tgtEl>
                                          <p:spTgt spid="15">
                                            <p:txEl>
                                              <p:pRg st="4" end="4"/>
                                            </p:txEl>
                                          </p:spTgt>
                                        </p:tgtEl>
                                      </p:cBhvr>
                                    </p:animEffect>
                                  </p:childTnLst>
                                </p:cTn>
                              </p:par>
                            </p:childTnLst>
                          </p:cTn>
                        </p:par>
                        <p:par>
                          <p:cTn id="48" fill="hold">
                            <p:stCondLst>
                              <p:cond delay="500"/>
                            </p:stCondLst>
                            <p:childTnLst>
                              <p:par>
                                <p:cTn id="49" presetID="4" presetClass="entr" presetSubtype="32" fill="hold" grpId="0" nodeType="afterEffect">
                                  <p:stCondLst>
                                    <p:cond delay="0"/>
                                  </p:stCondLst>
                                  <p:iterate>
                                    <p:tmAbs val="0"/>
                                  </p:iterate>
                                  <p:childTnLst>
                                    <p:set>
                                      <p:cBhvr>
                                        <p:cTn id="50" fill="hold"/>
                                        <p:tgtEl>
                                          <p:spTgt spid="8"/>
                                        </p:tgtEl>
                                        <p:attrNameLst>
                                          <p:attrName>style.visibility</p:attrName>
                                        </p:attrNameLst>
                                      </p:cBhvr>
                                      <p:to>
                                        <p:strVal val="visible"/>
                                      </p:to>
                                    </p:set>
                                    <p:animEffect transition="in" filter="box(out)">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iterate>
                                    <p:tmAbs val="0"/>
                                  </p:iterate>
                                  <p:childTnLst>
                                    <p:set>
                                      <p:cBhvr>
                                        <p:cTn id="55" fill="hold"/>
                                        <p:tgtEl>
                                          <p:spTgt spid="9"/>
                                        </p:tgtEl>
                                        <p:attrNameLst>
                                          <p:attrName>style.visibility</p:attrName>
                                        </p:attrNameLst>
                                      </p:cBhvr>
                                      <p:to>
                                        <p:strVal val="visible"/>
                                      </p:to>
                                    </p:set>
                                    <p:animEffect transition="in" filter="wipe(down)">
                                      <p:cBhvr>
                                        <p:cTn id="56" dur="1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iterate>
                                    <p:tmAbs val="0"/>
                                  </p:iterate>
                                  <p:childTnLst>
                                    <p:set>
                                      <p:cBhvr>
                                        <p:cTn id="60" fill="hold"/>
                                        <p:tgtEl>
                                          <p:spTgt spid="10"/>
                                        </p:tgtEl>
                                        <p:attrNameLst>
                                          <p:attrName>style.visibility</p:attrName>
                                        </p:attrNameLst>
                                      </p:cBhvr>
                                      <p:to>
                                        <p:strVal val="visible"/>
                                      </p:to>
                                    </p:set>
                                    <p:animEffect transition="in" filter="wipe(down)">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iterate>
                                    <p:tmAbs val="0"/>
                                  </p:iterate>
                                  <p:childTnLst>
                                    <p:set>
                                      <p:cBhvr>
                                        <p:cTn id="65" fill="hold"/>
                                        <p:tgtEl>
                                          <p:spTgt spid="11"/>
                                        </p:tgtEl>
                                        <p:attrNameLst>
                                          <p:attrName>style.visibility</p:attrName>
                                        </p:attrNameLst>
                                      </p:cBhvr>
                                      <p:to>
                                        <p:strVal val="visible"/>
                                      </p:to>
                                    </p:set>
                                    <p:animEffect transition="in" filter="wipe(down)">
                                      <p:cBhvr>
                                        <p:cTn id="66" dur="1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iterate>
                                    <p:tmAbs val="0"/>
                                  </p:iterate>
                                  <p:childTnLst>
                                    <p:set>
                                      <p:cBhvr>
                                        <p:cTn id="70" fill="hold"/>
                                        <p:tgtEl>
                                          <p:spTgt spid="12"/>
                                        </p:tgtEl>
                                        <p:attrNameLst>
                                          <p:attrName>style.visibility</p:attrName>
                                        </p:attrNameLst>
                                      </p:cBhvr>
                                      <p:to>
                                        <p:strVal val="visible"/>
                                      </p:to>
                                    </p:set>
                                    <p:animEffect transition="in" filter="wipe(down)">
                                      <p:cBhvr>
                                        <p:cTn id="71" dur="10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iterate>
                                    <p:tmAbs val="0"/>
                                  </p:iterate>
                                  <p:childTnLst>
                                    <p:set>
                                      <p:cBhvr>
                                        <p:cTn id="75" fill="hold"/>
                                        <p:tgtEl>
                                          <p:spTgt spid="13"/>
                                        </p:tgtEl>
                                        <p:attrNameLst>
                                          <p:attrName>style.visibility</p:attrName>
                                        </p:attrNameLst>
                                      </p:cBhvr>
                                      <p:to>
                                        <p:strVal val="visible"/>
                                      </p:to>
                                    </p:set>
                                    <p:animEffect transition="in" filter="wipe(down)">
                                      <p:cBhvr>
                                        <p:cTn id="7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3"/>
                </p:tgtEl>
              </p:cMediaNode>
            </p:video>
          </p:childTnLst>
        </p:cTn>
      </p:par>
    </p:tnLst>
    <p:bldLst>
      <p:bldP spid="7" grpId="0" animBg="1" advAuto="0"/>
      <p:bldP spid="7" grpId="1" animBg="1" advAuto="0"/>
      <p:bldP spid="8" grpId="0" animBg="1" advAuto="0"/>
      <p:bldP spid="9" grpId="0" animBg="1" advAuto="0"/>
      <p:bldP spid="10" grpId="0" animBg="1" advAuto="0"/>
      <p:bldP spid="11" grpId="0" animBg="1" advAuto="0"/>
      <p:bldP spid="12" grpId="0" animBg="1" advAuto="0"/>
      <p:bldP spid="1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0"/>
            <a:ext cx="8610600" cy="550862"/>
          </a:xfrm>
        </p:spPr>
        <p:txBody>
          <a:bodyPr>
            <a:normAutofit fontScale="90000"/>
          </a:bodyPr>
          <a:lstStyle/>
          <a:p>
            <a:r>
              <a:rPr lang="fa-IR" sz="3600" dirty="0" smtClean="0"/>
              <a:t>مدل سازی و کنترل شبیه ساز جنگنده در تونل باد</a:t>
            </a:r>
            <a:endParaRPr lang="en-US" sz="3600" dirty="0"/>
          </a:p>
        </p:txBody>
      </p:sp>
      <p:pic>
        <p:nvPicPr>
          <p:cNvPr id="5" name="Fighter Aircraft Simulator Mode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312863"/>
            <a:ext cx="8610600" cy="4843462"/>
          </a:xfrm>
        </p:spPr>
      </p:pic>
      <p:sp>
        <p:nvSpPr>
          <p:cNvPr id="4"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3476267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p:txBody>
          <a:bodyPr/>
          <a:lstStyle/>
          <a:p>
            <a:endParaRPr lang="en-US"/>
          </a:p>
        </p:txBody>
      </p:sp>
      <p:sp>
        <p:nvSpPr>
          <p:cNvPr id="4" name="Shape 431"/>
          <p:cNvSpPr>
            <a:spLocks noGrp="1"/>
          </p:cNvSpPr>
          <p:nvPr>
            <p:ph type="title"/>
          </p:nvPr>
        </p:nvSpPr>
        <p:spPr>
          <a:xfrm>
            <a:off x="228600" y="762000"/>
            <a:ext cx="8610600" cy="567624"/>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بازخورد</a:t>
            </a:r>
            <a:r>
              <a:rPr sz="3600" dirty="0"/>
              <a:t> </a:t>
            </a:r>
            <a:r>
              <a:rPr sz="3600" dirty="0" err="1"/>
              <a:t>وضعیت</a:t>
            </a:r>
            <a:r>
              <a:rPr sz="3600" dirty="0"/>
              <a:t> </a:t>
            </a:r>
            <a:r>
              <a:rPr sz="3600" dirty="0" err="1"/>
              <a:t>سکوی</a:t>
            </a:r>
            <a:r>
              <a:rPr sz="3600" dirty="0"/>
              <a:t> </a:t>
            </a:r>
            <a:r>
              <a:rPr sz="3600" dirty="0" err="1"/>
              <a:t>متحرک</a:t>
            </a:r>
            <a:endParaRPr sz="3600" dirty="0"/>
          </a:p>
        </p:txBody>
      </p:sp>
      <p:pic>
        <p:nvPicPr>
          <p:cNvPr id="6" name="0618.png"/>
          <p:cNvPicPr>
            <a:picLocks noChangeAspect="1"/>
          </p:cNvPicPr>
          <p:nvPr/>
        </p:nvPicPr>
        <p:blipFill>
          <a:blip r:embed="rId2">
            <a:extLst/>
          </a:blip>
          <a:stretch>
            <a:fillRect/>
          </a:stretch>
        </p:blipFill>
        <p:spPr>
          <a:xfrm>
            <a:off x="641350" y="1708150"/>
            <a:ext cx="8398096" cy="4540249"/>
          </a:xfrm>
          <a:prstGeom prst="rect">
            <a:avLst/>
          </a:prstGeom>
          <a:ln w="12700">
            <a:miter lim="400000"/>
          </a:ln>
        </p:spPr>
      </p:pic>
      <p:sp>
        <p:nvSpPr>
          <p:cNvPr id="7" name="Shape 443"/>
          <p:cNvSpPr/>
          <p:nvPr/>
        </p:nvSpPr>
        <p:spPr>
          <a:xfrm>
            <a:off x="497531" y="1616196"/>
            <a:ext cx="1270001" cy="1270001"/>
          </a:xfrm>
          <a:prstGeom prst="ellipse">
            <a:avLst/>
          </a:prstGeom>
          <a:ln w="63500">
            <a:solidFill>
              <a:schemeClr val="accent5">
                <a:hueOff val="-444211"/>
                <a:satOff val="-14915"/>
                <a:lumOff val="22857"/>
              </a:schemeClr>
            </a:solidFill>
            <a:miter lim="400000"/>
          </a:ln>
        </p:spPr>
        <p:txBody>
          <a:bodyPr lIns="50800" tIns="50800" rIns="50800" bIns="50800" anchor="ctr"/>
          <a:lstStyle/>
          <a:p>
            <a:pPr>
              <a:defRPr sz="2400"/>
            </a:pPr>
            <a:endParaRPr/>
          </a:p>
        </p:txBody>
      </p:sp>
      <p:pic>
        <p:nvPicPr>
          <p:cNvPr id="8" name="0609a.png"/>
          <p:cNvPicPr>
            <a:picLocks noChangeAspect="1"/>
          </p:cNvPicPr>
          <p:nvPr/>
        </p:nvPicPr>
        <p:blipFill>
          <a:blip r:embed="rId3">
            <a:extLst/>
          </a:blip>
          <a:stretch>
            <a:fillRect/>
          </a:stretch>
        </p:blipFill>
        <p:spPr>
          <a:xfrm>
            <a:off x="3579095" y="3905851"/>
            <a:ext cx="3184184" cy="2397218"/>
          </a:xfrm>
          <a:prstGeom prst="rect">
            <a:avLst/>
          </a:prstGeom>
          <a:ln w="25400">
            <a:miter lim="400000"/>
          </a:ln>
          <a:effectLst>
            <a:outerShdw blurRad="254000" dist="127000" dir="5400000" rotWithShape="0">
              <a:srgbClr val="000000">
                <a:alpha val="70000"/>
              </a:srgbClr>
            </a:outerShdw>
          </a:effectLst>
        </p:spPr>
      </p:pic>
      <p:pic>
        <p:nvPicPr>
          <p:cNvPr id="9" name="0609b.png"/>
          <p:cNvPicPr>
            <a:picLocks noChangeAspect="1"/>
          </p:cNvPicPr>
          <p:nvPr/>
        </p:nvPicPr>
        <p:blipFill>
          <a:blip r:embed="rId4">
            <a:extLst/>
          </a:blip>
          <a:stretch>
            <a:fillRect/>
          </a:stretch>
        </p:blipFill>
        <p:spPr>
          <a:xfrm>
            <a:off x="3588453" y="3900984"/>
            <a:ext cx="3068932" cy="2310451"/>
          </a:xfrm>
          <a:prstGeom prst="rect">
            <a:avLst/>
          </a:prstGeom>
          <a:ln w="25400">
            <a:miter lim="400000"/>
          </a:ln>
          <a:effectLst>
            <a:outerShdw blurRad="254000" dist="127000" dir="5400000" rotWithShape="0">
              <a:srgbClr val="000000">
                <a:alpha val="70000"/>
              </a:srgbClr>
            </a:outerShdw>
          </a:effectLst>
        </p:spPr>
      </p:pic>
      <p:grpSp>
        <p:nvGrpSpPr>
          <p:cNvPr id="10" name="Group 448"/>
          <p:cNvGrpSpPr/>
          <p:nvPr/>
        </p:nvGrpSpPr>
        <p:grpSpPr>
          <a:xfrm>
            <a:off x="1913289" y="3897664"/>
            <a:ext cx="6925911" cy="2442689"/>
            <a:chOff x="0" y="0"/>
            <a:chExt cx="9699258" cy="3431784"/>
          </a:xfrm>
        </p:grpSpPr>
        <p:pic>
          <p:nvPicPr>
            <p:cNvPr id="11" name="0609c.png"/>
            <p:cNvPicPr>
              <a:picLocks noChangeAspect="1"/>
            </p:cNvPicPr>
            <p:nvPr/>
          </p:nvPicPr>
          <p:blipFill>
            <a:blip r:embed="rId5">
              <a:extLst/>
            </a:blip>
            <a:stretch>
              <a:fillRect/>
            </a:stretch>
          </p:blipFill>
          <p:spPr>
            <a:xfrm>
              <a:off x="0" y="0"/>
              <a:ext cx="4478662" cy="3371768"/>
            </a:xfrm>
            <a:prstGeom prst="rect">
              <a:avLst/>
            </a:prstGeom>
            <a:ln w="25400" cap="flat">
              <a:noFill/>
              <a:miter lim="400000"/>
            </a:ln>
            <a:effectLst>
              <a:outerShdw blurRad="254000" dist="127000" dir="5400000" rotWithShape="0">
                <a:srgbClr val="000000">
                  <a:alpha val="70000"/>
                </a:srgbClr>
              </a:outerShdw>
            </a:effectLst>
          </p:spPr>
        </p:pic>
        <p:pic>
          <p:nvPicPr>
            <p:cNvPr id="12" name="0609d.png"/>
            <p:cNvPicPr>
              <a:picLocks noChangeAspect="1"/>
            </p:cNvPicPr>
            <p:nvPr/>
          </p:nvPicPr>
          <p:blipFill>
            <a:blip r:embed="rId6">
              <a:extLst/>
            </a:blip>
            <a:stretch>
              <a:fillRect/>
            </a:stretch>
          </p:blipFill>
          <p:spPr>
            <a:xfrm>
              <a:off x="4497960" y="0"/>
              <a:ext cx="5201299" cy="3431785"/>
            </a:xfrm>
            <a:prstGeom prst="rect">
              <a:avLst/>
            </a:prstGeom>
            <a:ln w="12700" cap="flat">
              <a:noFill/>
              <a:miter lim="400000"/>
            </a:ln>
            <a:effectLst/>
          </p:spPr>
        </p:pic>
      </p:grpSp>
      <p:grpSp>
        <p:nvGrpSpPr>
          <p:cNvPr id="13" name="Group 451"/>
          <p:cNvGrpSpPr/>
          <p:nvPr/>
        </p:nvGrpSpPr>
        <p:grpSpPr>
          <a:xfrm>
            <a:off x="261360" y="3925750"/>
            <a:ext cx="8597138" cy="2322650"/>
            <a:chOff x="0" y="0"/>
            <a:chExt cx="11909494" cy="3594100"/>
          </a:xfrm>
        </p:grpSpPr>
        <p:pic>
          <p:nvPicPr>
            <p:cNvPr id="14" name="0610b.png"/>
            <p:cNvPicPr>
              <a:picLocks noChangeAspect="1"/>
            </p:cNvPicPr>
            <p:nvPr/>
          </p:nvPicPr>
          <p:blipFill>
            <a:blip r:embed="rId7">
              <a:extLst/>
            </a:blip>
            <a:stretch>
              <a:fillRect/>
            </a:stretch>
          </p:blipFill>
          <p:spPr>
            <a:xfrm>
              <a:off x="0" y="0"/>
              <a:ext cx="6172200" cy="3594100"/>
            </a:xfrm>
            <a:prstGeom prst="rect">
              <a:avLst/>
            </a:prstGeom>
            <a:ln w="12700" cap="flat">
              <a:noFill/>
              <a:miter lim="400000"/>
            </a:ln>
            <a:effectLst/>
          </p:spPr>
        </p:pic>
        <p:pic>
          <p:nvPicPr>
            <p:cNvPr id="15" name="0610c.png"/>
            <p:cNvPicPr>
              <a:picLocks noChangeAspect="1"/>
            </p:cNvPicPr>
            <p:nvPr/>
          </p:nvPicPr>
          <p:blipFill>
            <a:blip r:embed="rId8">
              <a:extLst/>
            </a:blip>
            <a:stretch>
              <a:fillRect/>
            </a:stretch>
          </p:blipFill>
          <p:spPr>
            <a:xfrm>
              <a:off x="6174375" y="8807"/>
              <a:ext cx="5735120" cy="3576486"/>
            </a:xfrm>
            <a:prstGeom prst="rect">
              <a:avLst/>
            </a:prstGeom>
            <a:ln w="12700" cap="flat">
              <a:noFill/>
              <a:miter lim="400000"/>
            </a:ln>
            <a:effectLst/>
          </p:spPr>
        </p:pic>
      </p:grpSp>
      <p:pic>
        <p:nvPicPr>
          <p:cNvPr id="16" name="Screen Shot 2016-01-10 at 14.19.59.png"/>
          <p:cNvPicPr>
            <a:picLocks noChangeAspect="1"/>
          </p:cNvPicPr>
          <p:nvPr/>
        </p:nvPicPr>
        <p:blipFill>
          <a:blip r:embed="rId9">
            <a:extLst/>
          </a:blip>
          <a:stretch>
            <a:fillRect/>
          </a:stretch>
        </p:blipFill>
        <p:spPr>
          <a:xfrm>
            <a:off x="1612995" y="5592747"/>
            <a:ext cx="5841810" cy="1126133"/>
          </a:xfrm>
          <a:prstGeom prst="rect">
            <a:avLst/>
          </a:prstGeom>
          <a:ln w="12700">
            <a:miter lim="400000"/>
          </a:ln>
        </p:spPr>
      </p:pic>
      <p:sp>
        <p:nvSpPr>
          <p:cNvPr id="18"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10681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box(ou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7"/>
                                        </p:tgtEl>
                                        <p:attrNameLst>
                                          <p:attrName>style.visibility</p:attrName>
                                        </p:attrNameLst>
                                      </p:cBhvr>
                                      <p:to>
                                        <p:strVal val="visible"/>
                                      </p:to>
                                    </p:set>
                                  </p:childTnLst>
                                </p:cTn>
                              </p:par>
                            </p:childTnLst>
                          </p:cTn>
                        </p:par>
                        <p:par>
                          <p:cTn id="12" fill="hold">
                            <p:stCondLst>
                              <p:cond delay="0"/>
                            </p:stCondLst>
                            <p:childTnLst>
                              <p:par>
                                <p:cTn id="13" presetID="4" presetClass="entr" presetSubtype="32" fill="hold" grpId="0" nodeType="afterEffect">
                                  <p:stCondLst>
                                    <p:cond delay="0"/>
                                  </p:stCondLst>
                                  <p:iterate>
                                    <p:tmAbs val="0"/>
                                  </p:iterate>
                                  <p:childTnLst>
                                    <p:set>
                                      <p:cBhvr>
                                        <p:cTn id="14" fill="hold"/>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fill="hold" grpId="1" nodeType="clickEffect">
                                  <p:stCondLst>
                                    <p:cond delay="0"/>
                                  </p:stCondLst>
                                  <p:iterate>
                                    <p:tmAbs val="0"/>
                                  </p:iterate>
                                  <p:childTnLst>
                                    <p:animEffect transition="out" filter="dissolve">
                                      <p:cBhvr>
                                        <p:cTn id="19" dur="499" fill="hold"/>
                                        <p:tgtEl>
                                          <p:spTgt spid="8"/>
                                        </p:tgtEl>
                                      </p:cBhvr>
                                    </p:animEffect>
                                    <p:set>
                                      <p:cBhvr>
                                        <p:cTn id="20" fill="hold">
                                          <p:stCondLst>
                                            <p:cond delay="498"/>
                                          </p:stCondLst>
                                        </p:cTn>
                                        <p:tgtEl>
                                          <p:spTgt spid="8"/>
                                        </p:tgtEl>
                                        <p:attrNameLst>
                                          <p:attrName>style.visibility</p:attrName>
                                        </p:attrNameLst>
                                      </p:cBhvr>
                                      <p:to>
                                        <p:strVal val="hidden"/>
                                      </p:to>
                                    </p:set>
                                  </p:childTnLst>
                                </p:cTn>
                              </p:par>
                            </p:childTnLst>
                          </p:cTn>
                        </p:par>
                        <p:par>
                          <p:cTn id="21" fill="hold">
                            <p:stCondLst>
                              <p:cond delay="499"/>
                            </p:stCondLst>
                            <p:childTnLst>
                              <p:par>
                                <p:cTn id="22" presetID="-1" presetClass="path" presetSubtype="0" accel="50000" decel="50000" fill="hold" nodeType="afterEffect">
                                  <p:stCondLst>
                                    <p:cond delay="0"/>
                                  </p:stCondLst>
                                  <p:childTnLst>
                                    <p:animMotion origin="layout" path="M 0.000000 0.000000 L 0.118354 0.000000" pathEditMode="relative">
                                      <p:cBhvr>
                                        <p:cTn id="23" dur="1000" fill="hold"/>
                                        <p:tgtEl>
                                          <p:spTgt spid="7"/>
                                        </p:tgtEl>
                                        <p:attrNameLst>
                                          <p:attrName>ppt_x</p:attrName>
                                          <p:attrName>ppt_y</p:attrName>
                                        </p:attrNameLst>
                                      </p:cBhvr>
                                    </p:animMotion>
                                  </p:childTnLst>
                                </p:cTn>
                              </p:par>
                            </p:childTnLst>
                          </p:cTn>
                        </p:par>
                        <p:par>
                          <p:cTn id="24" fill="hold">
                            <p:stCondLst>
                              <p:cond delay="1499"/>
                            </p:stCondLst>
                            <p:childTnLst>
                              <p:par>
                                <p:cTn id="25" presetID="4" presetClass="entr" presetSubtype="32" fill="hold" grpId="0" nodeType="afterEffect">
                                  <p:stCondLst>
                                    <p:cond delay="0"/>
                                  </p:stCondLst>
                                  <p:iterate>
                                    <p:tmAbs val="0"/>
                                  </p:iterate>
                                  <p:childTnLst>
                                    <p:set>
                                      <p:cBhvr>
                                        <p:cTn id="26" fill="hold"/>
                                        <p:tgtEl>
                                          <p:spTgt spid="9"/>
                                        </p:tgtEl>
                                        <p:attrNameLst>
                                          <p:attrName>style.visibility</p:attrName>
                                        </p:attrNameLst>
                                      </p:cBhvr>
                                      <p:to>
                                        <p:strVal val="visible"/>
                                      </p:to>
                                    </p:set>
                                    <p:animEffect transition="in" filter="box(ou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fill="hold" grpId="1" nodeType="clickEffect">
                                  <p:stCondLst>
                                    <p:cond delay="0"/>
                                  </p:stCondLst>
                                  <p:iterate>
                                    <p:tmAbs val="0"/>
                                  </p:iterate>
                                  <p:childTnLst>
                                    <p:animEffect transition="out" filter="dissolve">
                                      <p:cBhvr>
                                        <p:cTn id="31" dur="499" fill="hold"/>
                                        <p:tgtEl>
                                          <p:spTgt spid="9"/>
                                        </p:tgtEl>
                                      </p:cBhvr>
                                    </p:animEffect>
                                    <p:set>
                                      <p:cBhvr>
                                        <p:cTn id="32" fill="hold">
                                          <p:stCondLst>
                                            <p:cond delay="498"/>
                                          </p:stCondLst>
                                        </p:cTn>
                                        <p:tgtEl>
                                          <p:spTgt spid="9"/>
                                        </p:tgtEl>
                                        <p:attrNameLst>
                                          <p:attrName>style.visibility</p:attrName>
                                        </p:attrNameLst>
                                      </p:cBhvr>
                                      <p:to>
                                        <p:strVal val="hidden"/>
                                      </p:to>
                                    </p:set>
                                  </p:childTnLst>
                                </p:cTn>
                              </p:par>
                            </p:childTnLst>
                          </p:cTn>
                        </p:par>
                        <p:par>
                          <p:cTn id="33" fill="hold">
                            <p:stCondLst>
                              <p:cond delay="499"/>
                            </p:stCondLst>
                            <p:childTnLst>
                              <p:par>
                                <p:cTn id="34" presetID="-1" presetClass="path" presetSubtype="0" accel="50000" decel="50000" fill="hold" nodeType="afterEffect">
                                  <p:stCondLst>
                                    <p:cond delay="0"/>
                                  </p:stCondLst>
                                  <p:childTnLst>
                                    <p:animMotion origin="layout" path="M 0.118354 0.000000 L 0.255442 0.003429" pathEditMode="relative">
                                      <p:cBhvr>
                                        <p:cTn id="35" dur="1000" fill="hold"/>
                                        <p:tgtEl>
                                          <p:spTgt spid="7"/>
                                        </p:tgtEl>
                                        <p:attrNameLst>
                                          <p:attrName>ppt_x</p:attrName>
                                          <p:attrName>ppt_y</p:attrName>
                                        </p:attrNameLst>
                                      </p:cBhvr>
                                    </p:animMotion>
                                  </p:childTnLst>
                                </p:cTn>
                              </p:par>
                            </p:childTnLst>
                          </p:cTn>
                        </p:par>
                        <p:par>
                          <p:cTn id="36" fill="hold">
                            <p:stCondLst>
                              <p:cond delay="1499"/>
                            </p:stCondLst>
                            <p:childTnLst>
                              <p:par>
                                <p:cTn id="37" presetID="4" presetClass="entr" presetSubtype="32" fill="hold" grpId="0" nodeType="afterEffect">
                                  <p:stCondLst>
                                    <p:cond delay="0"/>
                                  </p:stCondLst>
                                  <p:iterate>
                                    <p:tmAbs val="0"/>
                                  </p:iterate>
                                  <p:childTnLst>
                                    <p:set>
                                      <p:cBhvr>
                                        <p:cTn id="38" fill="hold"/>
                                        <p:tgtEl>
                                          <p:spTgt spid="10"/>
                                        </p:tgtEl>
                                        <p:attrNameLst>
                                          <p:attrName>style.visibility</p:attrName>
                                        </p:attrNameLst>
                                      </p:cBhvr>
                                      <p:to>
                                        <p:strVal val="visible"/>
                                      </p:to>
                                    </p:set>
                                    <p:animEffect transition="in" filter="box(out)">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fill="hold" grpId="1" nodeType="clickEffect">
                                  <p:stCondLst>
                                    <p:cond delay="0"/>
                                  </p:stCondLst>
                                  <p:iterate>
                                    <p:tmAbs val="0"/>
                                  </p:iterate>
                                  <p:childTnLst>
                                    <p:animEffect transition="out" filter="dissolve">
                                      <p:cBhvr>
                                        <p:cTn id="43" dur="499" fill="hold"/>
                                        <p:tgtEl>
                                          <p:spTgt spid="10"/>
                                        </p:tgtEl>
                                      </p:cBhvr>
                                    </p:animEffect>
                                    <p:set>
                                      <p:cBhvr>
                                        <p:cTn id="44" fill="hold">
                                          <p:stCondLst>
                                            <p:cond delay="498"/>
                                          </p:stCondLst>
                                        </p:cTn>
                                        <p:tgtEl>
                                          <p:spTgt spid="10"/>
                                        </p:tgtEl>
                                        <p:attrNameLst>
                                          <p:attrName>style.visibility</p:attrName>
                                        </p:attrNameLst>
                                      </p:cBhvr>
                                      <p:to>
                                        <p:strVal val="hidden"/>
                                      </p:to>
                                    </p:set>
                                  </p:childTnLst>
                                </p:cTn>
                              </p:par>
                            </p:childTnLst>
                          </p:cTn>
                        </p:par>
                        <p:par>
                          <p:cTn id="45" fill="hold">
                            <p:stCondLst>
                              <p:cond delay="499"/>
                            </p:stCondLst>
                            <p:childTnLst>
                              <p:par>
                                <p:cTn id="46" presetID="-1" presetClass="path" presetSubtype="0" accel="50000" decel="50000" fill="hold" nodeType="afterEffect">
                                  <p:stCondLst>
                                    <p:cond delay="0"/>
                                  </p:stCondLst>
                                  <p:childTnLst>
                                    <p:animMotion origin="layout" path="M 0.255442 0.003429 L 0.408535 0.068036" pathEditMode="relative">
                                      <p:cBhvr>
                                        <p:cTn id="47" dur="1000" fill="hold"/>
                                        <p:tgtEl>
                                          <p:spTgt spid="7"/>
                                        </p:tgtEl>
                                        <p:attrNameLst>
                                          <p:attrName>ppt_x</p:attrName>
                                          <p:attrName>ppt_y</p:attrName>
                                        </p:attrNameLst>
                                      </p:cBhvr>
                                    </p:animMotion>
                                  </p:childTnLst>
                                </p:cTn>
                              </p:par>
                              <p:par>
                                <p:cTn id="48" presetID="6" presetClass="emph" presetSubtype="0" accel="50000" decel="50000" fill="hold" grpId="1" nodeType="withEffect">
                                  <p:stCondLst>
                                    <p:cond delay="0"/>
                                  </p:stCondLst>
                                  <p:childTnLst>
                                    <p:animScale>
                                      <p:cBhvr>
                                        <p:cTn id="49" dur="1000" fill="hold"/>
                                        <p:tgtEl>
                                          <p:spTgt spid="7"/>
                                        </p:tgtEl>
                                      </p:cBhvr>
                                      <p:by x="131574" y="131574"/>
                                    </p:animScale>
                                  </p:childTnLst>
                                </p:cTn>
                              </p:par>
                            </p:childTnLst>
                          </p:cTn>
                        </p:par>
                        <p:par>
                          <p:cTn id="50" fill="hold">
                            <p:stCondLst>
                              <p:cond delay="1499"/>
                            </p:stCondLst>
                            <p:childTnLst>
                              <p:par>
                                <p:cTn id="51" presetID="4" presetClass="entr" presetSubtype="32" fill="hold" grpId="0" nodeType="afterEffect">
                                  <p:stCondLst>
                                    <p:cond delay="0"/>
                                  </p:stCondLst>
                                  <p:iterate>
                                    <p:tmAbs val="0"/>
                                  </p:iterate>
                                  <p:childTnLst>
                                    <p:set>
                                      <p:cBhvr>
                                        <p:cTn id="52" fill="hold"/>
                                        <p:tgtEl>
                                          <p:spTgt spid="13"/>
                                        </p:tgtEl>
                                        <p:attrNameLst>
                                          <p:attrName>style.visibility</p:attrName>
                                        </p:attrNameLst>
                                      </p:cBhvr>
                                      <p:to>
                                        <p:strVal val="visible"/>
                                      </p:to>
                                    </p:set>
                                    <p:animEffect transition="in" filter="box(out)">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fill="hold" grpId="1" nodeType="clickEffect">
                                  <p:stCondLst>
                                    <p:cond delay="0"/>
                                  </p:stCondLst>
                                  <p:iterate>
                                    <p:tmAbs val="0"/>
                                  </p:iterate>
                                  <p:childTnLst>
                                    <p:animEffect transition="out" filter="dissolve">
                                      <p:cBhvr>
                                        <p:cTn id="57" dur="1500" fill="hold"/>
                                        <p:tgtEl>
                                          <p:spTgt spid="13"/>
                                        </p:tgtEl>
                                      </p:cBhvr>
                                    </p:animEffect>
                                    <p:set>
                                      <p:cBhvr>
                                        <p:cTn id="58" fill="hold">
                                          <p:stCondLst>
                                            <p:cond delay="1499"/>
                                          </p:stCondLst>
                                        </p:cTn>
                                        <p:tgtEl>
                                          <p:spTgt spid="13"/>
                                        </p:tgtEl>
                                        <p:attrNameLst>
                                          <p:attrName>style.visibility</p:attrName>
                                        </p:attrNameLst>
                                      </p:cBhvr>
                                      <p:to>
                                        <p:strVal val="hidden"/>
                                      </p:to>
                                    </p:set>
                                  </p:childTnLst>
                                </p:cTn>
                              </p:par>
                            </p:childTnLst>
                          </p:cTn>
                        </p:par>
                        <p:par>
                          <p:cTn id="59" fill="hold">
                            <p:stCondLst>
                              <p:cond delay="1500"/>
                            </p:stCondLst>
                            <p:childTnLst>
                              <p:par>
                                <p:cTn id="60" presetID="-1" presetClass="path" presetSubtype="0" accel="50000" decel="50000" fill="hold" nodeType="afterEffect">
                                  <p:stCondLst>
                                    <p:cond delay="0"/>
                                  </p:stCondLst>
                                  <p:childTnLst>
                                    <p:animMotion origin="layout" path="M 0.408535 0.068036 L 0.655055 0.063749" pathEditMode="relative">
                                      <p:cBhvr>
                                        <p:cTn id="61" dur="1000" fill="hold"/>
                                        <p:tgtEl>
                                          <p:spTgt spid="7"/>
                                        </p:tgtEl>
                                        <p:attrNameLst>
                                          <p:attrName>ppt_x</p:attrName>
                                          <p:attrName>ppt_y</p:attrName>
                                        </p:attrNameLst>
                                      </p:cBhvr>
                                    </p:animMotion>
                                  </p:childTnLst>
                                </p:cTn>
                              </p:par>
                            </p:childTnLst>
                          </p:cTn>
                        </p:par>
                      </p:childTnLst>
                    </p:cTn>
                  </p:par>
                  <p:par>
                    <p:cTn id="62" fill="hold">
                      <p:stCondLst>
                        <p:cond delay="indefinite"/>
                      </p:stCondLst>
                      <p:childTnLst>
                        <p:par>
                          <p:cTn id="63" fill="hold">
                            <p:stCondLst>
                              <p:cond delay="0"/>
                            </p:stCondLst>
                            <p:childTnLst>
                              <p:par>
                                <p:cTn id="64" presetID="-1" presetClass="path" presetSubtype="0" accel="50000" decel="50000" fill="hold" nodeType="clickEffect">
                                  <p:stCondLst>
                                    <p:cond delay="0"/>
                                  </p:stCondLst>
                                  <p:childTnLst>
                                    <p:animMotion origin="layout" path="M 0.655055 0.063749 L 0.448180 0.254571" pathEditMode="relative">
                                      <p:cBhvr>
                                        <p:cTn id="65" dur="1000" fill="hold"/>
                                        <p:tgtEl>
                                          <p:spTgt spid="7"/>
                                        </p:tgtEl>
                                        <p:attrNameLst>
                                          <p:attrName>ppt_x</p:attrName>
                                          <p:attrName>ppt_y</p:attrName>
                                        </p:attrNameLst>
                                      </p:cBhvr>
                                    </p:animMotion>
                                  </p:childTnLst>
                                </p:cTn>
                              </p:par>
                              <p:par>
                                <p:cTn id="66" presetID="6" presetClass="emph" presetSubtype="0" accel="50000" decel="50000" fill="hold" grpId="2" nodeType="withEffect">
                                  <p:stCondLst>
                                    <p:cond delay="0"/>
                                  </p:stCondLst>
                                  <p:childTnLst>
                                    <p:animScale>
                                      <p:cBhvr>
                                        <p:cTn id="67" dur="1000" fill="hold"/>
                                        <p:tgtEl>
                                          <p:spTgt spid="7"/>
                                        </p:tgtEl>
                                      </p:cBhvr>
                                      <p:by x="86697" y="86697"/>
                                    </p:animScale>
                                  </p:childTnLst>
                                </p:cTn>
                              </p:par>
                            </p:childTnLst>
                          </p:cTn>
                        </p:par>
                      </p:childTnLst>
                    </p:cTn>
                  </p:par>
                  <p:par>
                    <p:cTn id="68" fill="hold">
                      <p:stCondLst>
                        <p:cond delay="indefinite"/>
                      </p:stCondLst>
                      <p:childTnLst>
                        <p:par>
                          <p:cTn id="69" fill="hold">
                            <p:stCondLst>
                              <p:cond delay="0"/>
                            </p:stCondLst>
                            <p:childTnLst>
                              <p:par>
                                <p:cTn id="70" presetID="-1" presetClass="path" presetSubtype="0" accel="50000" decel="50000" fill="hold" nodeType="clickEffect">
                                  <p:stCondLst>
                                    <p:cond delay="0"/>
                                  </p:stCondLst>
                                  <p:childTnLst>
                                    <p:animMotion origin="layout" path="M 0.448180 0.254571 L 0.212891 0.413830" pathEditMode="relative">
                                      <p:cBhvr>
                                        <p:cTn id="71" dur="1000" fill="hold"/>
                                        <p:tgtEl>
                                          <p:spTgt spid="7"/>
                                        </p:tgtEl>
                                        <p:attrNameLst>
                                          <p:attrName>ppt_x</p:attrName>
                                          <p:attrName>ppt_y</p:attrName>
                                        </p:attrNameLst>
                                      </p:cBhvr>
                                    </p:animMotion>
                                  </p:childTnLst>
                                </p:cTn>
                              </p:par>
                              <p:par>
                                <p:cTn id="72" presetID="6" presetClass="emph" presetSubtype="0" accel="50000" decel="50000" fill="hold" grpId="3" nodeType="withEffect">
                                  <p:stCondLst>
                                    <p:cond delay="0"/>
                                  </p:stCondLst>
                                  <p:childTnLst>
                                    <p:animScale>
                                      <p:cBhvr>
                                        <p:cTn id="73" dur="1000" fill="hold"/>
                                        <p:tgtEl>
                                          <p:spTgt spid="7"/>
                                        </p:tgtEl>
                                      </p:cBhvr>
                                      <p:by x="168460" y="168460"/>
                                    </p:animScale>
                                  </p:childTnLst>
                                </p:cTn>
                              </p:par>
                            </p:childTnLst>
                          </p:cTn>
                        </p:par>
                        <p:par>
                          <p:cTn id="74" fill="hold">
                            <p:stCondLst>
                              <p:cond delay="1000"/>
                            </p:stCondLst>
                            <p:childTnLst>
                              <p:par>
                                <p:cTn id="75" presetID="22" presetClass="entr" presetSubtype="8" fill="hold" grpId="0" nodeType="afterEffect">
                                  <p:stCondLst>
                                    <p:cond delay="0"/>
                                  </p:stCondLst>
                                  <p:iterate>
                                    <p:tmAbs val="0"/>
                                  </p:iterate>
                                  <p:childTnLst>
                                    <p:set>
                                      <p:cBhvr>
                                        <p:cTn id="76" fill="hold"/>
                                        <p:tgtEl>
                                          <p:spTgt spid="16"/>
                                        </p:tgtEl>
                                        <p:attrNameLst>
                                          <p:attrName>style.visibility</p:attrName>
                                        </p:attrNameLst>
                                      </p:cBhvr>
                                      <p:to>
                                        <p:strVal val="visible"/>
                                      </p:to>
                                    </p:set>
                                    <p:animEffect transition="in" filter="wipe(left)">
                                      <p:cBhvr>
                                        <p:cTn id="77" dur="10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fill="hold" grpId="1" nodeType="clickEffect">
                                  <p:stCondLst>
                                    <p:cond delay="0"/>
                                  </p:stCondLst>
                                  <p:iterate>
                                    <p:tmAbs val="0"/>
                                  </p:iterate>
                                  <p:childTnLst>
                                    <p:animEffect transition="out" filter="dissolve">
                                      <p:cBhvr>
                                        <p:cTn id="81" dur="499" fill="hold"/>
                                        <p:tgtEl>
                                          <p:spTgt spid="16"/>
                                        </p:tgtEl>
                                      </p:cBhvr>
                                    </p:animEffect>
                                    <p:set>
                                      <p:cBhvr>
                                        <p:cTn id="82" fill="hold">
                                          <p:stCondLst>
                                            <p:cond delay="498"/>
                                          </p:stCondLst>
                                        </p:cTn>
                                        <p:tgtEl>
                                          <p:spTgt spid="16"/>
                                        </p:tgtEl>
                                        <p:attrNameLst>
                                          <p:attrName>style.visibility</p:attrName>
                                        </p:attrNameLst>
                                      </p:cBhvr>
                                      <p:to>
                                        <p:strVal val="hidden"/>
                                      </p:to>
                                    </p:set>
                                  </p:childTnLst>
                                </p:cTn>
                              </p:par>
                            </p:childTnLst>
                          </p:cTn>
                        </p:par>
                        <p:par>
                          <p:cTn id="83" fill="hold">
                            <p:stCondLst>
                              <p:cond delay="499"/>
                            </p:stCondLst>
                            <p:childTnLst>
                              <p:par>
                                <p:cTn id="84" presetID="-1" presetClass="path" presetSubtype="0" accel="50000" decel="50000" fill="hold" nodeType="afterEffect">
                                  <p:stCondLst>
                                    <p:cond delay="0"/>
                                  </p:stCondLst>
                                  <p:childTnLst>
                                    <p:animMotion origin="layout" path="M 0.212891 0.413830 L 0.574505 0.413285" pathEditMode="relative">
                                      <p:cBhvr>
                                        <p:cTn id="85" dur="1000" fill="hold"/>
                                        <p:tgtEl>
                                          <p:spTgt spid="7"/>
                                        </p:tgtEl>
                                        <p:attrNameLst>
                                          <p:attrName>ppt_x</p:attrName>
                                          <p:attrName>ppt_y</p:attrName>
                                        </p:attrNameLst>
                                      </p:cBhvr>
                                    </p:animMotion>
                                  </p:childTnLst>
                                </p:cTn>
                              </p:par>
                              <p:par>
                                <p:cTn id="86" presetID="6" presetClass="emph" presetSubtype="0" accel="50000" decel="50000" fill="hold" grpId="4" nodeType="withEffect">
                                  <p:stCondLst>
                                    <p:cond delay="0"/>
                                  </p:stCondLst>
                                  <p:childTnLst>
                                    <p:animScale>
                                      <p:cBhvr>
                                        <p:cTn id="87" dur="1000" fill="hold"/>
                                        <p:tgtEl>
                                          <p:spTgt spid="7"/>
                                        </p:tgtEl>
                                      </p:cBhvr>
                                      <p:by x="185365" y="185365"/>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7" grpId="1" animBg="1" advAuto="0"/>
      <p:bldP spid="7" grpId="2" animBg="1" advAuto="0"/>
      <p:bldP spid="7" grpId="3" animBg="1" advAuto="0"/>
      <p:bldP spid="7" grpId="4" animBg="1" advAuto="0"/>
      <p:bldP spid="8" grpId="0" animBg="1" advAuto="0"/>
      <p:bldP spid="8" grpId="1" animBg="1" advAuto="0"/>
      <p:bldP spid="9" grpId="0" animBg="1" advAuto="0"/>
      <p:bldP spid="9" grpId="1" animBg="1" advAuto="0"/>
      <p:bldP spid="10" grpId="0" animBg="1" advAuto="0"/>
      <p:bldP spid="10" grpId="1" animBg="1" advAuto="0"/>
      <p:bldP spid="13" grpId="0" animBg="1" advAuto="0"/>
      <p:bldP spid="13" grpId="1" animBg="1" advAuto="0"/>
      <p:bldP spid="16" grpId="0" animBg="1" advAuto="0"/>
      <p:bldP spid="16"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5550092"/>
          </a:xfrm>
        </p:spPr>
        <p:txBody>
          <a:bodyPr>
            <a:normAutofit lnSpcReduction="10000"/>
          </a:bodyPr>
          <a:lstStyle/>
          <a:p>
            <a:endParaRPr lang="en-US" dirty="0" smtClean="0"/>
          </a:p>
          <a:p>
            <a:endParaRPr lang="en-US" dirty="0"/>
          </a:p>
          <a:p>
            <a:pPr>
              <a:lnSpc>
                <a:spcPct val="150000"/>
              </a:lnSpc>
            </a:pPr>
            <a:r>
              <a:rPr lang="fa-IR" sz="2400" dirty="0"/>
              <a:t>یکی از کاربردهای گسترده ربات‌های صنعتی جابه‌جایی جسم است. ربات موازی-کابلی دارای فضای بسیار بزرگ مناسب این کاربرد است؛ اما امکان برخورد کابل‌ها با محیط پیرامون وجود دارد. لذا استفاده از یک بازوی رباتیک جهت نفوذ به نقاط کور توصیه می‌شود. لذا ربات ترکیبی موازی (کابلی)-سری برای جابه‌جایی جسم توصیه می‌شود. همچنین وظایف جابه‌جایی اجسام، جوشکاری، پرداخت‌کاری سطح، تمیزکاری و ... نیاز به الگوریتم‌های قابلیت تعیین میزان تعامل نیرو و کنترل موقعیت است. </a:t>
            </a:r>
            <a:r>
              <a:rPr lang="fa-IR" sz="2400" dirty="0" smtClean="0"/>
              <a:t>این برنامه به مدل سازی و کنترل چندگانه ربات ترکیبی در نرم افزار </a:t>
            </a:r>
            <a:r>
              <a:rPr lang="en-US" sz="2400" dirty="0" err="1" smtClean="0">
                <a:solidFill>
                  <a:srgbClr val="0000FF"/>
                </a:solidFill>
              </a:rPr>
              <a:t>Matlab</a:t>
            </a:r>
            <a:r>
              <a:rPr lang="fa-IR" sz="2400" dirty="0" smtClean="0">
                <a:solidFill>
                  <a:srgbClr val="0000FF"/>
                </a:solidFill>
              </a:rPr>
              <a:t> </a:t>
            </a:r>
            <a:r>
              <a:rPr lang="fa-IR" sz="2400" dirty="0" smtClean="0"/>
              <a:t>می پردازد.</a:t>
            </a:r>
            <a:endParaRPr lang="en-US" sz="2400" dirty="0"/>
          </a:p>
        </p:txBody>
      </p:sp>
      <p:sp>
        <p:nvSpPr>
          <p:cNvPr id="3" name="Title 2"/>
          <p:cNvSpPr>
            <a:spLocks noGrp="1"/>
          </p:cNvSpPr>
          <p:nvPr>
            <p:ph type="title"/>
          </p:nvPr>
        </p:nvSpPr>
        <p:spPr>
          <a:xfrm>
            <a:off x="457200" y="274638"/>
            <a:ext cx="8229600" cy="639762"/>
          </a:xfrm>
        </p:spPr>
        <p:txBody>
          <a:bodyPr>
            <a:normAutofit fontScale="90000"/>
          </a:bodyPr>
          <a:lstStyle/>
          <a:p>
            <a:pPr algn="ctr" rtl="1"/>
            <a:r>
              <a:rPr lang="en-US" dirty="0" smtClean="0">
                <a:solidFill>
                  <a:srgbClr val="FF0000"/>
                </a:solidFill>
                <a:cs typeface="B Titr" panose="00000700000000000000" pitchFamily="2" charset="-78"/>
              </a:rPr>
              <a:t/>
            </a:r>
            <a:br>
              <a:rPr lang="en-US" dirty="0" smtClean="0">
                <a:solidFill>
                  <a:srgbClr val="FF0000"/>
                </a:solidFill>
                <a:cs typeface="B Titr" panose="00000700000000000000" pitchFamily="2" charset="-78"/>
              </a:rPr>
            </a:br>
            <a:endParaRPr lang="en-US" dirty="0"/>
          </a:p>
        </p:txBody>
      </p:sp>
    </p:spTree>
    <p:extLst>
      <p:ext uri="{BB962C8B-B14F-4D97-AF65-F5344CB8AC3E}">
        <p14:creationId xmlns:p14="http://schemas.microsoft.com/office/powerpoint/2010/main" val="4016133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fa-IR" dirty="0"/>
              <a:t>شناسایی عملگر‌ها</a:t>
            </a:r>
          </a:p>
          <a:p>
            <a:r>
              <a:rPr lang="fa-IR" dirty="0"/>
              <a:t>پیاده سازی الگوریتم کنترلی در </a:t>
            </a:r>
            <a:r>
              <a:rPr lang="en-US" dirty="0" err="1"/>
              <a:t>Matlab</a:t>
            </a:r>
            <a:endParaRPr lang="en-US" dirty="0"/>
          </a:p>
          <a:p>
            <a:endParaRPr lang="en-US" dirty="0"/>
          </a:p>
        </p:txBody>
      </p:sp>
      <p:sp>
        <p:nvSpPr>
          <p:cNvPr id="4" name="Shape 456"/>
          <p:cNvSpPr>
            <a:spLocks noGrp="1"/>
          </p:cNvSpPr>
          <p:nvPr>
            <p:ph type="title"/>
          </p:nvPr>
        </p:nvSpPr>
        <p:spPr>
          <a:xfrm>
            <a:off x="228600" y="779626"/>
            <a:ext cx="8610600" cy="553720"/>
          </a:xfrm>
          <a:prstGeom prst="rect">
            <a:avLst/>
          </a:prstGeom>
        </p:spPr>
        <p:txBody>
          <a:bodyPr>
            <a:normAutofit fontScale="90000"/>
          </a:bodyPr>
          <a:lstStyle>
            <a:lvl1pPr defTabSz="467359" rtl="1">
              <a:defRPr sz="4800" spc="0">
                <a:effectLst>
                  <a:outerShdw blurRad="40640" dist="60960" dir="5400000" rotWithShape="0">
                    <a:srgbClr val="FFFFFF"/>
                  </a:outerShdw>
                </a:effectLst>
              </a:defRPr>
            </a:lvl1pPr>
          </a:lstStyle>
          <a:p>
            <a:r>
              <a:rPr sz="3600" dirty="0" err="1"/>
              <a:t>پیاده</a:t>
            </a:r>
            <a:r>
              <a:rPr sz="3600" dirty="0"/>
              <a:t> </a:t>
            </a:r>
            <a:r>
              <a:rPr sz="3600" dirty="0" err="1"/>
              <a:t>سازی</a:t>
            </a:r>
            <a:r>
              <a:rPr sz="3600" dirty="0"/>
              <a:t> </a:t>
            </a:r>
            <a:r>
              <a:rPr sz="3600" dirty="0" err="1"/>
              <a:t>کنترل</a:t>
            </a:r>
            <a:r>
              <a:rPr sz="3600" dirty="0"/>
              <a:t> </a:t>
            </a:r>
            <a:r>
              <a:rPr sz="3600" dirty="0" err="1"/>
              <a:t>کننده</a:t>
            </a:r>
            <a:r>
              <a:rPr sz="3600" dirty="0"/>
              <a:t> </a:t>
            </a:r>
            <a:r>
              <a:rPr sz="3600" dirty="0" err="1"/>
              <a:t>موقعیت</a:t>
            </a:r>
            <a:endParaRPr sz="3600" dirty="0"/>
          </a:p>
        </p:txBody>
      </p:sp>
      <p:pic>
        <p:nvPicPr>
          <p:cNvPr id="7" name="Screen Shot 2016-01-10 at 14.46.27.png"/>
          <p:cNvPicPr>
            <a:picLocks noChangeAspect="1"/>
          </p:cNvPicPr>
          <p:nvPr/>
        </p:nvPicPr>
        <p:blipFill>
          <a:blip r:embed="rId2">
            <a:extLst/>
          </a:blip>
          <a:stretch>
            <a:fillRect/>
          </a:stretch>
        </p:blipFill>
        <p:spPr>
          <a:xfrm>
            <a:off x="316361" y="1589560"/>
            <a:ext cx="1739260" cy="416091"/>
          </a:xfrm>
          <a:prstGeom prst="rect">
            <a:avLst/>
          </a:prstGeom>
          <a:ln w="12700">
            <a:miter lim="400000"/>
          </a:ln>
        </p:spPr>
      </p:pic>
      <p:pic>
        <p:nvPicPr>
          <p:cNvPr id="8" name="0619.png"/>
          <p:cNvPicPr>
            <a:picLocks noChangeAspect="1"/>
          </p:cNvPicPr>
          <p:nvPr/>
        </p:nvPicPr>
        <p:blipFill>
          <a:blip r:embed="rId3">
            <a:extLst/>
          </a:blip>
          <a:stretch>
            <a:fillRect/>
          </a:stretch>
        </p:blipFill>
        <p:spPr>
          <a:xfrm>
            <a:off x="344911" y="2592143"/>
            <a:ext cx="8799089" cy="2763208"/>
          </a:xfrm>
          <a:prstGeom prst="rect">
            <a:avLst/>
          </a:prstGeom>
          <a:ln w="12700">
            <a:miter lim="400000"/>
          </a:ln>
        </p:spPr>
      </p:pic>
      <p:pic>
        <p:nvPicPr>
          <p:cNvPr id="9" name="0622.png"/>
          <p:cNvPicPr>
            <a:picLocks noChangeAspect="1"/>
          </p:cNvPicPr>
          <p:nvPr/>
        </p:nvPicPr>
        <p:blipFill>
          <a:blip r:embed="rId4">
            <a:extLst/>
          </a:blip>
          <a:stretch>
            <a:fillRect/>
          </a:stretch>
        </p:blipFill>
        <p:spPr>
          <a:xfrm>
            <a:off x="1216829" y="2286001"/>
            <a:ext cx="6469897" cy="4010792"/>
          </a:xfrm>
          <a:prstGeom prst="rect">
            <a:avLst/>
          </a:prstGeom>
          <a:ln w="12700">
            <a:miter lim="400000"/>
          </a:ln>
        </p:spPr>
      </p:pic>
      <p:sp>
        <p:nvSpPr>
          <p:cNvPr id="10" name="Shape 471"/>
          <p:cNvSpPr/>
          <p:nvPr/>
        </p:nvSpPr>
        <p:spPr>
          <a:xfrm>
            <a:off x="316361" y="2716159"/>
            <a:ext cx="7797089" cy="413284"/>
          </a:xfrm>
          <a:prstGeom prst="rect">
            <a:avLst/>
          </a:prstGeom>
          <a:ln w="38100">
            <a:solidFill>
              <a:schemeClr val="accent5"/>
            </a:solidFill>
            <a:miter lim="400000"/>
          </a:ln>
        </p:spPr>
        <p:txBody>
          <a:bodyPr lIns="50800" tIns="50800" rIns="50800" bIns="50800" anchor="ctr"/>
          <a:lstStyle/>
          <a:p>
            <a:pPr>
              <a:defRPr sz="2400"/>
            </a:pPr>
            <a:endParaRPr/>
          </a:p>
        </p:txBody>
      </p:sp>
      <p:sp>
        <p:nvSpPr>
          <p:cNvPr id="11" name="Shape 472"/>
          <p:cNvSpPr/>
          <p:nvPr/>
        </p:nvSpPr>
        <p:spPr>
          <a:xfrm>
            <a:off x="309731" y="3366271"/>
            <a:ext cx="4714860" cy="463321"/>
          </a:xfrm>
          <a:prstGeom prst="rect">
            <a:avLst/>
          </a:prstGeom>
          <a:ln w="38100">
            <a:solidFill>
              <a:schemeClr val="accent5"/>
            </a:solidFill>
            <a:miter lim="400000"/>
          </a:ln>
        </p:spPr>
        <p:txBody>
          <a:bodyPr lIns="50800" tIns="50800" rIns="50800" bIns="50800" anchor="ctr"/>
          <a:lstStyle/>
          <a:p>
            <a:pPr>
              <a:defRPr sz="2400"/>
            </a:pPr>
            <a:endParaRPr/>
          </a:p>
        </p:txBody>
      </p:sp>
      <p:sp>
        <p:nvSpPr>
          <p:cNvPr id="12" name="Shape 473"/>
          <p:cNvSpPr/>
          <p:nvPr/>
        </p:nvSpPr>
        <p:spPr>
          <a:xfrm>
            <a:off x="2105365" y="4722640"/>
            <a:ext cx="2508424" cy="463321"/>
          </a:xfrm>
          <a:prstGeom prst="rect">
            <a:avLst/>
          </a:prstGeom>
          <a:ln w="38100">
            <a:solidFill>
              <a:schemeClr val="accent5"/>
            </a:solidFill>
            <a:miter lim="400000"/>
          </a:ln>
        </p:spPr>
        <p:txBody>
          <a:bodyPr lIns="50800" tIns="50800" rIns="50800" bIns="50800" anchor="ctr"/>
          <a:lstStyle/>
          <a:p>
            <a:pPr>
              <a:defRPr sz="2400"/>
            </a:pPr>
            <a:endParaRPr/>
          </a:p>
        </p:txBody>
      </p:sp>
      <p:sp>
        <p:nvSpPr>
          <p:cNvPr id="13" name="Shape 474"/>
          <p:cNvSpPr/>
          <p:nvPr/>
        </p:nvSpPr>
        <p:spPr>
          <a:xfrm>
            <a:off x="6425575" y="3385656"/>
            <a:ext cx="1895120" cy="463321"/>
          </a:xfrm>
          <a:prstGeom prst="rect">
            <a:avLst/>
          </a:prstGeom>
          <a:ln w="38100">
            <a:solidFill>
              <a:schemeClr val="accent5"/>
            </a:solidFill>
            <a:miter lim="400000"/>
          </a:ln>
        </p:spPr>
        <p:txBody>
          <a:bodyPr lIns="50800" tIns="50800" rIns="50800" bIns="50800" anchor="ctr"/>
          <a:lstStyle/>
          <a:p>
            <a:pPr>
              <a:defRPr sz="2400"/>
            </a:pPr>
            <a:endParaRPr/>
          </a:p>
        </p:txBody>
      </p:sp>
      <p:pic>
        <p:nvPicPr>
          <p:cNvPr id="14" name="0620.png"/>
          <p:cNvPicPr>
            <a:picLocks noChangeAspect="1"/>
          </p:cNvPicPr>
          <p:nvPr/>
        </p:nvPicPr>
        <p:blipFill>
          <a:blip r:embed="rId5">
            <a:extLst/>
          </a:blip>
          <a:stretch>
            <a:fillRect/>
          </a:stretch>
        </p:blipFill>
        <p:spPr>
          <a:xfrm>
            <a:off x="1796099" y="2286000"/>
            <a:ext cx="5642117" cy="4338446"/>
          </a:xfrm>
          <a:prstGeom prst="rect">
            <a:avLst/>
          </a:prstGeom>
          <a:ln w="12700">
            <a:miter lim="400000"/>
          </a:ln>
        </p:spPr>
      </p:pic>
      <p:sp>
        <p:nvSpPr>
          <p:cNvPr id="16"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158560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childTnLst>
                                </p:cTn>
                              </p:par>
                            </p:childTnLst>
                          </p:cTn>
                        </p:par>
                        <p:par>
                          <p:cTn id="17" fill="hold">
                            <p:stCondLst>
                              <p:cond delay="500"/>
                            </p:stCondLst>
                            <p:childTnLst>
                              <p:par>
                                <p:cTn id="18" presetID="4" presetClass="entr" presetSubtype="32" fill="hold" grpId="0" nodeType="afterEffect">
                                  <p:stCondLst>
                                    <p:cond delay="0"/>
                                  </p:stCondLst>
                                  <p:iterate>
                                    <p:tmAbs val="0"/>
                                  </p:iterate>
                                  <p:childTnLst>
                                    <p:set>
                                      <p:cBhvr>
                                        <p:cTn id="19" fill="hold"/>
                                        <p:tgtEl>
                                          <p:spTgt spid="8"/>
                                        </p:tgtEl>
                                        <p:attrNameLst>
                                          <p:attrName>style.visibility</p:attrName>
                                        </p:attrNameLst>
                                      </p:cBhvr>
                                      <p:to>
                                        <p:strVal val="visible"/>
                                      </p:to>
                                    </p:set>
                                    <p:animEffect transition="in" filter="box(out)">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fill="hold" grpId="1" nodeType="clickEffect">
                                  <p:stCondLst>
                                    <p:cond delay="0"/>
                                  </p:stCondLst>
                                  <p:iterate>
                                    <p:tmAbs val="0"/>
                                  </p:iterate>
                                  <p:childTnLst>
                                    <p:animEffect transition="out" filter="dissolve">
                                      <p:cBhvr>
                                        <p:cTn id="28" dur="499" fill="hold"/>
                                        <p:tgtEl>
                                          <p:spTgt spid="10"/>
                                        </p:tgtEl>
                                      </p:cBhvr>
                                    </p:animEffect>
                                    <p:set>
                                      <p:cBhvr>
                                        <p:cTn id="29" fill="hold">
                                          <p:stCondLst>
                                            <p:cond delay="498"/>
                                          </p:stCondLst>
                                        </p:cTn>
                                        <p:tgtEl>
                                          <p:spTgt spid="10"/>
                                        </p:tgtEl>
                                        <p:attrNameLst>
                                          <p:attrName>style.visibility</p:attrName>
                                        </p:attrNameLst>
                                      </p:cBhvr>
                                      <p:to>
                                        <p:strVal val="hidden"/>
                                      </p:to>
                                    </p:set>
                                  </p:childTnLst>
                                </p:cTn>
                              </p:par>
                            </p:childTnLst>
                          </p:cTn>
                        </p:par>
                        <p:par>
                          <p:cTn id="30" fill="hold">
                            <p:stCondLst>
                              <p:cond delay="499"/>
                            </p:stCondLst>
                            <p:childTnLst>
                              <p:par>
                                <p:cTn id="31" presetID="1" presetClass="entr" presetSubtype="0" fill="hold" grpId="0" nodeType="afterEffect">
                                  <p:stCondLst>
                                    <p:cond delay="0"/>
                                  </p:stCondLst>
                                  <p:iterate>
                                    <p:tmAbs val="0"/>
                                  </p:iterate>
                                  <p:childTnLst>
                                    <p:set>
                                      <p:cBhvr>
                                        <p:cTn id="32" fill="hold"/>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xit" fill="hold" grpId="1" nodeType="clickEffect">
                                  <p:stCondLst>
                                    <p:cond delay="0"/>
                                  </p:stCondLst>
                                  <p:iterate>
                                    <p:tmAbs val="0"/>
                                  </p:iterate>
                                  <p:childTnLst>
                                    <p:animEffect transition="out" filter="dissolve">
                                      <p:cBhvr>
                                        <p:cTn id="36" dur="499" fill="hold"/>
                                        <p:tgtEl>
                                          <p:spTgt spid="11"/>
                                        </p:tgtEl>
                                      </p:cBhvr>
                                    </p:animEffect>
                                    <p:set>
                                      <p:cBhvr>
                                        <p:cTn id="37" fill="hold">
                                          <p:stCondLst>
                                            <p:cond delay="498"/>
                                          </p:stCondLst>
                                        </p:cTn>
                                        <p:tgtEl>
                                          <p:spTgt spid="11"/>
                                        </p:tgtEl>
                                        <p:attrNameLst>
                                          <p:attrName>style.visibility</p:attrName>
                                        </p:attrNameLst>
                                      </p:cBhvr>
                                      <p:to>
                                        <p:strVal val="hidden"/>
                                      </p:to>
                                    </p:set>
                                  </p:childTnLst>
                                </p:cTn>
                              </p:par>
                            </p:childTnLst>
                          </p:cTn>
                        </p:par>
                        <p:par>
                          <p:cTn id="38" fill="hold">
                            <p:stCondLst>
                              <p:cond delay="499"/>
                            </p:stCondLst>
                            <p:childTnLst>
                              <p:par>
                                <p:cTn id="39" presetID="1" presetClass="entr" presetSubtype="0" fill="hold" grpId="0" nodeType="afterEffect">
                                  <p:stCondLst>
                                    <p:cond delay="0"/>
                                  </p:stCondLst>
                                  <p:iterate>
                                    <p:tmAbs val="0"/>
                                  </p:iterate>
                                  <p:childTnLst>
                                    <p:set>
                                      <p:cBhvr>
                                        <p:cTn id="40" fill="hold"/>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xit" fill="hold" grpId="1" nodeType="clickEffect">
                                  <p:stCondLst>
                                    <p:cond delay="0"/>
                                  </p:stCondLst>
                                  <p:iterate>
                                    <p:tmAbs val="0"/>
                                  </p:iterate>
                                  <p:childTnLst>
                                    <p:animEffect transition="out" filter="dissolve">
                                      <p:cBhvr>
                                        <p:cTn id="44" dur="499" fill="hold"/>
                                        <p:tgtEl>
                                          <p:spTgt spid="12"/>
                                        </p:tgtEl>
                                      </p:cBhvr>
                                    </p:animEffect>
                                    <p:set>
                                      <p:cBhvr>
                                        <p:cTn id="45" fill="hold">
                                          <p:stCondLst>
                                            <p:cond delay="498"/>
                                          </p:stCondLst>
                                        </p:cTn>
                                        <p:tgtEl>
                                          <p:spTgt spid="12"/>
                                        </p:tgtEl>
                                        <p:attrNameLst>
                                          <p:attrName>style.visibility</p:attrName>
                                        </p:attrNameLst>
                                      </p:cBhvr>
                                      <p:to>
                                        <p:strVal val="hidden"/>
                                      </p:to>
                                    </p:set>
                                  </p:childTnLst>
                                </p:cTn>
                              </p:par>
                            </p:childTnLst>
                          </p:cTn>
                        </p:par>
                        <p:par>
                          <p:cTn id="46" fill="hold">
                            <p:stCondLst>
                              <p:cond delay="499"/>
                            </p:stCondLst>
                            <p:childTnLst>
                              <p:par>
                                <p:cTn id="47" presetID="1" presetClass="entr" presetSubtype="0" fill="hold" grpId="0" nodeType="afterEffect">
                                  <p:stCondLst>
                                    <p:cond delay="0"/>
                                  </p:stCondLst>
                                  <p:iterate>
                                    <p:tmAbs val="0"/>
                                  </p:iterate>
                                  <p:childTnLst>
                                    <p:set>
                                      <p:cBhvr>
                                        <p:cTn id="48" fill="hold"/>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xit" fill="hold" grpId="1" nodeType="clickEffect">
                                  <p:stCondLst>
                                    <p:cond delay="0"/>
                                  </p:stCondLst>
                                  <p:iterate>
                                    <p:tmAbs val="0"/>
                                  </p:iterate>
                                  <p:childTnLst>
                                    <p:animEffect transition="out" filter="dissolve">
                                      <p:cBhvr>
                                        <p:cTn id="52" dur="499" fill="hold"/>
                                        <p:tgtEl>
                                          <p:spTgt spid="13"/>
                                        </p:tgtEl>
                                      </p:cBhvr>
                                    </p:animEffect>
                                    <p:set>
                                      <p:cBhvr>
                                        <p:cTn id="53" fill="hold">
                                          <p:stCondLst>
                                            <p:cond delay="498"/>
                                          </p:stCondLst>
                                        </p:cTn>
                                        <p:tgtEl>
                                          <p:spTgt spid="13"/>
                                        </p:tgtEl>
                                        <p:attrNameLst>
                                          <p:attrName>style.visibility</p:attrName>
                                        </p:attrNameLst>
                                      </p:cBhvr>
                                      <p:to>
                                        <p:strVal val="hidden"/>
                                      </p:to>
                                    </p:set>
                                  </p:childTnLst>
                                </p:cTn>
                              </p:par>
                            </p:childTnLst>
                          </p:cTn>
                        </p:par>
                        <p:par>
                          <p:cTn id="54" fill="hold">
                            <p:stCondLst>
                              <p:cond delay="499"/>
                            </p:stCondLst>
                            <p:childTnLst>
                              <p:par>
                                <p:cTn id="55" presetID="9" presetClass="exit" fill="hold" grpId="1" nodeType="afterEffect">
                                  <p:stCondLst>
                                    <p:cond delay="0"/>
                                  </p:stCondLst>
                                  <p:iterate>
                                    <p:tmAbs val="0"/>
                                  </p:iterate>
                                  <p:childTnLst>
                                    <p:animEffect transition="out" filter="dissolve">
                                      <p:cBhvr>
                                        <p:cTn id="56" dur="500" fill="hold"/>
                                        <p:tgtEl>
                                          <p:spTgt spid="8"/>
                                        </p:tgtEl>
                                      </p:cBhvr>
                                    </p:animEffect>
                                    <p:set>
                                      <p:cBhvr>
                                        <p:cTn id="57" fill="hold">
                                          <p:stCondLst>
                                            <p:cond delay="499"/>
                                          </p:stCondLst>
                                        </p:cTn>
                                        <p:tgtEl>
                                          <p:spTgt spid="8"/>
                                        </p:tgtEl>
                                        <p:attrNameLst>
                                          <p:attrName>style.visibility</p:attrName>
                                        </p:attrNameLst>
                                      </p:cBhvr>
                                      <p:to>
                                        <p:strVal val="hidden"/>
                                      </p:to>
                                    </p:set>
                                  </p:childTnLst>
                                </p:cTn>
                              </p:par>
                            </p:childTnLst>
                          </p:cTn>
                        </p:par>
                        <p:par>
                          <p:cTn id="58" fill="hold">
                            <p:stCondLst>
                              <p:cond delay="999"/>
                            </p:stCondLst>
                            <p:childTnLst>
                              <p:par>
                                <p:cTn id="59" presetID="4" presetClass="entr" presetSubtype="32" fill="hold" grpId="0" nodeType="afterEffect">
                                  <p:stCondLst>
                                    <p:cond delay="0"/>
                                  </p:stCondLst>
                                  <p:iterate>
                                    <p:tmAbs val="0"/>
                                  </p:iterate>
                                  <p:childTnLst>
                                    <p:set>
                                      <p:cBhvr>
                                        <p:cTn id="60" fill="hold"/>
                                        <p:tgtEl>
                                          <p:spTgt spid="9"/>
                                        </p:tgtEl>
                                        <p:attrNameLst>
                                          <p:attrName>style.visibility</p:attrName>
                                        </p:attrNameLst>
                                      </p:cBhvr>
                                      <p:to>
                                        <p:strVal val="visible"/>
                                      </p:to>
                                    </p:set>
                                    <p:animEffect transition="in" filter="box(out)">
                                      <p:cBhvr>
                                        <p:cTn id="61" dur="10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xit" fill="hold" grpId="1" nodeType="clickEffect">
                                  <p:stCondLst>
                                    <p:cond delay="0"/>
                                  </p:stCondLst>
                                  <p:iterate>
                                    <p:tmAbs val="0"/>
                                  </p:iterate>
                                  <p:childTnLst>
                                    <p:animEffect transition="out" filter="dissolve">
                                      <p:cBhvr>
                                        <p:cTn id="65" dur="499" fill="hold"/>
                                        <p:tgtEl>
                                          <p:spTgt spid="9"/>
                                        </p:tgtEl>
                                      </p:cBhvr>
                                    </p:animEffect>
                                    <p:set>
                                      <p:cBhvr>
                                        <p:cTn id="66" fill="hold">
                                          <p:stCondLst>
                                            <p:cond delay="498"/>
                                          </p:stCondLst>
                                        </p:cTn>
                                        <p:tgtEl>
                                          <p:spTgt spid="9"/>
                                        </p:tgtEl>
                                        <p:attrNameLst>
                                          <p:attrName>style.visibility</p:attrName>
                                        </p:attrNameLst>
                                      </p:cBhvr>
                                      <p:to>
                                        <p:strVal val="hidden"/>
                                      </p:to>
                                    </p:set>
                                  </p:childTnLst>
                                </p:cTn>
                              </p:par>
                            </p:childTnLst>
                          </p:cTn>
                        </p:par>
                        <p:par>
                          <p:cTn id="67" fill="hold">
                            <p:stCondLst>
                              <p:cond delay="499"/>
                            </p:stCondLst>
                            <p:childTnLst>
                              <p:par>
                                <p:cTn id="68" presetID="4" presetClass="entr" presetSubtype="32" fill="hold" grpId="0" nodeType="afterEffect">
                                  <p:stCondLst>
                                    <p:cond delay="0"/>
                                  </p:stCondLst>
                                  <p:iterate>
                                    <p:tmAbs val="0"/>
                                  </p:iterate>
                                  <p:childTnLst>
                                    <p:set>
                                      <p:cBhvr>
                                        <p:cTn id="69" fill="hold"/>
                                        <p:tgtEl>
                                          <p:spTgt spid="14"/>
                                        </p:tgtEl>
                                        <p:attrNameLst>
                                          <p:attrName>style.visibility</p:attrName>
                                        </p:attrNameLst>
                                      </p:cBhvr>
                                      <p:to>
                                        <p:strVal val="visible"/>
                                      </p:to>
                                    </p:set>
                                    <p:animEffect transition="in" filter="box(out)">
                                      <p:cBhvr>
                                        <p:cTn id="7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8" grpId="1" animBg="1" advAuto="0"/>
      <p:bldP spid="9" grpId="0" animBg="1" advAuto="0"/>
      <p:bldP spid="9" grpId="1" animBg="1" advAuto="0"/>
      <p:bldP spid="10" grpId="0" animBg="1" advAuto="0"/>
      <p:bldP spid="10" grpId="1" animBg="1" advAuto="0"/>
      <p:bldP spid="11" grpId="0" animBg="1" advAuto="0"/>
      <p:bldP spid="11" grpId="1" animBg="1" advAuto="0"/>
      <p:bldP spid="12" grpId="0" animBg="1" advAuto="0"/>
      <p:bldP spid="12" grpId="1" animBg="1" advAuto="0"/>
      <p:bldP spid="13" grpId="0" animBg="1" advAuto="0"/>
      <p:bldP spid="13" grpId="1" animBg="1" advAuto="0"/>
      <p:bldP spid="14"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1"/>
            <a:ext cx="8229600" cy="4711892"/>
          </a:xfrm>
        </p:spPr>
        <p:txBody>
          <a:bodyPr>
            <a:noAutofit/>
          </a:bodyPr>
          <a:lstStyle/>
          <a:p>
            <a:pPr marL="109728" indent="0" algn="r" rtl="1">
              <a:lnSpc>
                <a:spcPct val="150000"/>
              </a:lnSpc>
              <a:buNone/>
            </a:pPr>
            <a:r>
              <a:rPr lang="fa-IR" sz="2400" b="1" dirty="0" smtClean="0">
                <a:cs typeface="B Titr" panose="00000700000000000000" pitchFamily="2" charset="-78"/>
              </a:rPr>
              <a:t>1- نحوه </a:t>
            </a:r>
            <a:r>
              <a:rPr lang="fa-IR" sz="2400" b="1" dirty="0" smtClean="0"/>
              <a:t>مدل سازی سینماتیکی ربات ترکیبی</a:t>
            </a:r>
            <a:endParaRPr lang="fa-IR" sz="2400" b="1" dirty="0" smtClean="0">
              <a:cs typeface="B Titr" panose="00000700000000000000" pitchFamily="2" charset="-78"/>
            </a:endParaRPr>
          </a:p>
          <a:p>
            <a:pPr marL="109728" indent="0" algn="r" rtl="1">
              <a:lnSpc>
                <a:spcPct val="150000"/>
              </a:lnSpc>
              <a:buNone/>
            </a:pPr>
            <a:r>
              <a:rPr lang="fa-IR" sz="2400" b="1" dirty="0" smtClean="0">
                <a:cs typeface="B Titr" panose="00000700000000000000" pitchFamily="2" charset="-78"/>
              </a:rPr>
              <a:t>2- نحوه مدل سازی دینامیکی ربات ترکیبی</a:t>
            </a:r>
          </a:p>
          <a:p>
            <a:pPr marL="109728" indent="0" algn="r" rtl="1">
              <a:lnSpc>
                <a:spcPct val="150000"/>
              </a:lnSpc>
              <a:buNone/>
            </a:pPr>
            <a:r>
              <a:rPr lang="fa-IR" sz="2400" b="1" dirty="0" smtClean="0">
                <a:cs typeface="B Titr" panose="00000700000000000000" pitchFamily="2" charset="-78"/>
              </a:rPr>
              <a:t>3- بهینه سازی ساختار ربات موازی-کابلی</a:t>
            </a:r>
          </a:p>
          <a:p>
            <a:pPr marL="109728" indent="0" algn="r" rtl="1">
              <a:lnSpc>
                <a:spcPct val="150000"/>
              </a:lnSpc>
              <a:buNone/>
            </a:pPr>
            <a:r>
              <a:rPr lang="fa-IR" sz="2400" b="1" dirty="0" smtClean="0">
                <a:cs typeface="B Titr" panose="00000700000000000000" pitchFamily="2" charset="-78"/>
              </a:rPr>
              <a:t>4- </a:t>
            </a:r>
            <a:r>
              <a:rPr lang="fa-IR" sz="2400" b="1" dirty="0" smtClean="0"/>
              <a:t>نحوه پیاده سازی کنترل امپدانس چندگانه</a:t>
            </a:r>
            <a:endParaRPr lang="fa-IR" sz="2400" b="1" dirty="0" smtClean="0">
              <a:cs typeface="B Titr" panose="00000700000000000000" pitchFamily="2" charset="-78"/>
            </a:endParaRPr>
          </a:p>
          <a:p>
            <a:pPr marL="109728" indent="0" algn="r" rtl="1">
              <a:lnSpc>
                <a:spcPct val="150000"/>
              </a:lnSpc>
              <a:buNone/>
            </a:pPr>
            <a:r>
              <a:rPr lang="fa-IR" sz="2400" b="1" dirty="0" smtClean="0">
                <a:cs typeface="B Titr" panose="00000700000000000000" pitchFamily="2" charset="-78"/>
              </a:rPr>
              <a:t>5- نحوه مدل سازی در </a:t>
            </a:r>
            <a:r>
              <a:rPr lang="en-US" sz="2400" b="1" dirty="0" smtClean="0">
                <a:cs typeface="B Titr" panose="00000700000000000000" pitchFamily="2" charset="-78"/>
              </a:rPr>
              <a:t>Simulink</a:t>
            </a:r>
            <a:r>
              <a:rPr lang="fa-IR" sz="2400" b="1" dirty="0" smtClean="0">
                <a:cs typeface="B Titr" panose="00000700000000000000" pitchFamily="2" charset="-78"/>
              </a:rPr>
              <a:t> ربات شبیه ساز جنگنده در تونل باد</a:t>
            </a:r>
          </a:p>
          <a:p>
            <a:pPr marL="109728" indent="0" algn="r" rtl="1">
              <a:lnSpc>
                <a:spcPct val="150000"/>
              </a:lnSpc>
              <a:buNone/>
            </a:pPr>
            <a:r>
              <a:rPr lang="fa-IR" sz="2400" b="1" dirty="0" smtClean="0">
                <a:cs typeface="B Titr" panose="00000700000000000000" pitchFamily="2" charset="-78"/>
              </a:rPr>
              <a:t>6- نحوه پیاده سازی کنترل خطی و غیر خطی بر روی ربات شبیه ساز جنگنده در تونل باد</a:t>
            </a:r>
            <a:endParaRPr lang="en-US" sz="2400" b="1" dirty="0">
              <a:solidFill>
                <a:srgbClr val="0000FF"/>
              </a:solidFill>
              <a:latin typeface="Times New Roman" panose="02020603050405020304" pitchFamily="18" charset="0"/>
              <a:cs typeface="B Titr" panose="00000700000000000000" pitchFamily="2" charset="-78"/>
            </a:endParaRPr>
          </a:p>
        </p:txBody>
      </p:sp>
      <p:sp>
        <p:nvSpPr>
          <p:cNvPr id="3" name="Title 2"/>
          <p:cNvSpPr>
            <a:spLocks noGrp="1"/>
          </p:cNvSpPr>
          <p:nvPr>
            <p:ph type="title"/>
          </p:nvPr>
        </p:nvSpPr>
        <p:spPr>
          <a:xfrm>
            <a:off x="457200" y="274638"/>
            <a:ext cx="8229600" cy="868362"/>
          </a:xfrm>
        </p:spPr>
        <p:txBody>
          <a:bodyPr>
            <a:noAutofit/>
          </a:bodyPr>
          <a:lstStyle/>
          <a:p>
            <a:pPr algn="ctr" rtl="1"/>
            <a:r>
              <a:rPr lang="fa-IR" sz="3600" dirty="0" smtClean="0">
                <a:solidFill>
                  <a:srgbClr val="FF0000"/>
                </a:solidFill>
                <a:cs typeface="B Titr" panose="00000700000000000000" pitchFamily="2" charset="-78"/>
              </a:rPr>
              <a:t>آنچه در این کد خواهید آموخت</a:t>
            </a:r>
            <a:endParaRPr lang="en-US" sz="3600" dirty="0">
              <a:solidFill>
                <a:srgbClr val="FF0000"/>
              </a:solidFill>
              <a:cs typeface="B Titr" panose="00000700000000000000" pitchFamily="2" charset="-78"/>
            </a:endParaRPr>
          </a:p>
        </p:txBody>
      </p:sp>
    </p:spTree>
    <p:extLst>
      <p:ext uri="{BB962C8B-B14F-4D97-AF65-F5344CB8AC3E}">
        <p14:creationId xmlns:p14="http://schemas.microsoft.com/office/powerpoint/2010/main" val="2952753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lnSpc>
                <a:spcPct val="200000"/>
              </a:lnSpc>
            </a:pPr>
            <a:r>
              <a:rPr lang="fa-IR" sz="2400" b="1" dirty="0">
                <a:latin typeface="Times New Roman" panose="02020603050405020304" pitchFamily="18" charset="0"/>
                <a:cs typeface="B Titr" panose="00000700000000000000" pitchFamily="2" charset="-78"/>
              </a:rPr>
              <a:t>1- </a:t>
            </a:r>
            <a:r>
              <a:rPr lang="fa-IR" sz="2400" b="1" dirty="0" smtClean="0">
                <a:latin typeface="Times New Roman" panose="02020603050405020304" pitchFamily="18" charset="0"/>
                <a:cs typeface="B Titr" panose="00000700000000000000" pitchFamily="2" charset="-78"/>
              </a:rPr>
              <a:t>این  </a:t>
            </a:r>
            <a:r>
              <a:rPr lang="fa-IR" sz="2400" b="1" dirty="0">
                <a:latin typeface="Times New Roman" panose="02020603050405020304" pitchFamily="18" charset="0"/>
                <a:cs typeface="B Titr" panose="00000700000000000000" pitchFamily="2" charset="-78"/>
              </a:rPr>
              <a:t>برنامه در همه نسخه های </a:t>
            </a:r>
            <a:r>
              <a:rPr lang="fa-IR" sz="2400" b="1" dirty="0" smtClean="0">
                <a:latin typeface="Times New Roman" panose="02020603050405020304" pitchFamily="18" charset="0"/>
                <a:cs typeface="B Titr" panose="00000700000000000000" pitchFamily="2" charset="-78"/>
              </a:rPr>
              <a:t>بالای </a:t>
            </a:r>
            <a:r>
              <a:rPr lang="en-US" sz="2400" b="1" dirty="0" smtClean="0">
                <a:latin typeface="Times New Roman" panose="02020603050405020304" pitchFamily="18" charset="0"/>
                <a:cs typeface="B Titr" panose="00000700000000000000" pitchFamily="2" charset="-78"/>
              </a:rPr>
              <a:t>MATLAB</a:t>
            </a:r>
            <a:r>
              <a:rPr lang="fa-IR" sz="2400" b="1" dirty="0" smtClean="0">
                <a:latin typeface="Times New Roman" panose="02020603050405020304" pitchFamily="18" charset="0"/>
                <a:cs typeface="B Titr" panose="00000700000000000000" pitchFamily="2" charset="-78"/>
              </a:rPr>
              <a:t> قابل </a:t>
            </a:r>
            <a:r>
              <a:rPr lang="fa-IR" sz="2400" b="1" dirty="0">
                <a:latin typeface="Times New Roman" panose="02020603050405020304" pitchFamily="18" charset="0"/>
                <a:cs typeface="B Titr" panose="00000700000000000000" pitchFamily="2" charset="-78"/>
              </a:rPr>
              <a:t>اجراست.</a:t>
            </a:r>
          </a:p>
          <a:p>
            <a:pPr algn="r" rtl="1">
              <a:lnSpc>
                <a:spcPct val="200000"/>
              </a:lnSpc>
            </a:pPr>
            <a:r>
              <a:rPr lang="fa-IR" sz="2400" b="1" dirty="0" smtClean="0">
                <a:latin typeface="Times New Roman" panose="02020603050405020304" pitchFamily="18" charset="0"/>
                <a:cs typeface="B Titr" panose="00000700000000000000" pitchFamily="2" charset="-78"/>
              </a:rPr>
              <a:t>2- </a:t>
            </a:r>
            <a:r>
              <a:rPr lang="fa-IR" sz="2400" b="1" dirty="0">
                <a:latin typeface="Times New Roman" panose="02020603050405020304" pitchFamily="18" charset="0"/>
                <a:cs typeface="B Titr" panose="00000700000000000000" pitchFamily="2" charset="-78"/>
              </a:rPr>
              <a:t>خروجی ها </a:t>
            </a:r>
            <a:r>
              <a:rPr lang="fa-IR" sz="2400" b="1" dirty="0" smtClean="0">
                <a:latin typeface="Times New Roman" panose="02020603050405020304" pitchFamily="18" charset="0"/>
                <a:cs typeface="B Titr" panose="00000700000000000000" pitchFamily="2" charset="-78"/>
              </a:rPr>
              <a:t>به صورت خودکار در نمودار ها نمایش داده می شود.</a:t>
            </a:r>
            <a:endParaRPr lang="en-US" sz="2400" b="1" dirty="0">
              <a:latin typeface="Times New Roman" panose="02020603050405020304" pitchFamily="18" charset="0"/>
              <a:cs typeface="B Titr" panose="00000700000000000000" pitchFamily="2" charset="-78"/>
            </a:endParaRPr>
          </a:p>
          <a:p>
            <a:pPr algn="r" rtl="1">
              <a:lnSpc>
                <a:spcPct val="200000"/>
              </a:lnSpc>
            </a:pPr>
            <a:r>
              <a:rPr lang="fa-IR" sz="2400" b="1" dirty="0" smtClean="0">
                <a:latin typeface="Times New Roman" panose="02020603050405020304" pitchFamily="18" charset="0"/>
                <a:cs typeface="B Titr" panose="00000700000000000000" pitchFamily="2" charset="-78"/>
              </a:rPr>
              <a:t>3- آشنایی اولیه با مباحث سینماتیک و دینامیک</a:t>
            </a:r>
            <a:endParaRPr lang="fa-IR" sz="2400" b="1" dirty="0" smtClean="0">
              <a:solidFill>
                <a:srgbClr val="0000FF"/>
              </a:solidFill>
              <a:latin typeface="Times New Roman" panose="02020603050405020304" pitchFamily="18" charset="0"/>
              <a:cs typeface="B Titr" panose="00000700000000000000" pitchFamily="2" charset="-78"/>
            </a:endParaRPr>
          </a:p>
          <a:p>
            <a:pPr algn="r" rtl="1">
              <a:lnSpc>
                <a:spcPct val="200000"/>
              </a:lnSpc>
            </a:pPr>
            <a:r>
              <a:rPr lang="fa-IR" sz="2400" b="1" dirty="0" smtClean="0">
                <a:latin typeface="Times New Roman" panose="02020603050405020304" pitchFamily="18" charset="0"/>
                <a:cs typeface="B Titr" panose="00000700000000000000" pitchFamily="2" charset="-78"/>
              </a:rPr>
              <a:t>4- آشنایی با روش های کنترل خطی و غیر خطی</a:t>
            </a:r>
            <a:endParaRPr lang="en-US" sz="2400" b="1" dirty="0" smtClean="0">
              <a:solidFill>
                <a:srgbClr val="0000FF"/>
              </a:solidFill>
              <a:latin typeface="Times New Roman" panose="02020603050405020304" pitchFamily="18" charset="0"/>
              <a:cs typeface="B Titr" panose="00000700000000000000" pitchFamily="2" charset="-78"/>
            </a:endParaRPr>
          </a:p>
          <a:p>
            <a:pPr algn="r" rtl="1">
              <a:lnSpc>
                <a:spcPct val="200000"/>
              </a:lnSpc>
            </a:pPr>
            <a:r>
              <a:rPr lang="fa-IR" sz="2400" b="1" dirty="0" smtClean="0">
                <a:latin typeface="Times New Roman" panose="02020603050405020304" pitchFamily="18" charset="0"/>
                <a:cs typeface="B Titr" panose="00000700000000000000" pitchFamily="2" charset="-78"/>
              </a:rPr>
              <a:t>5- آشنایی با زبانهای </a:t>
            </a:r>
            <a:r>
              <a:rPr lang="en-US" sz="2400" b="1" dirty="0" smtClean="0">
                <a:solidFill>
                  <a:srgbClr val="0000FF"/>
                </a:solidFill>
                <a:latin typeface="Times New Roman" panose="02020603050405020304" pitchFamily="18" charset="0"/>
                <a:cs typeface="B Titr" panose="00000700000000000000" pitchFamily="2" charset="-78"/>
              </a:rPr>
              <a:t>C++</a:t>
            </a:r>
            <a:r>
              <a:rPr lang="fa-IR" sz="2400" b="1" dirty="0" smtClean="0">
                <a:solidFill>
                  <a:srgbClr val="0000FF"/>
                </a:solidFill>
                <a:latin typeface="Times New Roman" panose="02020603050405020304" pitchFamily="18" charset="0"/>
                <a:cs typeface="B Titr" panose="00000700000000000000" pitchFamily="2" charset="-78"/>
              </a:rPr>
              <a:t> و </a:t>
            </a:r>
            <a:r>
              <a:rPr lang="en-US" sz="2400" b="1" dirty="0" smtClean="0">
                <a:solidFill>
                  <a:srgbClr val="0000FF"/>
                </a:solidFill>
                <a:latin typeface="Times New Roman" panose="02020603050405020304" pitchFamily="18" charset="0"/>
                <a:cs typeface="B Titr" panose="00000700000000000000" pitchFamily="2" charset="-78"/>
              </a:rPr>
              <a:t>Simulink</a:t>
            </a:r>
          </a:p>
        </p:txBody>
      </p:sp>
      <p:sp>
        <p:nvSpPr>
          <p:cNvPr id="3" name="Title 2"/>
          <p:cNvSpPr>
            <a:spLocks noGrp="1"/>
          </p:cNvSpPr>
          <p:nvPr>
            <p:ph type="title"/>
          </p:nvPr>
        </p:nvSpPr>
        <p:spPr/>
        <p:txBody>
          <a:bodyPr>
            <a:normAutofit/>
          </a:bodyPr>
          <a:lstStyle/>
          <a:p>
            <a:pPr algn="ctr"/>
            <a:r>
              <a:rPr lang="fa-IR" sz="3600" dirty="0" smtClean="0">
                <a:solidFill>
                  <a:srgbClr val="FF0000"/>
                </a:solidFill>
                <a:cs typeface="B Titr" panose="00000700000000000000" pitchFamily="2" charset="-78"/>
              </a:rPr>
              <a:t>نکات و الزامات</a:t>
            </a:r>
            <a:endParaRPr lang="en-US" sz="3600" dirty="0">
              <a:solidFill>
                <a:srgbClr val="FF0000"/>
              </a:solidFill>
              <a:cs typeface="B Titr" panose="00000700000000000000" pitchFamily="2" charset="-78"/>
            </a:endParaRPr>
          </a:p>
        </p:txBody>
      </p:sp>
    </p:spTree>
    <p:extLst>
      <p:ext uri="{BB962C8B-B14F-4D97-AF65-F5344CB8AC3E}">
        <p14:creationId xmlns:p14="http://schemas.microsoft.com/office/powerpoint/2010/main" val="389732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1"/>
            <a:ext cx="8229600" cy="5321492"/>
          </a:xfrm>
        </p:spPr>
        <p:txBody>
          <a:bodyPr>
            <a:normAutofit/>
          </a:bodyPr>
          <a:lstStyle/>
          <a:p>
            <a:pPr algn="just" rtl="1">
              <a:lnSpc>
                <a:spcPct val="150000"/>
              </a:lnSpc>
            </a:pPr>
            <a:r>
              <a:rPr lang="fa-IR" sz="2400" dirty="0" smtClean="0"/>
              <a:t>در این برنامه به مدل سازی سینماتیکی و دینامیکی ربات ترکیبی موازی-سری در نرم افزار </a:t>
            </a:r>
            <a:r>
              <a:rPr lang="en-US" sz="2400" dirty="0" smtClean="0">
                <a:solidFill>
                  <a:srgbClr val="0000FF"/>
                </a:solidFill>
              </a:rPr>
              <a:t>MATLAB</a:t>
            </a:r>
            <a:r>
              <a:rPr lang="fa-IR" sz="2400" dirty="0" smtClean="0">
                <a:solidFill>
                  <a:srgbClr val="0000FF"/>
                </a:solidFill>
              </a:rPr>
              <a:t> </a:t>
            </a:r>
            <a:r>
              <a:rPr lang="fa-IR" sz="2400" dirty="0" smtClean="0"/>
              <a:t>به روش هندسی پرداخته می شود.</a:t>
            </a:r>
            <a:endParaRPr lang="fa-IR" sz="2400" dirty="0" smtClean="0">
              <a:cs typeface="B Titr" panose="00000700000000000000" pitchFamily="2" charset="-78"/>
            </a:endParaRPr>
          </a:p>
          <a:p>
            <a:pPr algn="just" rtl="1">
              <a:lnSpc>
                <a:spcPct val="150000"/>
              </a:lnSpc>
            </a:pPr>
            <a:r>
              <a:rPr lang="fa-IR" sz="2400" dirty="0" smtClean="0"/>
              <a:t>علاوه بر این روش کنترل امپدانس چندگانه با استفاده از زبان </a:t>
            </a:r>
            <a:r>
              <a:rPr lang="en-US" sz="2400" dirty="0" smtClean="0">
                <a:solidFill>
                  <a:srgbClr val="0000FF"/>
                </a:solidFill>
              </a:rPr>
              <a:t>C++</a:t>
            </a:r>
            <a:r>
              <a:rPr lang="fa-IR" sz="2400" dirty="0" smtClean="0">
                <a:solidFill>
                  <a:srgbClr val="0000FF"/>
                </a:solidFill>
              </a:rPr>
              <a:t> </a:t>
            </a:r>
            <a:r>
              <a:rPr lang="fa-IR" sz="2400" dirty="0" smtClean="0"/>
              <a:t>در نرم افزار </a:t>
            </a:r>
            <a:r>
              <a:rPr lang="en-US" sz="2400" dirty="0" err="1" smtClean="0">
                <a:solidFill>
                  <a:srgbClr val="0000FF"/>
                </a:solidFill>
              </a:rPr>
              <a:t>Matlab</a:t>
            </a:r>
            <a:r>
              <a:rPr lang="fa-IR" sz="2400" dirty="0" smtClean="0"/>
              <a:t> پیاده سازی شده است. همچنین نتایج کارکرد بهینه این روش ارائه شده است.</a:t>
            </a:r>
            <a:endParaRPr lang="fa-IR" sz="2400" dirty="0">
              <a:cs typeface="B Titr" panose="00000700000000000000" pitchFamily="2" charset="-78"/>
            </a:endParaRPr>
          </a:p>
          <a:p>
            <a:pPr algn="just" rtl="1">
              <a:lnSpc>
                <a:spcPct val="150000"/>
              </a:lnSpc>
            </a:pPr>
            <a:r>
              <a:rPr lang="fa-IR" sz="2400" dirty="0" smtClean="0">
                <a:solidFill>
                  <a:srgbClr val="00B050"/>
                </a:solidFill>
                <a:cs typeface="B Titr" panose="00000700000000000000" pitchFamily="2" charset="-78"/>
              </a:rPr>
              <a:t>مقالات مستخرج از اين كد، يك مقاله علمي پژوهشي </a:t>
            </a:r>
            <a:r>
              <a:rPr lang="en-US" sz="2400" dirty="0" smtClean="0">
                <a:solidFill>
                  <a:srgbClr val="00B050"/>
                </a:solidFill>
                <a:cs typeface="B Titr" panose="00000700000000000000" pitchFamily="2" charset="-78"/>
              </a:rPr>
              <a:t>ISC</a:t>
            </a:r>
            <a:r>
              <a:rPr lang="fa-IR" sz="2400" dirty="0" smtClean="0">
                <a:solidFill>
                  <a:srgbClr val="00B050"/>
                </a:solidFill>
                <a:cs typeface="B Titr" panose="00000700000000000000" pitchFamily="2" charset="-78"/>
              </a:rPr>
              <a:t> و دو مقاله كنفرانسي بین المللی </a:t>
            </a:r>
            <a:r>
              <a:rPr lang="en-US" sz="2400" dirty="0" smtClean="0">
                <a:solidFill>
                  <a:srgbClr val="00B050"/>
                </a:solidFill>
                <a:cs typeface="B Titr" panose="00000700000000000000" pitchFamily="2" charset="-78"/>
              </a:rPr>
              <a:t>IEEE</a:t>
            </a:r>
            <a:r>
              <a:rPr lang="fa-IR" sz="2400" dirty="0" smtClean="0">
                <a:solidFill>
                  <a:srgbClr val="00B050"/>
                </a:solidFill>
                <a:cs typeface="B Titr" panose="00000700000000000000" pitchFamily="2" charset="-78"/>
              </a:rPr>
              <a:t> بوده است.</a:t>
            </a:r>
            <a:endParaRPr lang="en-US" sz="2400" dirty="0">
              <a:solidFill>
                <a:srgbClr val="00B050"/>
              </a:solidFill>
              <a:cs typeface="B Titr" panose="00000700000000000000" pitchFamily="2" charset="-78"/>
            </a:endParaRPr>
          </a:p>
        </p:txBody>
      </p:sp>
    </p:spTree>
    <p:extLst>
      <p:ext uri="{BB962C8B-B14F-4D97-AF65-F5344CB8AC3E}">
        <p14:creationId xmlns:p14="http://schemas.microsoft.com/office/powerpoint/2010/main" val="3923475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DRPM.jpg"/>
          <p:cNvPicPr>
            <a:picLocks noChangeAspect="1"/>
          </p:cNvPicPr>
          <p:nvPr/>
        </p:nvPicPr>
        <p:blipFill>
          <a:blip r:embed="rId2">
            <a:clrChange>
              <a:clrFrom>
                <a:srgbClr val="FFFFFF"/>
              </a:clrFrom>
              <a:clrTo>
                <a:srgbClr val="FFFFFF">
                  <a:alpha val="0"/>
                </a:srgbClr>
              </a:clrTo>
            </a:clrChange>
            <a:extLst/>
          </a:blip>
          <a:stretch>
            <a:fillRect/>
          </a:stretch>
        </p:blipFill>
        <p:spPr>
          <a:xfrm>
            <a:off x="35233" y="2243432"/>
            <a:ext cx="3841448" cy="3638214"/>
          </a:xfrm>
          <a:prstGeom prst="rect">
            <a:avLst/>
          </a:prstGeom>
          <a:ln w="12700">
            <a:miter lim="400000"/>
          </a:ln>
        </p:spPr>
      </p:pic>
      <p:sp>
        <p:nvSpPr>
          <p:cNvPr id="24" name="Content Placeholder 23"/>
          <p:cNvSpPr>
            <a:spLocks noGrp="1"/>
          </p:cNvSpPr>
          <p:nvPr>
            <p:ph idx="1"/>
          </p:nvPr>
        </p:nvSpPr>
        <p:spPr/>
        <p:txBody>
          <a:bodyPr>
            <a:normAutofit/>
          </a:bodyPr>
          <a:lstStyle/>
          <a:p>
            <a:pPr algn="r" rtl="1">
              <a:lnSpc>
                <a:spcPct val="150000"/>
              </a:lnSpc>
            </a:pPr>
            <a:r>
              <a:rPr lang="fa-IR" dirty="0"/>
              <a:t>حلقه بسته موقعیت سیستم موازی </a:t>
            </a:r>
            <a:r>
              <a:rPr lang="fa-IR" dirty="0">
                <a:latin typeface="Lucida Grande"/>
                <a:ea typeface="Lucida Grande"/>
                <a:cs typeface="Lucida Grande"/>
                <a:sym typeface="Lucida Grande"/>
              </a:rPr>
              <a:t>←</a:t>
            </a:r>
            <a:r>
              <a:rPr lang="fa-IR" dirty="0"/>
              <a:t> سرعت </a:t>
            </a:r>
            <a:r>
              <a:rPr lang="fa-IR" dirty="0">
                <a:latin typeface="Lucida Grande"/>
                <a:ea typeface="Lucida Grande"/>
                <a:cs typeface="Lucida Grande"/>
                <a:sym typeface="Lucida Grande"/>
              </a:rPr>
              <a:t>←</a:t>
            </a:r>
            <a:r>
              <a:rPr lang="fa-IR" dirty="0"/>
              <a:t> شتاب</a:t>
            </a:r>
          </a:p>
          <a:p>
            <a:pPr algn="r" rtl="1">
              <a:lnSpc>
                <a:spcPct val="550000"/>
              </a:lnSpc>
            </a:pPr>
            <a:r>
              <a:rPr lang="fa-IR" dirty="0"/>
              <a:t>ماتریس ژاکوبین معکوس</a:t>
            </a:r>
          </a:p>
          <a:p>
            <a:pPr algn="r" rtl="1">
              <a:lnSpc>
                <a:spcPct val="550000"/>
              </a:lnSpc>
            </a:pPr>
            <a:r>
              <a:rPr lang="fa-IR" dirty="0"/>
              <a:t>کابل‌جمع </a:t>
            </a:r>
            <a:r>
              <a:rPr lang="fa-IR" dirty="0" smtClean="0"/>
              <a:t>کن</a:t>
            </a:r>
            <a:endParaRPr lang="fa-IR" dirty="0"/>
          </a:p>
        </p:txBody>
      </p:sp>
      <p:sp>
        <p:nvSpPr>
          <p:cNvPr id="6" name="Shape 98"/>
          <p:cNvSpPr>
            <a:spLocks noGrp="1"/>
          </p:cNvSpPr>
          <p:nvPr>
            <p:ph type="title"/>
          </p:nvPr>
        </p:nvSpPr>
        <p:spPr>
          <a:xfrm>
            <a:off x="158889" y="897074"/>
            <a:ext cx="8610600" cy="395223"/>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مدل‌سازی</a:t>
            </a:r>
            <a:r>
              <a:rPr sz="3600" dirty="0"/>
              <a:t> </a:t>
            </a:r>
            <a:r>
              <a:rPr sz="3600" dirty="0" err="1"/>
              <a:t>سینماتیکی</a:t>
            </a:r>
            <a:r>
              <a:rPr sz="3600" dirty="0"/>
              <a:t> </a:t>
            </a:r>
            <a:r>
              <a:rPr sz="3600" dirty="0" err="1"/>
              <a:t>بخش</a:t>
            </a:r>
            <a:r>
              <a:rPr sz="3600" dirty="0"/>
              <a:t> </a:t>
            </a:r>
            <a:r>
              <a:rPr sz="3600" dirty="0" err="1"/>
              <a:t>موازی</a:t>
            </a:r>
            <a:endParaRPr sz="3600" dirty="0"/>
          </a:p>
        </p:txBody>
      </p:sp>
      <p:pic>
        <p:nvPicPr>
          <p:cNvPr id="18" name="0201.png"/>
          <p:cNvPicPr>
            <a:picLocks noChangeAspect="1"/>
          </p:cNvPicPr>
          <p:nvPr/>
        </p:nvPicPr>
        <p:blipFill>
          <a:blip r:embed="rId3">
            <a:clrChange>
              <a:clrFrom>
                <a:srgbClr val="FFFFFF"/>
              </a:clrFrom>
              <a:clrTo>
                <a:srgbClr val="FFFFFF">
                  <a:alpha val="0"/>
                </a:srgbClr>
              </a:clrTo>
            </a:clrChange>
            <a:extLst/>
          </a:blip>
          <a:srcRect t="11" b="11"/>
          <a:stretch>
            <a:fillRect/>
          </a:stretch>
        </p:blipFill>
        <p:spPr>
          <a:xfrm>
            <a:off x="190519" y="2292513"/>
            <a:ext cx="3774767" cy="3642853"/>
          </a:xfrm>
          <a:prstGeom prst="rect">
            <a:avLst/>
          </a:prstGeom>
          <a:ln w="12700">
            <a:miter lim="400000"/>
          </a:ln>
        </p:spPr>
      </p:pic>
      <p:pic>
        <p:nvPicPr>
          <p:cNvPr id="19" name="Screen Shot 2016-01-09 at 14.13.13.png"/>
          <p:cNvPicPr>
            <a:picLocks noChangeAspect="1"/>
          </p:cNvPicPr>
          <p:nvPr/>
        </p:nvPicPr>
        <p:blipFill>
          <a:blip r:embed="rId4">
            <a:extLst/>
          </a:blip>
          <a:stretch>
            <a:fillRect/>
          </a:stretch>
        </p:blipFill>
        <p:spPr>
          <a:xfrm>
            <a:off x="1150361" y="1841572"/>
            <a:ext cx="6767078" cy="444304"/>
          </a:xfrm>
          <a:prstGeom prst="rect">
            <a:avLst/>
          </a:prstGeom>
          <a:ln w="12700">
            <a:miter lim="400000"/>
          </a:ln>
        </p:spPr>
      </p:pic>
      <p:pic>
        <p:nvPicPr>
          <p:cNvPr id="20" name="Screen Shot 2016-01-09 at 14.18.15.png"/>
          <p:cNvPicPr>
            <a:picLocks noChangeAspect="1"/>
          </p:cNvPicPr>
          <p:nvPr/>
        </p:nvPicPr>
        <p:blipFill>
          <a:blip r:embed="rId5">
            <a:extLst/>
          </a:blip>
          <a:stretch>
            <a:fillRect/>
          </a:stretch>
        </p:blipFill>
        <p:spPr>
          <a:xfrm>
            <a:off x="4140421" y="3164919"/>
            <a:ext cx="2636261" cy="1710608"/>
          </a:xfrm>
          <a:prstGeom prst="rect">
            <a:avLst/>
          </a:prstGeom>
          <a:ln w="12700">
            <a:miter lim="400000"/>
          </a:ln>
        </p:spPr>
      </p:pic>
      <p:pic>
        <p:nvPicPr>
          <p:cNvPr id="21" name="Screen Shot 2016-01-09 at 14.19.02.png"/>
          <p:cNvPicPr>
            <a:picLocks noChangeAspect="1"/>
          </p:cNvPicPr>
          <p:nvPr/>
        </p:nvPicPr>
        <p:blipFill>
          <a:blip r:embed="rId6">
            <a:extLst/>
          </a:blip>
          <a:stretch>
            <a:fillRect/>
          </a:stretch>
        </p:blipFill>
        <p:spPr>
          <a:xfrm>
            <a:off x="4140421" y="5029200"/>
            <a:ext cx="3708179" cy="1283601"/>
          </a:xfrm>
          <a:prstGeom prst="rect">
            <a:avLst/>
          </a:prstGeom>
          <a:ln w="12700">
            <a:miter lim="400000"/>
          </a:ln>
        </p:spPr>
      </p:pic>
      <p:pic>
        <p:nvPicPr>
          <p:cNvPr id="22" name="0203.png"/>
          <p:cNvPicPr>
            <a:picLocks noChangeAspect="1"/>
          </p:cNvPicPr>
          <p:nvPr/>
        </p:nvPicPr>
        <p:blipFill>
          <a:blip r:embed="rId7">
            <a:extLst/>
          </a:blip>
          <a:stretch>
            <a:fillRect/>
          </a:stretch>
        </p:blipFill>
        <p:spPr>
          <a:xfrm>
            <a:off x="622056" y="4128453"/>
            <a:ext cx="2916326" cy="1859253"/>
          </a:xfrm>
          <a:prstGeom prst="rect">
            <a:avLst/>
          </a:prstGeom>
          <a:ln w="12700">
            <a:miter lim="400000"/>
          </a:ln>
        </p:spPr>
      </p:pic>
      <p:sp>
        <p:nvSpPr>
          <p:cNvPr id="10"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27258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fade">
                                      <p:cBhvr>
                                        <p:cTn id="26" dur="5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xEl>
                                              <p:pRg st="2" end="2"/>
                                            </p:txEl>
                                          </p:spTgt>
                                        </p:tgtEl>
                                        <p:attrNameLst>
                                          <p:attrName>style.visibility</p:attrName>
                                        </p:attrNameLst>
                                      </p:cBhvr>
                                      <p:to>
                                        <p:strVal val="visible"/>
                                      </p:to>
                                    </p:set>
                                    <p:animEffect transition="in" filter="fade">
                                      <p:cBhvr>
                                        <p:cTn id="41" dur="500"/>
                                        <p:tgtEl>
                                          <p:spTgt spid="2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a:lnSpc>
                <a:spcPct val="250000"/>
              </a:lnSpc>
              <a:buFont typeface="Wingdings 3"/>
              <a:buChar char="✓"/>
            </a:pPr>
            <a:r>
              <a:rPr lang="fa-IR" dirty="0" smtClean="0"/>
              <a:t>توصیف کلی با قرارداد دنویت-هارتنبرگ اصلاح شده</a:t>
            </a:r>
          </a:p>
          <a:p>
            <a:pPr>
              <a:lnSpc>
                <a:spcPct val="250000"/>
              </a:lnSpc>
              <a:buFont typeface="Wingdings 3"/>
              <a:buChar char="✓"/>
            </a:pPr>
            <a:r>
              <a:rPr lang="fa-IR" dirty="0" smtClean="0"/>
              <a:t>درنظر گرفتن سینماتیک سکو به عنوان پایه</a:t>
            </a:r>
          </a:p>
          <a:p>
            <a:pPr>
              <a:lnSpc>
                <a:spcPct val="250000"/>
              </a:lnSpc>
              <a:buFont typeface="Wingdings 3"/>
              <a:buChar char="✓"/>
            </a:pPr>
            <a:r>
              <a:rPr lang="fa-IR" dirty="0" smtClean="0"/>
              <a:t>روابط سرعت</a:t>
            </a:r>
          </a:p>
          <a:p>
            <a:pPr>
              <a:lnSpc>
                <a:spcPct val="250000"/>
              </a:lnSpc>
              <a:buFont typeface="Wingdings 3"/>
              <a:buChar char="✓"/>
            </a:pPr>
            <a:r>
              <a:rPr lang="fa-IR" dirty="0" smtClean="0"/>
              <a:t>روابط شتاب</a:t>
            </a:r>
          </a:p>
          <a:p>
            <a:pPr>
              <a:lnSpc>
                <a:spcPct val="250000"/>
              </a:lnSpc>
              <a:buFont typeface="Wingdings 3"/>
              <a:buChar char="✓"/>
            </a:pPr>
            <a:r>
              <a:rPr lang="fa-IR" dirty="0" smtClean="0"/>
              <a:t>ماتریس ژاکوبین</a:t>
            </a:r>
          </a:p>
          <a:p>
            <a:endParaRPr lang="en-US" dirty="0"/>
          </a:p>
        </p:txBody>
      </p:sp>
      <p:sp>
        <p:nvSpPr>
          <p:cNvPr id="5" name="Shape 120"/>
          <p:cNvSpPr>
            <a:spLocks noGrp="1"/>
          </p:cNvSpPr>
          <p:nvPr>
            <p:ph type="title"/>
          </p:nvPr>
        </p:nvSpPr>
        <p:spPr>
          <a:xfrm>
            <a:off x="228600" y="884134"/>
            <a:ext cx="8610600" cy="732166"/>
          </a:xfrm>
          <a:prstGeom prst="rect">
            <a:avLst/>
          </a:prstGeom>
        </p:spPr>
        <p:txBody>
          <a:bodyPr>
            <a:normAutofit/>
          </a:bodyPr>
          <a:lstStyle>
            <a:lvl1pPr defTabSz="467359">
              <a:defRPr sz="4800" spc="0">
                <a:effectLst>
                  <a:outerShdw blurRad="40640" dist="60960" dir="5400000" rotWithShape="0">
                    <a:srgbClr val="FFFFFF"/>
                  </a:outerShdw>
                </a:effectLst>
              </a:defRPr>
            </a:lvl1pPr>
          </a:lstStyle>
          <a:p>
            <a:r>
              <a:rPr sz="3600" dirty="0" err="1" smtClean="0"/>
              <a:t>مدل‌سازی</a:t>
            </a:r>
            <a:r>
              <a:rPr sz="3600" dirty="0" smtClean="0"/>
              <a:t> </a:t>
            </a:r>
            <a:r>
              <a:rPr sz="3600" dirty="0" err="1" smtClean="0"/>
              <a:t>سینماتیکی</a:t>
            </a:r>
            <a:r>
              <a:rPr sz="3600" dirty="0" smtClean="0"/>
              <a:t> </a:t>
            </a:r>
            <a:r>
              <a:rPr sz="3600" dirty="0" err="1" smtClean="0"/>
              <a:t>بخش</a:t>
            </a:r>
            <a:r>
              <a:rPr sz="3600" dirty="0" smtClean="0"/>
              <a:t> </a:t>
            </a:r>
            <a:r>
              <a:rPr sz="3600" dirty="0" err="1" smtClean="0"/>
              <a:t>سری</a:t>
            </a:r>
            <a:endParaRPr sz="3600" dirty="0"/>
          </a:p>
        </p:txBody>
      </p:sp>
      <p:pic>
        <p:nvPicPr>
          <p:cNvPr id="7" name="0219.png"/>
          <p:cNvPicPr>
            <a:picLocks noChangeAspect="1"/>
          </p:cNvPicPr>
          <p:nvPr/>
        </p:nvPicPr>
        <p:blipFill>
          <a:blip r:embed="rId2">
            <a:clrChange>
              <a:clrFrom>
                <a:srgbClr val="FFFFFF"/>
              </a:clrFrom>
              <a:clrTo>
                <a:srgbClr val="FFFFFF">
                  <a:alpha val="0"/>
                </a:srgbClr>
              </a:clrTo>
            </a:clrChange>
            <a:extLst/>
          </a:blip>
          <a:stretch>
            <a:fillRect/>
          </a:stretch>
        </p:blipFill>
        <p:spPr>
          <a:xfrm>
            <a:off x="609600" y="1985939"/>
            <a:ext cx="4938745" cy="3201531"/>
          </a:xfrm>
          <a:prstGeom prst="rect">
            <a:avLst/>
          </a:prstGeom>
          <a:ln w="12700">
            <a:miter lim="400000"/>
          </a:ln>
        </p:spPr>
      </p:pic>
      <p:pic>
        <p:nvPicPr>
          <p:cNvPr id="8" name="0220.png"/>
          <p:cNvPicPr>
            <a:picLocks noChangeAspect="1"/>
          </p:cNvPicPr>
          <p:nvPr/>
        </p:nvPicPr>
        <p:blipFill>
          <a:blip r:embed="rId3">
            <a:extLst/>
          </a:blip>
          <a:stretch>
            <a:fillRect/>
          </a:stretch>
        </p:blipFill>
        <p:spPr>
          <a:xfrm>
            <a:off x="228600" y="1945063"/>
            <a:ext cx="4343400" cy="3283282"/>
          </a:xfrm>
          <a:prstGeom prst="rect">
            <a:avLst/>
          </a:prstGeom>
          <a:ln w="12700">
            <a:miter lim="400000"/>
          </a:ln>
        </p:spPr>
      </p:pic>
      <p:pic>
        <p:nvPicPr>
          <p:cNvPr id="9" name="Screen Shot 2016-01-09 at 15.07.56.png"/>
          <p:cNvPicPr>
            <a:picLocks noChangeAspect="1"/>
          </p:cNvPicPr>
          <p:nvPr/>
        </p:nvPicPr>
        <p:blipFill>
          <a:blip r:embed="rId4">
            <a:extLst/>
          </a:blip>
          <a:stretch>
            <a:fillRect/>
          </a:stretch>
        </p:blipFill>
        <p:spPr>
          <a:xfrm>
            <a:off x="4752814" y="5187470"/>
            <a:ext cx="1952785" cy="1039202"/>
          </a:xfrm>
          <a:prstGeom prst="rect">
            <a:avLst/>
          </a:prstGeom>
          <a:ln w="12700">
            <a:miter lim="400000"/>
          </a:ln>
        </p:spPr>
      </p:pic>
      <p:sp>
        <p:nvSpPr>
          <p:cNvPr id="10"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112494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fade">
                                      <p:cBhvr>
                                        <p:cTn id="36" dur="500"/>
                                        <p:tgtEl>
                                          <p:spTgt spid="11">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buFont typeface="Wingdings 3"/>
              <a:buChar char="✓"/>
              <a:defRPr sz="2300"/>
            </a:pPr>
            <a:r>
              <a:rPr lang="fa-IR" dirty="0"/>
              <a:t>انتخاب ساختار سیستم منتخب:</a:t>
            </a:r>
          </a:p>
          <a:p>
            <a:pPr marL="0" indent="0">
              <a:buSzTx/>
              <a:buNone/>
              <a:defRPr sz="2300"/>
            </a:pPr>
            <a:r>
              <a:rPr lang="fa-IR" dirty="0"/>
              <a:t>۱. بازوی رباتیک سری</a:t>
            </a:r>
          </a:p>
          <a:p>
            <a:pPr marL="0" indent="0">
              <a:buSzTx/>
              <a:buNone/>
              <a:defRPr sz="2300"/>
            </a:pPr>
            <a:r>
              <a:rPr lang="fa-IR" dirty="0"/>
              <a:t>۲. ربات موازی کابلی</a:t>
            </a:r>
          </a:p>
          <a:p>
            <a:pPr>
              <a:buFont typeface="Wingdings 3"/>
              <a:buChar char="✓"/>
              <a:defRPr sz="2300"/>
            </a:pPr>
            <a:r>
              <a:rPr lang="fa-IR" dirty="0"/>
              <a:t>ساخت قطعات در </a:t>
            </a:r>
            <a:r>
              <a:rPr lang="en-US" dirty="0" err="1" smtClean="0"/>
              <a:t>Catia</a:t>
            </a:r>
            <a:endParaRPr lang="fa-IR" dirty="0"/>
          </a:p>
          <a:p>
            <a:pPr>
              <a:buFont typeface="Wingdings 3"/>
              <a:buChar char="✓"/>
              <a:defRPr sz="2300"/>
            </a:pPr>
            <a:r>
              <a:rPr lang="fa-IR" dirty="0" smtClean="0"/>
              <a:t>اضافه </a:t>
            </a:r>
            <a:r>
              <a:rPr lang="fa-IR" dirty="0"/>
              <a:t>کردن مفاصل در </a:t>
            </a:r>
            <a:r>
              <a:rPr lang="en-US" dirty="0"/>
              <a:t>Autodesk </a:t>
            </a:r>
            <a:r>
              <a:rPr lang="en-US" dirty="0" smtClean="0"/>
              <a:t>Inventor</a:t>
            </a:r>
            <a:endParaRPr lang="fa-IR" dirty="0"/>
          </a:p>
          <a:p>
            <a:pPr>
              <a:buFont typeface="Wingdings 3"/>
              <a:buChar char="✓"/>
              <a:defRPr sz="2300"/>
            </a:pPr>
            <a:r>
              <a:rPr lang="fa-IR" dirty="0" smtClean="0"/>
              <a:t>شبیه‌سازی </a:t>
            </a:r>
            <a:r>
              <a:rPr lang="fa-IR" dirty="0"/>
              <a:t>در </a:t>
            </a:r>
            <a:r>
              <a:rPr lang="en-US" dirty="0" err="1"/>
              <a:t>SimMechanics</a:t>
            </a:r>
            <a:endParaRPr lang="en-US" dirty="0"/>
          </a:p>
          <a:p>
            <a:pPr>
              <a:buFont typeface="Wingdings 3"/>
              <a:buChar char="✓"/>
              <a:defRPr sz="2300"/>
            </a:pPr>
            <a:r>
              <a:rPr lang="fa-IR" dirty="0"/>
              <a:t>شبیه‌سازی سینماتیک ربات ترکیبی (معادلات ارائه شده) با خطایی از مرتبه ۳۲- </a:t>
            </a:r>
          </a:p>
        </p:txBody>
      </p:sp>
      <p:pic>
        <p:nvPicPr>
          <p:cNvPr id="8" name="Screen Shot 2016-01-09 at 15.43.36.png"/>
          <p:cNvPicPr>
            <a:picLocks noChangeAspect="1"/>
          </p:cNvPicPr>
          <p:nvPr/>
        </p:nvPicPr>
        <p:blipFill>
          <a:blip r:embed="rId4">
            <a:extLst/>
          </a:blip>
          <a:stretch>
            <a:fillRect/>
          </a:stretch>
        </p:blipFill>
        <p:spPr>
          <a:xfrm>
            <a:off x="2400300" y="4081420"/>
            <a:ext cx="4267200" cy="2471780"/>
          </a:xfrm>
          <a:prstGeom prst="rect">
            <a:avLst/>
          </a:prstGeom>
          <a:ln w="12700">
            <a:miter lim="400000"/>
          </a:ln>
        </p:spPr>
      </p:pic>
      <p:sp>
        <p:nvSpPr>
          <p:cNvPr id="9" name="Shape 139"/>
          <p:cNvSpPr>
            <a:spLocks noGrp="1"/>
          </p:cNvSpPr>
          <p:nvPr>
            <p:ph type="title"/>
          </p:nvPr>
        </p:nvSpPr>
        <p:spPr>
          <a:xfrm>
            <a:off x="228600" y="762000"/>
            <a:ext cx="8610600" cy="604800"/>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راستی‌آزمایی</a:t>
            </a:r>
            <a:r>
              <a:rPr sz="3600" dirty="0"/>
              <a:t> و </a:t>
            </a:r>
            <a:r>
              <a:rPr sz="3600" dirty="0" err="1"/>
              <a:t>شبیه‌سازی</a:t>
            </a:r>
            <a:r>
              <a:rPr sz="3600" dirty="0"/>
              <a:t> </a:t>
            </a:r>
          </a:p>
        </p:txBody>
      </p:sp>
      <p:pic>
        <p:nvPicPr>
          <p:cNvPr id="11" name="Screen Shot 2016-01-11 at 23.17.48.png"/>
          <p:cNvPicPr>
            <a:picLocks noChangeAspect="1"/>
          </p:cNvPicPr>
          <p:nvPr/>
        </p:nvPicPr>
        <p:blipFill>
          <a:blip r:embed="rId5">
            <a:extLst/>
          </a:blip>
          <a:stretch>
            <a:fillRect/>
          </a:stretch>
        </p:blipFill>
        <p:spPr>
          <a:xfrm>
            <a:off x="381000" y="1222829"/>
            <a:ext cx="8305800" cy="5392320"/>
          </a:xfrm>
          <a:prstGeom prst="rect">
            <a:avLst/>
          </a:prstGeom>
          <a:ln w="12700">
            <a:miter lim="400000"/>
          </a:ln>
        </p:spPr>
      </p:pic>
      <p:pic>
        <p:nvPicPr>
          <p:cNvPr id="3" name="Trajector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6033" y="1428749"/>
            <a:ext cx="8195733" cy="4610100"/>
          </a:xfrm>
          <a:prstGeom prst="rect">
            <a:avLst/>
          </a:prstGeom>
        </p:spPr>
      </p:pic>
      <p:sp>
        <p:nvSpPr>
          <p:cNvPr id="7"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39915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5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fa-IR" dirty="0"/>
              <a:t>روش </a:t>
            </a:r>
            <a:r>
              <a:rPr lang="fa-IR" dirty="0" smtClean="0"/>
              <a:t>نیوتن-اویلر</a:t>
            </a:r>
          </a:p>
          <a:p>
            <a:pPr>
              <a:lnSpc>
                <a:spcPct val="300000"/>
              </a:lnSpc>
            </a:pPr>
            <a:r>
              <a:rPr lang="fa-IR" dirty="0"/>
              <a:t>نیرو/گشتاور </a:t>
            </a:r>
            <a:r>
              <a:rPr lang="fa-IR" dirty="0" smtClean="0"/>
              <a:t>داخلی</a:t>
            </a:r>
          </a:p>
          <a:p>
            <a:pPr>
              <a:lnSpc>
                <a:spcPct val="300000"/>
              </a:lnSpc>
            </a:pPr>
            <a:r>
              <a:rPr lang="fa-IR" dirty="0"/>
              <a:t>مدل </a:t>
            </a:r>
            <a:r>
              <a:rPr lang="fa-IR" dirty="0" smtClean="0"/>
              <a:t>کلی</a:t>
            </a:r>
          </a:p>
          <a:p>
            <a:pPr>
              <a:lnSpc>
                <a:spcPct val="300000"/>
              </a:lnSpc>
            </a:pPr>
            <a:r>
              <a:rPr lang="fa-IR" dirty="0" smtClean="0"/>
              <a:t>شبیه‌سازی</a:t>
            </a:r>
          </a:p>
          <a:p>
            <a:pPr>
              <a:lnSpc>
                <a:spcPct val="300000"/>
              </a:lnSpc>
            </a:pPr>
            <a:r>
              <a:rPr lang="fa-IR" dirty="0"/>
              <a:t>تخمین </a:t>
            </a:r>
            <a:r>
              <a:rPr lang="fa-IR" dirty="0" smtClean="0"/>
              <a:t>عملگر‌ها</a:t>
            </a:r>
            <a:endParaRPr lang="fa-IR" dirty="0"/>
          </a:p>
        </p:txBody>
      </p:sp>
      <p:sp>
        <p:nvSpPr>
          <p:cNvPr id="7" name="Shape 155"/>
          <p:cNvSpPr>
            <a:spLocks noGrp="1"/>
          </p:cNvSpPr>
          <p:nvPr>
            <p:ph type="title"/>
          </p:nvPr>
        </p:nvSpPr>
        <p:spPr>
          <a:xfrm>
            <a:off x="228600" y="773714"/>
            <a:ext cx="8610600" cy="597886"/>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مدل‌سازی</a:t>
            </a:r>
            <a:r>
              <a:rPr sz="3600" dirty="0"/>
              <a:t> </a:t>
            </a:r>
            <a:r>
              <a:rPr sz="3600" dirty="0" err="1"/>
              <a:t>دینامیکی</a:t>
            </a:r>
            <a:r>
              <a:rPr sz="3600" dirty="0"/>
              <a:t> </a:t>
            </a:r>
            <a:r>
              <a:rPr sz="3600" dirty="0" err="1"/>
              <a:t>بخش</a:t>
            </a:r>
            <a:r>
              <a:rPr sz="3600" dirty="0"/>
              <a:t> </a:t>
            </a:r>
            <a:r>
              <a:rPr sz="3600" dirty="0" err="1"/>
              <a:t>بازوی</a:t>
            </a:r>
            <a:r>
              <a:rPr sz="3600" dirty="0"/>
              <a:t> </a:t>
            </a:r>
            <a:r>
              <a:rPr sz="3600" dirty="0" err="1"/>
              <a:t>رباتیک</a:t>
            </a:r>
            <a:r>
              <a:rPr sz="3600" dirty="0"/>
              <a:t> </a:t>
            </a:r>
            <a:r>
              <a:rPr sz="3600" dirty="0" err="1"/>
              <a:t>سری</a:t>
            </a:r>
            <a:endParaRPr sz="3600" dirty="0"/>
          </a:p>
        </p:txBody>
      </p:sp>
      <p:sp>
        <p:nvSpPr>
          <p:cNvPr id="8" name="Shape 156"/>
          <p:cNvSpPr txBox="1">
            <a:spLocks/>
          </p:cNvSpPr>
          <p:nvPr/>
        </p:nvSpPr>
        <p:spPr>
          <a:xfrm>
            <a:off x="9329672" y="1510020"/>
            <a:ext cx="3394462" cy="609601"/>
          </a:xfrm>
          <a:prstGeom prst="rect">
            <a:avLst/>
          </a:prstGeom>
        </p:spPr>
        <p:txBody>
          <a:bodyPr vert="horz">
            <a:normAutofit/>
          </a:bodyPr>
          <a:lstStyle>
            <a:lvl1pPr marL="449438" indent="-449438" algn="r" defTabSz="531622" rtl="1" eaLnBrk="1" latinLnBrk="0" hangingPunct="1">
              <a:spcBef>
                <a:spcPts val="3800"/>
              </a:spcBef>
              <a:spcAft>
                <a:spcPts val="0"/>
              </a:spcAft>
              <a:buClr>
                <a:schemeClr val="accent1"/>
              </a:buClr>
              <a:buSzPct val="68000"/>
              <a:buFont typeface="Wingdings 3"/>
              <a:buChar char="✓"/>
              <a:defRPr kumimoji="0" sz="2730" kern="1200">
                <a:solidFill>
                  <a:schemeClr val="tx1"/>
                </a:solidFill>
                <a:latin typeface="+mn-lt"/>
                <a:ea typeface="+mn-ea"/>
                <a:cs typeface="B Titr" panose="00000700000000000000" pitchFamily="2" charset="-78"/>
              </a:defRPr>
            </a:lvl1pPr>
            <a:lvl2pPr marL="621792" indent="-228600" algn="r" rtl="1" eaLnBrk="1" latinLnBrk="0" hangingPunct="1">
              <a:spcBef>
                <a:spcPts val="324"/>
              </a:spcBef>
              <a:buClr>
                <a:schemeClr val="accent1"/>
              </a:buClr>
              <a:buFont typeface="Verdana"/>
              <a:buChar char="◦"/>
              <a:defRPr kumimoji="0" sz="1800" kern="1200">
                <a:solidFill>
                  <a:schemeClr val="tx1"/>
                </a:solidFill>
                <a:latin typeface="+mn-lt"/>
                <a:ea typeface="+mn-ea"/>
                <a:cs typeface="B Titr" panose="00000700000000000000" pitchFamily="2" charset="-78"/>
              </a:defRPr>
            </a:lvl2pPr>
            <a:lvl3pPr marL="859536" indent="-228600" algn="r" rtl="1"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B Titr" panose="00000700000000000000" pitchFamily="2" charset="-78"/>
              </a:defRPr>
            </a:lvl3pPr>
            <a:lvl4pPr marL="1143000" indent="-228600" algn="r" rtl="1" eaLnBrk="1" latinLnBrk="0" hangingPunct="1">
              <a:spcBef>
                <a:spcPts val="350"/>
              </a:spcBef>
              <a:buClr>
                <a:schemeClr val="accent2"/>
              </a:buClr>
              <a:buFont typeface="Wingdings 2"/>
              <a:buChar char=""/>
              <a:defRPr kumimoji="0" sz="1600" kern="1200">
                <a:solidFill>
                  <a:schemeClr val="tx1"/>
                </a:solidFill>
                <a:latin typeface="+mn-lt"/>
                <a:ea typeface="+mn-ea"/>
                <a:cs typeface="B Titr" panose="00000700000000000000" pitchFamily="2" charset="-78"/>
              </a:defRPr>
            </a:lvl4pPr>
            <a:lvl5pPr marL="1371600" indent="-228600" algn="r" rtl="1" eaLnBrk="1" latinLnBrk="0" hangingPunct="1">
              <a:spcBef>
                <a:spcPts val="350"/>
              </a:spcBef>
              <a:buClr>
                <a:schemeClr val="accent2"/>
              </a:buClr>
              <a:buFont typeface="Wingdings 2"/>
              <a:buChar char=""/>
              <a:defRPr kumimoji="0" sz="1400" kern="1200">
                <a:solidFill>
                  <a:schemeClr val="tx1"/>
                </a:solidFill>
                <a:latin typeface="+mn-lt"/>
                <a:ea typeface="+mn-ea"/>
                <a:cs typeface="B Titr" panose="00000700000000000000" pitchFamily="2" charset="-78"/>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fa-IR" dirty="0"/>
          </a:p>
        </p:txBody>
      </p:sp>
      <p:pic>
        <p:nvPicPr>
          <p:cNvPr id="10" name="Screen Shot 2016-01-09 at 16.16.46.png"/>
          <p:cNvPicPr>
            <a:picLocks noChangeAspect="1"/>
          </p:cNvPicPr>
          <p:nvPr/>
        </p:nvPicPr>
        <p:blipFill>
          <a:blip r:embed="rId2">
            <a:extLst/>
          </a:blip>
          <a:stretch>
            <a:fillRect/>
          </a:stretch>
        </p:blipFill>
        <p:spPr>
          <a:xfrm>
            <a:off x="152400" y="1219200"/>
            <a:ext cx="5768864" cy="1087988"/>
          </a:xfrm>
          <a:prstGeom prst="rect">
            <a:avLst/>
          </a:prstGeom>
          <a:ln w="12700">
            <a:miter lim="400000"/>
          </a:ln>
        </p:spPr>
      </p:pic>
      <p:pic>
        <p:nvPicPr>
          <p:cNvPr id="11" name="Screen Shot 2016-01-09 at 16.16.57.png"/>
          <p:cNvPicPr>
            <a:picLocks noChangeAspect="1"/>
          </p:cNvPicPr>
          <p:nvPr/>
        </p:nvPicPr>
        <p:blipFill>
          <a:blip r:embed="rId3">
            <a:extLst/>
          </a:blip>
          <a:srcRect b="32955"/>
          <a:stretch>
            <a:fillRect/>
          </a:stretch>
        </p:blipFill>
        <p:spPr>
          <a:xfrm>
            <a:off x="228600" y="2363241"/>
            <a:ext cx="5892472" cy="989559"/>
          </a:xfrm>
          <a:prstGeom prst="rect">
            <a:avLst/>
          </a:prstGeom>
          <a:ln w="12700">
            <a:miter lim="400000"/>
          </a:ln>
        </p:spPr>
      </p:pic>
      <p:pic>
        <p:nvPicPr>
          <p:cNvPr id="12" name="Screen Shot 2016-01-09 at 16.17.13.png"/>
          <p:cNvPicPr>
            <a:picLocks noChangeAspect="1"/>
          </p:cNvPicPr>
          <p:nvPr/>
        </p:nvPicPr>
        <p:blipFill>
          <a:blip r:embed="rId4">
            <a:extLst/>
          </a:blip>
          <a:stretch>
            <a:fillRect/>
          </a:stretch>
        </p:blipFill>
        <p:spPr>
          <a:xfrm>
            <a:off x="152400" y="3451229"/>
            <a:ext cx="8141017" cy="582351"/>
          </a:xfrm>
          <a:prstGeom prst="rect">
            <a:avLst/>
          </a:prstGeom>
          <a:ln w="12700">
            <a:miter lim="400000"/>
          </a:ln>
        </p:spPr>
      </p:pic>
      <p:sp>
        <p:nvSpPr>
          <p:cNvPr id="13" name="Shape 170"/>
          <p:cNvSpPr/>
          <p:nvPr/>
        </p:nvSpPr>
        <p:spPr>
          <a:xfrm>
            <a:off x="12122687" y="3061417"/>
            <a:ext cx="601447" cy="36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93888" indent="-493888" algn="r" rtl="1">
              <a:lnSpc>
                <a:spcPct val="50000"/>
              </a:lnSpc>
              <a:spcBef>
                <a:spcPts val="4200"/>
              </a:spcBef>
              <a:buSzPct val="75000"/>
              <a:buChar char="✓"/>
              <a:defRPr sz="3000">
                <a:latin typeface="HM XKayhan"/>
                <a:ea typeface="HM XKayhan"/>
                <a:cs typeface="HM XKayhan"/>
                <a:sym typeface="HM XKayhan"/>
              </a:defRPr>
            </a:lvl1pPr>
          </a:lstStyle>
          <a:p>
            <a:endParaRPr dirty="0"/>
          </a:p>
        </p:txBody>
      </p:sp>
      <p:sp>
        <p:nvSpPr>
          <p:cNvPr id="14" name="Shape 171"/>
          <p:cNvSpPr/>
          <p:nvPr/>
        </p:nvSpPr>
        <p:spPr>
          <a:xfrm>
            <a:off x="12122687" y="4489634"/>
            <a:ext cx="601447" cy="36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93888" indent="-493888" algn="r" rtl="1">
              <a:lnSpc>
                <a:spcPct val="50000"/>
              </a:lnSpc>
              <a:spcBef>
                <a:spcPts val="4200"/>
              </a:spcBef>
              <a:buSzPct val="75000"/>
              <a:buChar char="✓"/>
              <a:defRPr sz="3000">
                <a:latin typeface="HM XKayhan"/>
                <a:ea typeface="HM XKayhan"/>
                <a:cs typeface="HM XKayhan"/>
                <a:sym typeface="HM XKayhan"/>
              </a:defRPr>
            </a:lvl1pPr>
          </a:lstStyle>
          <a:p>
            <a:endParaRPr dirty="0"/>
          </a:p>
        </p:txBody>
      </p:sp>
      <p:sp>
        <p:nvSpPr>
          <p:cNvPr id="15" name="Shape 172"/>
          <p:cNvSpPr/>
          <p:nvPr/>
        </p:nvSpPr>
        <p:spPr>
          <a:xfrm>
            <a:off x="12172701" y="5917850"/>
            <a:ext cx="551433" cy="36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44500" indent="-444500" algn="r" rtl="1">
              <a:lnSpc>
                <a:spcPct val="50000"/>
              </a:lnSpc>
              <a:spcBef>
                <a:spcPts val="4200"/>
              </a:spcBef>
              <a:buSzPct val="75000"/>
              <a:buChar char="✓"/>
              <a:defRPr sz="3000">
                <a:latin typeface="HM XKayhan"/>
                <a:ea typeface="HM XKayhan"/>
                <a:cs typeface="HM XKayhan"/>
                <a:sym typeface="HM XKayhan"/>
              </a:defRPr>
            </a:lvl1pPr>
          </a:lstStyle>
          <a:p>
            <a:endParaRPr dirty="0"/>
          </a:p>
        </p:txBody>
      </p:sp>
      <p:sp>
        <p:nvSpPr>
          <p:cNvPr id="16" name="Shape 173"/>
          <p:cNvSpPr/>
          <p:nvPr/>
        </p:nvSpPr>
        <p:spPr>
          <a:xfrm>
            <a:off x="12122687" y="7346067"/>
            <a:ext cx="601447" cy="36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93888" indent="-493888" algn="r" rtl="1">
              <a:lnSpc>
                <a:spcPct val="50000"/>
              </a:lnSpc>
              <a:spcBef>
                <a:spcPts val="4200"/>
              </a:spcBef>
              <a:buSzPct val="75000"/>
              <a:buChar char="✓"/>
              <a:defRPr sz="3000">
                <a:latin typeface="HM XKayhan"/>
                <a:ea typeface="HM XKayhan"/>
                <a:cs typeface="HM XKayhan"/>
                <a:sym typeface="HM XKayhan"/>
              </a:defRPr>
            </a:lvl1pPr>
          </a:lstStyle>
          <a:p>
            <a:endParaRPr dirty="0"/>
          </a:p>
        </p:txBody>
      </p:sp>
      <p:pic>
        <p:nvPicPr>
          <p:cNvPr id="17" name="Screen Shot 2016-01-09 at 17.38.08.png"/>
          <p:cNvPicPr>
            <a:picLocks noChangeAspect="1"/>
          </p:cNvPicPr>
          <p:nvPr/>
        </p:nvPicPr>
        <p:blipFill>
          <a:blip r:embed="rId5">
            <a:extLst/>
          </a:blip>
          <a:stretch>
            <a:fillRect/>
          </a:stretch>
        </p:blipFill>
        <p:spPr>
          <a:xfrm>
            <a:off x="901945" y="5442240"/>
            <a:ext cx="7355186" cy="1170144"/>
          </a:xfrm>
          <a:prstGeom prst="rect">
            <a:avLst/>
          </a:prstGeom>
          <a:ln w="12700">
            <a:miter lim="400000"/>
          </a:ln>
        </p:spPr>
      </p:pic>
      <p:pic>
        <p:nvPicPr>
          <p:cNvPr id="18" name="0306.png"/>
          <p:cNvPicPr>
            <a:picLocks noChangeAspect="1"/>
          </p:cNvPicPr>
          <p:nvPr/>
        </p:nvPicPr>
        <p:blipFill>
          <a:blip r:embed="rId6">
            <a:extLst/>
          </a:blip>
          <a:stretch>
            <a:fillRect/>
          </a:stretch>
        </p:blipFill>
        <p:spPr>
          <a:xfrm>
            <a:off x="210457" y="1192294"/>
            <a:ext cx="6201279" cy="5518801"/>
          </a:xfrm>
          <a:prstGeom prst="rect">
            <a:avLst/>
          </a:prstGeom>
          <a:ln w="12700">
            <a:miter lim="400000"/>
          </a:ln>
        </p:spPr>
      </p:pic>
      <p:pic>
        <p:nvPicPr>
          <p:cNvPr id="19" name="0307.png"/>
          <p:cNvPicPr>
            <a:picLocks noChangeAspect="1"/>
          </p:cNvPicPr>
          <p:nvPr/>
        </p:nvPicPr>
        <p:blipFill>
          <a:blip r:embed="rId7">
            <a:extLst/>
          </a:blip>
          <a:srcRect r="2810"/>
          <a:stretch>
            <a:fillRect/>
          </a:stretch>
        </p:blipFill>
        <p:spPr>
          <a:xfrm>
            <a:off x="228600" y="1192294"/>
            <a:ext cx="6056086" cy="5294473"/>
          </a:xfrm>
          <a:prstGeom prst="rect">
            <a:avLst/>
          </a:prstGeom>
          <a:ln w="12700">
            <a:miter lim="400000"/>
          </a:ln>
        </p:spPr>
      </p:pic>
      <p:sp>
        <p:nvSpPr>
          <p:cNvPr id="20"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32356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nodePh="1">
                                  <p:stCondLst>
                                    <p:cond delay="0"/>
                                  </p:stCondLst>
                                  <p:endCondLst>
                                    <p:cond evt="begin" delay="0">
                                      <p:tn val="5"/>
                                    </p:cond>
                                  </p:endCondLst>
                                  <p:iterate>
                                    <p:tmAbs val="0"/>
                                  </p:iterate>
                                  <p:childTnLst>
                                    <p:set>
                                      <p:cBhvr>
                                        <p:cTn id="6" fill="hold"/>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fa-IR" dirty="0"/>
              <a:t>معادله حرکت </a:t>
            </a:r>
            <a:r>
              <a:rPr lang="fa-IR" dirty="0" smtClean="0"/>
              <a:t>سکوی‌متحرک</a:t>
            </a:r>
          </a:p>
          <a:p>
            <a:pPr>
              <a:lnSpc>
                <a:spcPct val="300000"/>
              </a:lnSpc>
            </a:pPr>
            <a:r>
              <a:rPr lang="fa-IR" dirty="0"/>
              <a:t>فرض دینامیک ناچیز </a:t>
            </a:r>
            <a:r>
              <a:rPr lang="fa-IR" dirty="0" smtClean="0"/>
              <a:t>کابل‌ها</a:t>
            </a:r>
          </a:p>
          <a:p>
            <a:pPr>
              <a:lnSpc>
                <a:spcPct val="300000"/>
              </a:lnSpc>
            </a:pPr>
            <a:r>
              <a:rPr lang="fa-IR" dirty="0"/>
              <a:t>وضوح </a:t>
            </a:r>
            <a:r>
              <a:rPr lang="fa-IR" dirty="0" smtClean="0"/>
              <a:t>افزونگی</a:t>
            </a:r>
          </a:p>
          <a:p>
            <a:pPr>
              <a:lnSpc>
                <a:spcPct val="300000"/>
              </a:lnSpc>
            </a:pPr>
            <a:r>
              <a:rPr lang="fa-IR" dirty="0"/>
              <a:t>مدل دینامیک </a:t>
            </a:r>
            <a:r>
              <a:rPr lang="fa-IR" dirty="0" smtClean="0"/>
              <a:t>محرک</a:t>
            </a:r>
          </a:p>
          <a:p>
            <a:pPr>
              <a:lnSpc>
                <a:spcPct val="300000"/>
              </a:lnSpc>
            </a:pPr>
            <a:r>
              <a:rPr lang="fa-IR" dirty="0"/>
              <a:t>دینامیک کلی بخش </a:t>
            </a:r>
            <a:r>
              <a:rPr lang="fa-IR" dirty="0" smtClean="0"/>
              <a:t>موازی-کابلی</a:t>
            </a:r>
            <a:endParaRPr lang="fa-IR" dirty="0"/>
          </a:p>
        </p:txBody>
      </p:sp>
      <p:sp>
        <p:nvSpPr>
          <p:cNvPr id="7" name="Shape 180"/>
          <p:cNvSpPr>
            <a:spLocks noGrp="1"/>
          </p:cNvSpPr>
          <p:nvPr>
            <p:ph type="title"/>
          </p:nvPr>
        </p:nvSpPr>
        <p:spPr>
          <a:xfrm>
            <a:off x="228600" y="838200"/>
            <a:ext cx="8610600" cy="457200"/>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مدل‌سازی</a:t>
            </a:r>
            <a:r>
              <a:rPr sz="3600" dirty="0"/>
              <a:t> </a:t>
            </a:r>
            <a:r>
              <a:rPr sz="3600" dirty="0" err="1"/>
              <a:t>دینامیکی</a:t>
            </a:r>
            <a:r>
              <a:rPr sz="3600" dirty="0"/>
              <a:t> </a:t>
            </a:r>
            <a:r>
              <a:rPr sz="3600" dirty="0" err="1"/>
              <a:t>بخش</a:t>
            </a:r>
            <a:r>
              <a:rPr sz="3600" dirty="0"/>
              <a:t> </a:t>
            </a:r>
            <a:r>
              <a:rPr sz="3600" dirty="0" err="1"/>
              <a:t>موازی-کابلی</a:t>
            </a:r>
            <a:endParaRPr sz="3600" dirty="0"/>
          </a:p>
        </p:txBody>
      </p:sp>
      <p:sp>
        <p:nvSpPr>
          <p:cNvPr id="8" name="Shape 181"/>
          <p:cNvSpPr txBox="1">
            <a:spLocks/>
          </p:cNvSpPr>
          <p:nvPr/>
        </p:nvSpPr>
        <p:spPr>
          <a:xfrm>
            <a:off x="8717339" y="1510020"/>
            <a:ext cx="4006794" cy="609601"/>
          </a:xfrm>
          <a:prstGeom prst="rect">
            <a:avLst/>
          </a:prstGeom>
        </p:spPr>
        <p:txBody>
          <a:bodyPr vert="horz">
            <a:normAutofit/>
          </a:bodyPr>
          <a:lstStyle>
            <a:lvl1pPr marL="404495" indent="-404495" algn="r" defTabSz="531622" rtl="1" eaLnBrk="1" latinLnBrk="0" hangingPunct="1">
              <a:spcBef>
                <a:spcPts val="3800"/>
              </a:spcBef>
              <a:spcAft>
                <a:spcPts val="0"/>
              </a:spcAft>
              <a:buClr>
                <a:schemeClr val="accent1"/>
              </a:buClr>
              <a:buSzPct val="68000"/>
              <a:buFont typeface="Wingdings 3"/>
              <a:buChar char=""/>
              <a:defRPr kumimoji="0" sz="2730" kern="1200">
                <a:solidFill>
                  <a:schemeClr val="tx1"/>
                </a:solidFill>
                <a:latin typeface="+mn-lt"/>
                <a:ea typeface="+mn-ea"/>
                <a:cs typeface="B Titr" panose="00000700000000000000" pitchFamily="2" charset="-78"/>
              </a:defRPr>
            </a:lvl1pPr>
            <a:lvl2pPr marL="621792" indent="-228600" algn="r" rtl="1" eaLnBrk="1" latinLnBrk="0" hangingPunct="1">
              <a:spcBef>
                <a:spcPts val="324"/>
              </a:spcBef>
              <a:buClr>
                <a:schemeClr val="accent1"/>
              </a:buClr>
              <a:buFont typeface="Verdana"/>
              <a:buChar char="◦"/>
              <a:defRPr kumimoji="0" sz="1800" kern="1200">
                <a:solidFill>
                  <a:schemeClr val="tx1"/>
                </a:solidFill>
                <a:latin typeface="+mn-lt"/>
                <a:ea typeface="+mn-ea"/>
                <a:cs typeface="B Titr" panose="00000700000000000000" pitchFamily="2" charset="-78"/>
              </a:defRPr>
            </a:lvl2pPr>
            <a:lvl3pPr marL="859536" indent="-228600" algn="r" rtl="1"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B Titr" panose="00000700000000000000" pitchFamily="2" charset="-78"/>
              </a:defRPr>
            </a:lvl3pPr>
            <a:lvl4pPr marL="1143000" indent="-228600" algn="r" rtl="1" eaLnBrk="1" latinLnBrk="0" hangingPunct="1">
              <a:spcBef>
                <a:spcPts val="350"/>
              </a:spcBef>
              <a:buClr>
                <a:schemeClr val="accent2"/>
              </a:buClr>
              <a:buFont typeface="Wingdings 2"/>
              <a:buChar char=""/>
              <a:defRPr kumimoji="0" sz="1600" kern="1200">
                <a:solidFill>
                  <a:schemeClr val="tx1"/>
                </a:solidFill>
                <a:latin typeface="+mn-lt"/>
                <a:ea typeface="+mn-ea"/>
                <a:cs typeface="B Titr" panose="00000700000000000000" pitchFamily="2" charset="-78"/>
              </a:defRPr>
            </a:lvl4pPr>
            <a:lvl5pPr marL="1371600" indent="-228600" algn="r" rtl="1" eaLnBrk="1" latinLnBrk="0" hangingPunct="1">
              <a:spcBef>
                <a:spcPts val="350"/>
              </a:spcBef>
              <a:buClr>
                <a:schemeClr val="accent2"/>
              </a:buClr>
              <a:buFont typeface="Wingdings 2"/>
              <a:buChar char=""/>
              <a:defRPr kumimoji="0" sz="1400" kern="1200">
                <a:solidFill>
                  <a:schemeClr val="tx1"/>
                </a:solidFill>
                <a:latin typeface="+mn-lt"/>
                <a:ea typeface="+mn-ea"/>
                <a:cs typeface="B Titr" panose="00000700000000000000" pitchFamily="2" charset="-78"/>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fa-IR" dirty="0"/>
          </a:p>
        </p:txBody>
      </p:sp>
      <p:pic>
        <p:nvPicPr>
          <p:cNvPr id="9" name="Screen Shot 2016-01-09 at 17.09.20.png"/>
          <p:cNvPicPr>
            <a:picLocks noChangeAspect="1"/>
          </p:cNvPicPr>
          <p:nvPr/>
        </p:nvPicPr>
        <p:blipFill>
          <a:blip r:embed="rId2">
            <a:extLst/>
          </a:blip>
          <a:stretch>
            <a:fillRect/>
          </a:stretch>
        </p:blipFill>
        <p:spPr>
          <a:xfrm>
            <a:off x="1646163" y="1111174"/>
            <a:ext cx="5411299" cy="5245249"/>
          </a:xfrm>
          <a:prstGeom prst="rect">
            <a:avLst/>
          </a:prstGeom>
          <a:ln w="12700">
            <a:miter lim="400000"/>
          </a:ln>
        </p:spPr>
      </p:pic>
      <p:pic>
        <p:nvPicPr>
          <p:cNvPr id="11" name="Screen Shot 2016-01-09 at 17.14.23.png"/>
          <p:cNvPicPr>
            <a:picLocks noChangeAspect="1"/>
          </p:cNvPicPr>
          <p:nvPr/>
        </p:nvPicPr>
        <p:blipFill>
          <a:blip r:embed="rId3">
            <a:extLst/>
          </a:blip>
          <a:stretch>
            <a:fillRect/>
          </a:stretch>
        </p:blipFill>
        <p:spPr>
          <a:xfrm>
            <a:off x="246743" y="1544047"/>
            <a:ext cx="5532797" cy="513353"/>
          </a:xfrm>
          <a:prstGeom prst="rect">
            <a:avLst/>
          </a:prstGeom>
          <a:ln w="12700">
            <a:miter lim="400000"/>
          </a:ln>
        </p:spPr>
      </p:pic>
      <p:pic>
        <p:nvPicPr>
          <p:cNvPr id="14" name="0303.png"/>
          <p:cNvPicPr>
            <a:picLocks noChangeAspect="1"/>
          </p:cNvPicPr>
          <p:nvPr/>
        </p:nvPicPr>
        <p:blipFill>
          <a:blip r:embed="rId4">
            <a:extLst/>
          </a:blip>
          <a:stretch>
            <a:fillRect/>
          </a:stretch>
        </p:blipFill>
        <p:spPr>
          <a:xfrm>
            <a:off x="246743" y="2362200"/>
            <a:ext cx="5257800" cy="1963969"/>
          </a:xfrm>
          <a:prstGeom prst="rect">
            <a:avLst/>
          </a:prstGeom>
          <a:ln w="12700">
            <a:miter lim="400000"/>
          </a:ln>
        </p:spPr>
      </p:pic>
      <p:pic>
        <p:nvPicPr>
          <p:cNvPr id="16" name="Screen Shot 2016-01-09 at 17.25.35.png"/>
          <p:cNvPicPr>
            <a:picLocks noChangeAspect="1"/>
          </p:cNvPicPr>
          <p:nvPr/>
        </p:nvPicPr>
        <p:blipFill>
          <a:blip r:embed="rId5">
            <a:extLst/>
          </a:blip>
          <a:stretch>
            <a:fillRect/>
          </a:stretch>
        </p:blipFill>
        <p:spPr>
          <a:xfrm>
            <a:off x="246743" y="4343400"/>
            <a:ext cx="4463394" cy="873787"/>
          </a:xfrm>
          <a:prstGeom prst="rect">
            <a:avLst/>
          </a:prstGeom>
          <a:ln w="12700">
            <a:miter lim="400000"/>
          </a:ln>
        </p:spPr>
      </p:pic>
      <p:pic>
        <p:nvPicPr>
          <p:cNvPr id="18" name="Screen Shot 2016-01-09 at 17.28.32.png"/>
          <p:cNvPicPr>
            <a:picLocks noChangeAspect="1"/>
          </p:cNvPicPr>
          <p:nvPr/>
        </p:nvPicPr>
        <p:blipFill>
          <a:blip r:embed="rId6">
            <a:extLst/>
          </a:blip>
          <a:stretch>
            <a:fillRect/>
          </a:stretch>
        </p:blipFill>
        <p:spPr>
          <a:xfrm>
            <a:off x="199572" y="5486400"/>
            <a:ext cx="5190562" cy="513353"/>
          </a:xfrm>
          <a:prstGeom prst="rect">
            <a:avLst/>
          </a:prstGeom>
          <a:ln w="12700">
            <a:miter lim="400000"/>
          </a:ln>
        </p:spPr>
      </p:pic>
      <p:sp>
        <p:nvSpPr>
          <p:cNvPr id="10"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94799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a:bodyPr>
          <a:lstStyle/>
          <a:p>
            <a:r>
              <a:rPr lang="fa-IR" dirty="0"/>
              <a:t>نیرو/گشتاور کارتزین موردنیاز </a:t>
            </a:r>
            <a:r>
              <a:rPr lang="fa-IR" dirty="0" smtClean="0"/>
              <a:t>سکو</a:t>
            </a:r>
          </a:p>
          <a:p>
            <a:pPr>
              <a:lnSpc>
                <a:spcPct val="300000"/>
              </a:lnSpc>
            </a:pPr>
            <a:r>
              <a:rPr lang="fa-IR" dirty="0"/>
              <a:t>کشش </a:t>
            </a:r>
            <a:r>
              <a:rPr lang="fa-IR" dirty="0" smtClean="0"/>
              <a:t>کابل‌ها</a:t>
            </a:r>
          </a:p>
          <a:p>
            <a:pPr>
              <a:lnSpc>
                <a:spcPct val="300000"/>
              </a:lnSpc>
            </a:pPr>
            <a:r>
              <a:rPr lang="fa-IR" dirty="0"/>
              <a:t>گشتاور محرک </a:t>
            </a:r>
            <a:r>
              <a:rPr lang="fa-IR" dirty="0" smtClean="0"/>
              <a:t>کابل‌جمع‌کن</a:t>
            </a:r>
          </a:p>
          <a:p>
            <a:pPr>
              <a:lnSpc>
                <a:spcPct val="300000"/>
              </a:lnSpc>
            </a:pPr>
            <a:r>
              <a:rPr lang="fa-IR" dirty="0"/>
              <a:t>ایده حذف افزونگی ربات </a:t>
            </a:r>
            <a:r>
              <a:rPr lang="fa-IR" dirty="0" smtClean="0"/>
              <a:t>مقید</a:t>
            </a:r>
          </a:p>
          <a:p>
            <a:pPr>
              <a:lnSpc>
                <a:spcPct val="300000"/>
              </a:lnSpc>
            </a:pPr>
            <a:r>
              <a:rPr lang="fa-IR" dirty="0"/>
              <a:t>کشش کابل‌ها در ربات </a:t>
            </a:r>
            <a:r>
              <a:rPr lang="fa-IR" dirty="0" smtClean="0"/>
              <a:t>غیرافزونه</a:t>
            </a:r>
          </a:p>
          <a:p>
            <a:pPr>
              <a:lnSpc>
                <a:spcPct val="300000"/>
              </a:lnSpc>
            </a:pPr>
            <a:r>
              <a:rPr lang="fa-IR" dirty="0"/>
              <a:t>انجام دوباره مدل‌سازی با روش لاگرانژ و </a:t>
            </a:r>
            <a:r>
              <a:rPr lang="fa-IR" dirty="0" smtClean="0"/>
              <a:t>کین</a:t>
            </a:r>
            <a:endParaRPr lang="fa-IR" dirty="0"/>
          </a:p>
        </p:txBody>
      </p:sp>
      <p:sp>
        <p:nvSpPr>
          <p:cNvPr id="10" name="Shape 207"/>
          <p:cNvSpPr>
            <a:spLocks noGrp="1"/>
          </p:cNvSpPr>
          <p:nvPr>
            <p:ph type="title"/>
          </p:nvPr>
        </p:nvSpPr>
        <p:spPr>
          <a:xfrm>
            <a:off x="228600" y="780508"/>
            <a:ext cx="8610600" cy="574334"/>
          </a:xfrm>
          <a:prstGeom prst="rect">
            <a:avLst/>
          </a:prstGeom>
        </p:spPr>
        <p:txBody>
          <a:bodyPr>
            <a:normAutofit fontScale="90000"/>
          </a:bodyPr>
          <a:lstStyle>
            <a:lvl1pPr defTabSz="467359">
              <a:defRPr sz="4800" spc="0">
                <a:effectLst>
                  <a:outerShdw blurRad="40640" dist="60960" dir="5400000" rotWithShape="0">
                    <a:srgbClr val="FFFFFF"/>
                  </a:outerShdw>
                </a:effectLst>
              </a:defRPr>
            </a:lvl1pPr>
          </a:lstStyle>
          <a:p>
            <a:r>
              <a:rPr sz="3600" dirty="0" err="1"/>
              <a:t>شبیه‌سازی</a:t>
            </a:r>
            <a:r>
              <a:rPr sz="3600" dirty="0"/>
              <a:t> و </a:t>
            </a:r>
            <a:r>
              <a:rPr sz="3600" dirty="0" err="1"/>
              <a:t>راستی‌آزمایی</a:t>
            </a:r>
            <a:endParaRPr sz="3600" dirty="0"/>
          </a:p>
        </p:txBody>
      </p:sp>
      <p:sp>
        <p:nvSpPr>
          <p:cNvPr id="11" name="Shape 208"/>
          <p:cNvSpPr txBox="1">
            <a:spLocks/>
          </p:cNvSpPr>
          <p:nvPr/>
        </p:nvSpPr>
        <p:spPr>
          <a:xfrm>
            <a:off x="8065685" y="1510020"/>
            <a:ext cx="4658448" cy="609601"/>
          </a:xfrm>
          <a:prstGeom prst="rect">
            <a:avLst/>
          </a:prstGeom>
        </p:spPr>
        <p:txBody>
          <a:bodyPr vert="horz">
            <a:normAutofit/>
          </a:bodyPr>
          <a:lstStyle>
            <a:lvl1pPr marL="337079" indent="-337079" algn="r" defTabSz="531622" rtl="1" eaLnBrk="1" latinLnBrk="0" hangingPunct="1">
              <a:spcBef>
                <a:spcPts val="3800"/>
              </a:spcBef>
              <a:spcAft>
                <a:spcPts val="0"/>
              </a:spcAft>
              <a:buClr>
                <a:schemeClr val="accent1"/>
              </a:buClr>
              <a:buSzPct val="68000"/>
              <a:buFont typeface="Wingdings 3"/>
              <a:buChar char="✓"/>
              <a:defRPr kumimoji="0" sz="2730" kern="1200">
                <a:solidFill>
                  <a:schemeClr val="tx1"/>
                </a:solidFill>
                <a:latin typeface="+mn-lt"/>
                <a:ea typeface="+mn-ea"/>
                <a:cs typeface="B Titr" panose="00000700000000000000" pitchFamily="2" charset="-78"/>
              </a:defRPr>
            </a:lvl1pPr>
            <a:lvl2pPr marL="621792" indent="-228600" algn="r" rtl="1" eaLnBrk="1" latinLnBrk="0" hangingPunct="1">
              <a:spcBef>
                <a:spcPts val="324"/>
              </a:spcBef>
              <a:buClr>
                <a:schemeClr val="accent1"/>
              </a:buClr>
              <a:buFont typeface="Verdana"/>
              <a:buChar char="◦"/>
              <a:defRPr kumimoji="0" sz="1800" kern="1200">
                <a:solidFill>
                  <a:schemeClr val="tx1"/>
                </a:solidFill>
                <a:latin typeface="+mn-lt"/>
                <a:ea typeface="+mn-ea"/>
                <a:cs typeface="B Titr" panose="00000700000000000000" pitchFamily="2" charset="-78"/>
              </a:defRPr>
            </a:lvl2pPr>
            <a:lvl3pPr marL="859536" indent="-228600" algn="r" rtl="1"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B Titr" panose="00000700000000000000" pitchFamily="2" charset="-78"/>
              </a:defRPr>
            </a:lvl3pPr>
            <a:lvl4pPr marL="1143000" indent="-228600" algn="r" rtl="1" eaLnBrk="1" latinLnBrk="0" hangingPunct="1">
              <a:spcBef>
                <a:spcPts val="350"/>
              </a:spcBef>
              <a:buClr>
                <a:schemeClr val="accent2"/>
              </a:buClr>
              <a:buFont typeface="Wingdings 2"/>
              <a:buChar char=""/>
              <a:defRPr kumimoji="0" sz="1600" kern="1200">
                <a:solidFill>
                  <a:schemeClr val="tx1"/>
                </a:solidFill>
                <a:latin typeface="+mn-lt"/>
                <a:ea typeface="+mn-ea"/>
                <a:cs typeface="B Titr" panose="00000700000000000000" pitchFamily="2" charset="-78"/>
              </a:defRPr>
            </a:lvl4pPr>
            <a:lvl5pPr marL="1371600" indent="-228600" algn="r" rtl="1" eaLnBrk="1" latinLnBrk="0" hangingPunct="1">
              <a:spcBef>
                <a:spcPts val="350"/>
              </a:spcBef>
              <a:buClr>
                <a:schemeClr val="accent2"/>
              </a:buClr>
              <a:buFont typeface="Wingdings 2"/>
              <a:buChar char=""/>
              <a:defRPr kumimoji="0" sz="1400" kern="1200">
                <a:solidFill>
                  <a:schemeClr val="tx1"/>
                </a:solidFill>
                <a:latin typeface="+mn-lt"/>
                <a:ea typeface="+mn-ea"/>
                <a:cs typeface="B Titr" panose="00000700000000000000" pitchFamily="2" charset="-78"/>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fa-IR" dirty="0"/>
          </a:p>
        </p:txBody>
      </p:sp>
      <p:pic>
        <p:nvPicPr>
          <p:cNvPr id="16" name="0308.png"/>
          <p:cNvPicPr>
            <a:picLocks/>
          </p:cNvPicPr>
          <p:nvPr/>
        </p:nvPicPr>
        <p:blipFill>
          <a:blip r:embed="rId2">
            <a:extLst/>
          </a:blip>
          <a:srcRect l="1487" r="1487"/>
          <a:stretch>
            <a:fillRect/>
          </a:stretch>
        </p:blipFill>
        <p:spPr>
          <a:xfrm>
            <a:off x="250371" y="990600"/>
            <a:ext cx="6155170" cy="5257799"/>
          </a:xfrm>
          <a:prstGeom prst="rect">
            <a:avLst/>
          </a:prstGeom>
          <a:ln w="12700">
            <a:miter lim="400000"/>
          </a:ln>
        </p:spPr>
      </p:pic>
      <p:pic>
        <p:nvPicPr>
          <p:cNvPr id="17" name="0313.png"/>
          <p:cNvPicPr>
            <a:picLocks/>
          </p:cNvPicPr>
          <p:nvPr/>
        </p:nvPicPr>
        <p:blipFill>
          <a:blip r:embed="rId3">
            <a:extLst/>
          </a:blip>
          <a:srcRect t="67" b="67"/>
          <a:stretch>
            <a:fillRect/>
          </a:stretch>
        </p:blipFill>
        <p:spPr>
          <a:xfrm>
            <a:off x="250371" y="1023257"/>
            <a:ext cx="6155170" cy="5072743"/>
          </a:xfrm>
          <a:prstGeom prst="rect">
            <a:avLst/>
          </a:prstGeom>
          <a:ln w="12700">
            <a:miter lim="400000"/>
          </a:ln>
        </p:spPr>
      </p:pic>
      <p:pic>
        <p:nvPicPr>
          <p:cNvPr id="18" name="0314.png"/>
          <p:cNvPicPr>
            <a:picLocks/>
          </p:cNvPicPr>
          <p:nvPr/>
        </p:nvPicPr>
        <p:blipFill>
          <a:blip r:embed="rId4">
            <a:extLst/>
          </a:blip>
          <a:stretch>
            <a:fillRect/>
          </a:stretch>
        </p:blipFill>
        <p:spPr>
          <a:xfrm>
            <a:off x="261257" y="1023257"/>
            <a:ext cx="6144284" cy="5072743"/>
          </a:xfrm>
          <a:prstGeom prst="rect">
            <a:avLst/>
          </a:prstGeom>
          <a:ln w="12700">
            <a:miter lim="400000"/>
          </a:ln>
        </p:spPr>
      </p:pic>
      <p:grpSp>
        <p:nvGrpSpPr>
          <p:cNvPr id="7" name="Group 204"/>
          <p:cNvGrpSpPr/>
          <p:nvPr/>
        </p:nvGrpSpPr>
        <p:grpSpPr>
          <a:xfrm>
            <a:off x="630147" y="1219200"/>
            <a:ext cx="5395617" cy="4438107"/>
            <a:chOff x="0" y="0"/>
            <a:chExt cx="6729966" cy="5336927"/>
          </a:xfrm>
        </p:grpSpPr>
        <p:pic>
          <p:nvPicPr>
            <p:cNvPr id="8" name="0304.png"/>
            <p:cNvPicPr>
              <a:picLocks noChangeAspect="1"/>
            </p:cNvPicPr>
            <p:nvPr/>
          </p:nvPicPr>
          <p:blipFill>
            <a:blip r:embed="rId5">
              <a:extLst/>
            </a:blip>
            <a:stretch>
              <a:fillRect/>
            </a:stretch>
          </p:blipFill>
          <p:spPr>
            <a:xfrm>
              <a:off x="288544" y="0"/>
              <a:ext cx="6152878" cy="4708289"/>
            </a:xfrm>
            <a:prstGeom prst="rect">
              <a:avLst/>
            </a:prstGeom>
            <a:ln w="12700" cap="flat">
              <a:noFill/>
              <a:miter lim="400000"/>
            </a:ln>
            <a:effectLst/>
          </p:spPr>
        </p:pic>
        <p:pic>
          <p:nvPicPr>
            <p:cNvPr id="9" name="Screen Shot 2016-01-09 at 18.57.35.png"/>
            <p:cNvPicPr>
              <a:picLocks noChangeAspect="1"/>
            </p:cNvPicPr>
            <p:nvPr/>
          </p:nvPicPr>
          <p:blipFill>
            <a:blip r:embed="rId6">
              <a:extLst/>
            </a:blip>
            <a:stretch>
              <a:fillRect/>
            </a:stretch>
          </p:blipFill>
          <p:spPr>
            <a:xfrm>
              <a:off x="0" y="4894893"/>
              <a:ext cx="6729967" cy="442035"/>
            </a:xfrm>
            <a:prstGeom prst="rect">
              <a:avLst/>
            </a:prstGeom>
            <a:ln w="12700" cap="flat">
              <a:noFill/>
              <a:miter lim="400000"/>
            </a:ln>
            <a:effectLst/>
          </p:spPr>
        </p:pic>
      </p:grpSp>
      <p:grpSp>
        <p:nvGrpSpPr>
          <p:cNvPr id="23" name="Group 22"/>
          <p:cNvGrpSpPr/>
          <p:nvPr/>
        </p:nvGrpSpPr>
        <p:grpSpPr>
          <a:xfrm>
            <a:off x="228599" y="1023257"/>
            <a:ext cx="6176941" cy="5072743"/>
            <a:chOff x="9615783" y="8808308"/>
            <a:chExt cx="7920002" cy="7200001"/>
          </a:xfrm>
        </p:grpSpPr>
        <p:pic>
          <p:nvPicPr>
            <p:cNvPr id="19" name="0315.png"/>
            <p:cNvPicPr>
              <a:picLocks/>
            </p:cNvPicPr>
            <p:nvPr/>
          </p:nvPicPr>
          <p:blipFill>
            <a:blip r:embed="rId7">
              <a:extLst/>
            </a:blip>
            <a:stretch>
              <a:fillRect/>
            </a:stretch>
          </p:blipFill>
          <p:spPr>
            <a:xfrm>
              <a:off x="9615783" y="8808308"/>
              <a:ext cx="7920002" cy="7200001"/>
            </a:xfrm>
            <a:prstGeom prst="rect">
              <a:avLst/>
            </a:prstGeom>
            <a:ln w="12700">
              <a:miter lim="400000"/>
            </a:ln>
          </p:spPr>
        </p:pic>
        <p:sp>
          <p:nvSpPr>
            <p:cNvPr id="22" name="Shape 228"/>
            <p:cNvSpPr/>
            <p:nvPr/>
          </p:nvSpPr>
          <p:spPr>
            <a:xfrm>
              <a:off x="9648440" y="11634066"/>
              <a:ext cx="4191782" cy="2633279"/>
            </a:xfrm>
            <a:prstGeom prst="rect">
              <a:avLst/>
            </a:prstGeom>
            <a:ln w="50800">
              <a:solidFill>
                <a:schemeClr val="accent5"/>
              </a:solidFill>
              <a:miter lim="400000"/>
            </a:ln>
          </p:spPr>
          <p:txBody>
            <a:bodyPr lIns="50800" tIns="50800" rIns="50800" bIns="50800" anchor="ctr"/>
            <a:lstStyle/>
            <a:p>
              <a:pPr>
                <a:defRPr sz="2400"/>
              </a:pPr>
              <a:endParaRPr/>
            </a:p>
          </p:txBody>
        </p:sp>
      </p:grpSp>
      <p:sp>
        <p:nvSpPr>
          <p:cNvPr id="14" name="Title 2"/>
          <p:cNvSpPr txBox="1">
            <a:spLocks/>
          </p:cNvSpPr>
          <p:nvPr/>
        </p:nvSpPr>
        <p:spPr>
          <a:xfrm>
            <a:off x="457200" y="152400"/>
            <a:ext cx="8229600" cy="738037"/>
          </a:xfrm>
          <a:prstGeom prst="rect">
            <a:avLst/>
          </a:prstGeom>
        </p:spPr>
        <p:txBody>
          <a:bodyPr vert="horz" rtlCol="0" anchor="ctr">
            <a:normAutofit/>
            <a:scene3d>
              <a:camera prst="orthographicFront"/>
              <a:lightRig rig="soft" dir="t"/>
            </a:scene3d>
            <a:sp3d prstMaterial="softEdge">
              <a:bevelT w="25400" h="25400"/>
            </a:sp3d>
          </a:bodyPr>
          <a:lstStyle>
            <a:lvl1pPr algn="r" rtl="1" eaLnBrk="1" latinLnBrk="0" hangingPunct="1">
              <a:spcBef>
                <a:spcPct val="0"/>
              </a:spcBef>
              <a:buNone/>
              <a:defRPr kumimoji="0" sz="3200" b="1" kern="1200">
                <a:solidFill>
                  <a:srgbClr val="FF0000"/>
                </a:solidFill>
                <a:effectLst>
                  <a:outerShdw blurRad="31750" dist="25400" dir="5400000" algn="tl" rotWithShape="0">
                    <a:srgbClr val="000000">
                      <a:alpha val="25000"/>
                    </a:srgbClr>
                  </a:outerShdw>
                </a:effectLst>
                <a:latin typeface="+mj-lt"/>
                <a:ea typeface="+mj-ea"/>
                <a:cs typeface="B Titr" panose="00000700000000000000" pitchFamily="2" charset="-78"/>
              </a:defRPr>
            </a:lvl1pPr>
            <a:extLst/>
          </a:lstStyle>
          <a:p>
            <a:pPr algn="ctr"/>
            <a:r>
              <a:rPr lang="fa-IR" sz="3600" dirty="0" smtClean="0">
                <a:effectLst/>
              </a:rPr>
              <a:t>توانمندیهای کُد</a:t>
            </a:r>
            <a:endParaRPr lang="en-US" sz="3600" dirty="0"/>
          </a:p>
        </p:txBody>
      </p:sp>
    </p:spTree>
    <p:extLst>
      <p:ext uri="{BB962C8B-B14F-4D97-AF65-F5344CB8AC3E}">
        <p14:creationId xmlns:p14="http://schemas.microsoft.com/office/powerpoint/2010/main" val="28844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fade">
                                      <p:cBhvr>
                                        <p:cTn id="67" dur="500"/>
                                        <p:tgtEl>
                                          <p:spTgt spid="6">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5" end="5"/>
                                            </p:txEl>
                                          </p:spTgt>
                                        </p:tgtEl>
                                        <p:attrNameLst>
                                          <p:attrName>style.visibility</p:attrName>
                                        </p:attrNameLst>
                                      </p:cBhvr>
                                      <p:to>
                                        <p:strVal val="visible"/>
                                      </p:to>
                                    </p:set>
                                    <p:animEffect transition="in" filter="fade">
                                      <p:cBhvr>
                                        <p:cTn id="8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4230</TotalTime>
  <Words>654</Words>
  <Application>Microsoft Office PowerPoint</Application>
  <PresentationFormat>On-screen Show (4:3)</PresentationFormat>
  <Paragraphs>124</Paragraphs>
  <Slides>22</Slides>
  <Notes>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B Titr</vt:lpstr>
      <vt:lpstr>Calibri</vt:lpstr>
      <vt:lpstr>HM XKayhan</vt:lpstr>
      <vt:lpstr>Lucida Grande</vt:lpstr>
      <vt:lpstr>Lucida Sans Unicode</vt:lpstr>
      <vt:lpstr>Times New Roman</vt:lpstr>
      <vt:lpstr>Verdana</vt:lpstr>
      <vt:lpstr>Wingdings 2</vt:lpstr>
      <vt:lpstr>Wingdings 3</vt:lpstr>
      <vt:lpstr>Concourse</vt:lpstr>
      <vt:lpstr>کنترل امپدانس چندگانه ربات ترکیبی موازی-سری برای جابه جایی جسم (فاز1) و مدل‌سازی و کنترل ربات شبیه‌ساز جنگنده در تونل باد (فاز2)   علی نصر خرداد 95</vt:lpstr>
      <vt:lpstr> </vt:lpstr>
      <vt:lpstr>PowerPoint Presentation</vt:lpstr>
      <vt:lpstr>مدل‌سازی سینماتیکی بخش موازی</vt:lpstr>
      <vt:lpstr>مدل‌سازی سینماتیکی بخش سری</vt:lpstr>
      <vt:lpstr>راستی‌آزمایی و شبیه‌سازی </vt:lpstr>
      <vt:lpstr>مدل‌سازی دینامیکی بخش بازوی رباتیک سری</vt:lpstr>
      <vt:lpstr>مدل‌سازی دینامیکی بخش موازی-کابلی</vt:lpstr>
      <vt:lpstr>شبیه‌سازی و راستی‌آزمایی</vt:lpstr>
      <vt:lpstr>معیار‌های بهینه‌سازی</vt:lpstr>
      <vt:lpstr>بهینه‌سازی</vt:lpstr>
      <vt:lpstr>تحلیل و مقایسه ساختار‌ها</vt:lpstr>
      <vt:lpstr>مقدمه کنترل امپدانس</vt:lpstr>
      <vt:lpstr>کنترل امپدانس واحد فضای مفصلی و کاری</vt:lpstr>
      <vt:lpstr>کنترل امپدانس چندگانه متوالی و موازی</vt:lpstr>
      <vt:lpstr>کنترل امپدانس جسم جا‌به‌جا شونده</vt:lpstr>
      <vt:lpstr>شبیه‌سازی و بهینه‌سازی ضرایب امپدانس</vt:lpstr>
      <vt:lpstr>مدل سازی و کنترل شبیه ساز جنگنده در تونل باد</vt:lpstr>
      <vt:lpstr>بازخورد وضعیت سکوی متحرک</vt:lpstr>
      <vt:lpstr>پیاده سازی کنترل کننده موقعیت</vt:lpstr>
      <vt:lpstr>آنچه در این کد خواهید آموخت</vt:lpstr>
      <vt:lpstr>نکات و الزامات</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YousefKhah</dc:creator>
  <cp:lastModifiedBy>marketcode</cp:lastModifiedBy>
  <cp:revision>216</cp:revision>
  <dcterms:created xsi:type="dcterms:W3CDTF">2006-08-16T00:00:00Z</dcterms:created>
  <dcterms:modified xsi:type="dcterms:W3CDTF">2016-09-07T07:51:21Z</dcterms:modified>
</cp:coreProperties>
</file>