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66" r:id="rId13"/>
    <p:sldId id="267" r:id="rId14"/>
    <p:sldId id="268" r:id="rId15"/>
    <p:sldId id="272" r:id="rId16"/>
    <p:sldId id="273" r:id="rId17"/>
    <p:sldId id="274" r:id="rId18"/>
    <p:sldId id="278" r:id="rId19"/>
    <p:sldId id="287" r:id="rId20"/>
    <p:sldId id="304" r:id="rId21"/>
    <p:sldId id="305" r:id="rId22"/>
    <p:sldId id="30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03" r:id="rId40"/>
    <p:sldId id="302" r:id="rId41"/>
    <p:sldId id="296" r:id="rId42"/>
    <p:sldId id="2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heil" initials="s" lastIdx="1" clrIdx="0">
    <p:extLst>
      <p:ext uri="{19B8F6BF-5375-455C-9EA6-DF929625EA0E}">
        <p15:presenceInfo xmlns:p15="http://schemas.microsoft.com/office/powerpoint/2012/main" userId="sohei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3F358-124E-4F26-86AD-67596391802A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47992-42B6-4D79-B605-6E80E5C2E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47992-42B6-4D79-B605-6E80E5C2E5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9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7C1C-7B0E-48E6-9CAE-1FE972F35E24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9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6081-050A-4651-92EB-8B3AF26C27A0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7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B7981-FDD3-44FF-A56F-F81B7C53CE72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207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2A42-4F18-4D99-9271-62448F8F9930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2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58C1-87B4-433A-B244-83B6FEFE6C70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6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2EBB-6C89-4C73-BEA8-B836F933E1C6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1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2AE5-3867-44C1-B210-39D9DEB50250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90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079B-8878-47D9-A9F9-BF2E18A899ED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04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A99F-C593-4CA7-8887-966B6C28BD98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4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1E21-CABE-4354-934B-AF2A8AD3022A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4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3B704-BC0E-4BA8-B428-DFEBAED4C121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E79B-4E30-42DD-A157-6A39C5258722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88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F6E-1349-4829-944B-2DBC161CCF02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34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ABBD-67CF-42D9-A123-6476984307A3}" type="datetime1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08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563E-E8D3-4351-860F-D8AE1D85673F}" type="datetime1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90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BD97-60FE-43E1-BF50-4A1B23F13CB0}" type="datetime1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4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E8EE-F8E9-4A96-875C-230D00837F6C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15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8F45-9091-42C2-B9BA-BA6CEF6D4F85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9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C3E0-7622-49A3-AB1B-B8C834A39EFF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31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A8C38-6058-41D2-A9B1-5CB4D90D26DF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941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CEC7-A954-4F76-98A3-4A8AAC34207C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354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FD3A-A005-464E-B956-E561AE9E2169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59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D8E3-9806-4C0A-B930-30CB3F0A1181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30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321D-91E3-476D-AA9E-2EFE0844B019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05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03D7-86F1-4AE1-B5B4-4AED236AC34D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8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87EE-F7F4-4D61-917C-CB6AD95E0538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8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1044-B7DD-4CE2-AEBA-CDF435690D93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3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EA98-D04D-432B-8BAC-5C4D55FC1F9D}" type="datetime1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0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DD35-DC41-45D1-8734-BC7119907CD1}" type="datetime1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4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B50A-29E2-4535-BAEC-6C299C487DC0}" type="datetime1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2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96B0-2785-45D7-9120-F39888102F94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0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4896-A0A7-4424-9D18-95A9B8310CD8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3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116E-C0BF-4507-856D-DF3F08214D27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9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116E-C0BF-4507-856D-DF3F08214D27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5280EC-0D9D-4988-A34D-E66682378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30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687" y="672149"/>
            <a:ext cx="8915399" cy="2384946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dirty="0">
                <a:solidFill>
                  <a:srgbClr val="002060"/>
                </a:solidFill>
                <a:cs typeface="B Titr" panose="00000700000000000000" pitchFamily="2" charset="-78"/>
              </a:rPr>
              <a:t>روش­های ایزوله و مقاوم­سازی قطعات الکترونیک </a:t>
            </a:r>
            <a:r>
              <a:rPr lang="ar-SA" sz="3600" dirty="0" smtClean="0">
                <a:solidFill>
                  <a:srgbClr val="002060"/>
                </a:solidFill>
                <a:cs typeface="B Titr" panose="00000700000000000000" pitchFamily="2" charset="-78"/>
              </a:rPr>
              <a:t>ماهواره</a:t>
            </a:r>
            <a:r>
              <a:rPr lang="fa-IR" sz="3600" dirty="0" smtClean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ar-SA" sz="3600" dirty="0" smtClean="0">
                <a:solidFill>
                  <a:srgbClr val="002060"/>
                </a:solidFill>
                <a:cs typeface="B Titr" panose="00000700000000000000" pitchFamily="2" charset="-78"/>
              </a:rPr>
              <a:t>در </a:t>
            </a:r>
            <a:r>
              <a:rPr lang="ar-SA" sz="3600" dirty="0">
                <a:solidFill>
                  <a:srgbClr val="002060"/>
                </a:solidFill>
                <a:cs typeface="B Titr" panose="00000700000000000000" pitchFamily="2" charset="-78"/>
              </a:rPr>
              <a:t>برابر پرتوهای فضایی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4386" y="3449414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 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استاد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راهنما: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/>
            <a:r>
              <a:rPr lang="fa-I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عباس </a:t>
            </a:r>
            <a:r>
              <a:rPr lang="fa-IR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الکائی</a:t>
            </a:r>
            <a:endParaRPr lang="en-US" sz="2800" dirty="0">
              <a:cs typeface="B Titr" panose="00000700000000000000" pitchFamily="2" charset="-78"/>
            </a:endParaRPr>
          </a:p>
          <a:p>
            <a:pPr algn="ctr" rtl="1">
              <a:spcAft>
                <a:spcPts val="0"/>
              </a:spcAft>
            </a:pPr>
            <a:endParaRPr lang="fa-IR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ctr" rtl="1">
              <a:spcAft>
                <a:spcPts val="0"/>
              </a:spcAft>
            </a:pP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ارائه:</a:t>
            </a:r>
            <a:endParaRPr lang="fa-IR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ctr" rtl="1">
              <a:spcAft>
                <a:spcPts val="0"/>
              </a:spcAft>
            </a:pPr>
            <a:r>
              <a:rPr lang="fa-IR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سید سهیل اسماعیلی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4386" y="35029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fa-IR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بنام خداوند بخشنده مهربان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744265" y="5842281"/>
            <a:ext cx="1066731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rgbClr val="002060"/>
                </a:solidFill>
                <a:effectLst/>
                <a:latin typeface="Edwardian Script ITC" panose="030303020407070D08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Isolation techniques of electronic components of satellites</a:t>
            </a:r>
            <a:r>
              <a:rPr lang="fa-IR" sz="3600" b="1" dirty="0" smtClean="0">
                <a:solidFill>
                  <a:srgbClr val="002060"/>
                </a:solidFill>
                <a:effectLst/>
                <a:latin typeface="Edwardian Script ITC" panose="030303020407070D08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Edwardian Script ITC" panose="030303020407070D08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against space radiations</a:t>
            </a:r>
            <a:endParaRPr lang="en-US" sz="3600" b="1" dirty="0">
              <a:solidFill>
                <a:srgbClr val="002060"/>
              </a:solidFill>
              <a:effectLst/>
              <a:latin typeface="Edwardian Script ITC" panose="030303020407070D0804" pitchFamily="66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21" y="4512429"/>
            <a:ext cx="121511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fa-IR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مرداد  96</a:t>
            </a:r>
            <a:endParaRPr lang="en-US" sz="1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59" y="240455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26"/>
          <a:stretch/>
        </p:blipFill>
        <p:spPr bwMode="auto">
          <a:xfrm>
            <a:off x="341194" y="607332"/>
            <a:ext cx="8344295" cy="4805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0" y="6287068"/>
            <a:ext cx="682388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10</a:t>
            </a:r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9610" y="36621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تعاریف و اصطلاحات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670" y="5583808"/>
            <a:ext cx="780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توزیع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 شدت انواع </a:t>
            </a:r>
            <a:r>
              <a:rPr lang="ar-S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ذرات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باردار در مگنتوسفر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(در ارتفاعات متناسب با شعاع زمین)</a:t>
            </a:r>
            <a:endParaRPr lang="en-US" sz="2400" dirty="0">
              <a:cs typeface="B Zar" panose="00000400000000000000" pitchFamily="2" charset="-7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408" y="852415"/>
            <a:ext cx="2901861" cy="44082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9331515" y="5260642"/>
            <a:ext cx="2417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توزیع پروتون­های به دام </a:t>
            </a:r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افتاده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/>
            </a:r>
            <a:b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</a:br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به 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صورت تابعی از انرژی </a:t>
            </a:r>
            <a:endParaRPr lang="en-US" sz="2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66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68740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11</a:t>
            </a:r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4369" y="1305491"/>
            <a:ext cx="11615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باردار شدگی فضاپیماها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</a:t>
            </a:r>
            <a:r>
              <a:rPr lang="fa-IR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ایجاد بار الکتریکی روی سطوح </a:t>
            </a:r>
            <a:r>
              <a:rPr lang="fa-IR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یا در داخل آن </a:t>
            </a:r>
            <a:r>
              <a:rPr lang="fa-IR" sz="24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تعریف می­گردد و این فرآیند </a:t>
            </a:r>
            <a:r>
              <a:rPr lang="fa-I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باعث ایجاد نوسانات و تغییراتی در پتانسیل </a:t>
            </a:r>
            <a:r>
              <a:rPr lang="fa-IR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الکترواستاتیکی</a:t>
            </a:r>
            <a:r>
              <a:rPr lang="fa-I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سطح </a:t>
            </a:r>
            <a:r>
              <a:rPr lang="fa-IR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نسبت به محیط پلاسمای اطراف آن می­شود </a:t>
            </a:r>
            <a:r>
              <a:rPr lang="fa-IR" sz="24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و یا تغییرات پتانسیل در بخش­های مختلف داخل </a:t>
            </a:r>
            <a:r>
              <a:rPr lang="fa-IR" sz="2400" dirty="0" err="1" smtClean="0">
                <a:latin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4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 را به همراه خواهد داشت (سطحی یا داخلی که در ادامه بررسی می شود).</a:t>
            </a:r>
            <a:endParaRPr lang="en-US" sz="24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610" y="36621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تعاریف تخصصی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7074" y="436731"/>
            <a:ext cx="6393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اثرات 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تابش­ها بر روی قطعات الکترونیکی </a:t>
            </a:r>
            <a:r>
              <a:rPr lang="ar-S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</a:t>
            </a: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369" y="2948572"/>
            <a:ext cx="1161580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</a:pPr>
            <a:r>
              <a:rPr lang="fa-I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اثرات دز یونش </a:t>
            </a:r>
            <a:r>
              <a:rPr lang="fa-I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کل (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TID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- Total Ionization Dose</a:t>
            </a:r>
            <a:r>
              <a:rPr lang="fa-I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): 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عبارت است از </a:t>
            </a:r>
            <a:r>
              <a:rPr lang="fa-IR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نهشت</a:t>
            </a:r>
            <a:r>
              <a:rPr lang="fa-I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توده­ای</a:t>
            </a:r>
            <a:r>
              <a:rPr lang="fa-I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انرژی در ماده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که در طولانی مدت، منجر به خرابی قطعات الکترونیکی می­شود.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TID</a:t>
            </a:r>
            <a:r>
              <a:rPr lang="fa-I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عمر کارایی قطعات الکترونیکی را محدود </a:t>
            </a:r>
            <a:r>
              <a:rPr lang="fa-IR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می­سازد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369" y="4333120"/>
            <a:ext cx="1161580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fa-I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آسیب </a:t>
            </a:r>
            <a:r>
              <a:rPr lang="fa-IR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جابه­جایی</a:t>
            </a:r>
            <a:r>
              <a:rPr lang="fa-I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فرآیند </a:t>
            </a:r>
            <a:r>
              <a:rPr lang="fa-IR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جابه­جا</a:t>
            </a:r>
            <a:r>
              <a:rPr lang="fa-IR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شدن </a:t>
            </a:r>
            <a:r>
              <a:rPr lang="fa-IR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اتم­ها</a:t>
            </a:r>
            <a:r>
              <a:rPr lang="fa-I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از موقعیت طبیعی ساختار شبکه­ای </a:t>
            </a:r>
            <a:r>
              <a:rPr lang="fa-IR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ماده.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زمانی 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که </a:t>
            </a:r>
            <a:r>
              <a:rPr lang="fa-I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اتم­ها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موقعیتی غیر از ساختار شبکه حرکت کنند، </a:t>
            </a:r>
            <a:r>
              <a:rPr lang="fa-I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نقصِ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ایجاد شده با عنوان </a:t>
            </a:r>
            <a:r>
              <a:rPr lang="fa-I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شکاف </a:t>
            </a:r>
            <a:r>
              <a:rPr lang="fa-IR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بینابینی</a:t>
            </a:r>
            <a:r>
              <a:rPr lang="fa-I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خوانده می­شود. توده­ها و </a:t>
            </a:r>
            <a:r>
              <a:rPr lang="fa-I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خوشه­های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نقصان، نواحی از </a:t>
            </a:r>
            <a:r>
              <a:rPr lang="fa-I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بی­نظمی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ماده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می­باشند. </a:t>
            </a:r>
            <a:r>
              <a:rPr lang="fa-IR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خوشه­های</a:t>
            </a:r>
            <a:r>
              <a:rPr lang="fa-I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نقصان باعث تغییر ویژگی­های دستگاه می­شوند و از این رو بر روی عملکرد آن تاثیر می­گذارند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. </a:t>
            </a:r>
            <a:r>
              <a:rPr lang="fa-I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منشا اصلی آسیب­های </a:t>
            </a:r>
            <a:r>
              <a:rPr lang="fa-IR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جابه­جایی</a:t>
            </a:r>
            <a:r>
              <a:rPr lang="fa-I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</a:t>
            </a:r>
            <a:r>
              <a:rPr lang="fa-IR" sz="24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پروتون­های</a:t>
            </a:r>
            <a:r>
              <a:rPr lang="fa-I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پرانرژی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می­باشند.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87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-1" y="6287068"/>
            <a:ext cx="655093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12</a:t>
            </a:r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9610" y="36621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تعاریف تخصصی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137" y="436731"/>
            <a:ext cx="1136858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fa-IR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اثر رخداد </a:t>
            </a:r>
            <a:r>
              <a:rPr lang="fa-I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منفرد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SEE - Single Event Effect</a:t>
            </a:r>
            <a:r>
              <a:rPr lang="fa-I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 </a:t>
            </a:r>
            <a:r>
              <a:rPr lang="fa-I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نوعی نقصان </a:t>
            </a:r>
            <a:r>
              <a:rPr lang="fa-IR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ناشی از ذره </a:t>
            </a:r>
            <a:r>
              <a:rPr lang="fa-I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منفرد </a:t>
            </a:r>
            <a:r>
              <a:rPr lang="fa-IR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پرانرژی ای که </a:t>
            </a:r>
            <a:r>
              <a:rPr lang="fa-I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دستگاه نفوذ کرده است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. تاثیر این تک ذره منجر به </a:t>
            </a:r>
            <a:r>
              <a:rPr lang="fa-IR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ایجاد تعدادی جفت الکترون- حفره یونش یافته 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راستای مسیر ذره از میان ماده </a:t>
            </a:r>
            <a:r>
              <a:rPr lang="fa-I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شبه­رسانا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می­گردد.</a:t>
            </a:r>
          </a:p>
          <a:p>
            <a:pPr algn="just" rtl="1">
              <a:lnSpc>
                <a:spcPct val="115000"/>
              </a:lnSpc>
            </a:pP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تقسیم بندی پدیده 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رخداد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منفرد:</a:t>
            </a:r>
          </a:p>
        </p:txBody>
      </p:sp>
      <p:sp>
        <p:nvSpPr>
          <p:cNvPr id="3" name="Right Brace 2"/>
          <p:cNvSpPr/>
          <p:nvPr/>
        </p:nvSpPr>
        <p:spPr>
          <a:xfrm>
            <a:off x="11409528" y="2241638"/>
            <a:ext cx="641445" cy="4330896"/>
          </a:xfrm>
          <a:prstGeom prst="rightBrace">
            <a:avLst>
              <a:gd name="adj1" fmla="val 100520"/>
              <a:gd name="adj2" fmla="val 5000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69828" y="2010159"/>
            <a:ext cx="359846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fa-IR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یک </a:t>
            </a:r>
            <a:r>
              <a:rPr lang="fa-IR" dirty="0">
                <a:latin typeface="Times New Roman" panose="02020603050405020304" pitchFamily="18" charset="0"/>
                <a:cs typeface="B Zar" panose="00000400000000000000" pitchFamily="2" charset="-78"/>
              </a:rPr>
              <a:t>ذره فرودی مجزا بر روی یک دستگاه دیجیتال </a:t>
            </a:r>
            <a:r>
              <a:rPr lang="fa-IR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- ایجاد </a:t>
            </a:r>
            <a:r>
              <a:rPr lang="fa-IR" dirty="0">
                <a:latin typeface="Times New Roman" panose="02020603050405020304" pitchFamily="18" charset="0"/>
                <a:cs typeface="B Zar" panose="00000400000000000000" pitchFamily="2" charset="-78"/>
              </a:rPr>
              <a:t>تغییراتی نامطلوب در حالت منطقی دستگاه </a:t>
            </a:r>
            <a:r>
              <a:rPr lang="fa-IR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- </a:t>
            </a:r>
            <a:r>
              <a:rPr lang="fa-IR" dirty="0">
                <a:latin typeface="Times New Roman" panose="02020603050405020304" pitchFamily="18" charset="0"/>
                <a:cs typeface="B Zar" panose="00000400000000000000" pitchFamily="2" charset="-78"/>
              </a:rPr>
              <a:t>یک نقصان </a:t>
            </a:r>
            <a:r>
              <a:rPr lang="fa-IR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گذرا</a:t>
            </a:r>
          </a:p>
          <a:p>
            <a:pPr marL="285750" indent="-285750" algn="just" rtl="1">
              <a:lnSpc>
                <a:spcPct val="115000"/>
              </a:lnSpc>
              <a:buFontTx/>
              <a:buChar char="-"/>
            </a:pPr>
            <a:r>
              <a:rPr lang="fa-IR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باعث </a:t>
            </a:r>
            <a:r>
              <a:rPr lang="fa-IR" dirty="0">
                <a:latin typeface="Times New Roman" panose="02020603050405020304" pitchFamily="18" charset="0"/>
                <a:cs typeface="B Zar" panose="00000400000000000000" pitchFamily="2" charset="-78"/>
              </a:rPr>
              <a:t>مشکلات و </a:t>
            </a:r>
            <a:r>
              <a:rPr lang="fa-IR" dirty="0" err="1">
                <a:latin typeface="Times New Roman" panose="02020603050405020304" pitchFamily="18" charset="0"/>
                <a:cs typeface="B Zar" panose="00000400000000000000" pitchFamily="2" charset="-78"/>
              </a:rPr>
              <a:t>خرابی­های</a:t>
            </a:r>
            <a:r>
              <a:rPr lang="fa-IR" dirty="0"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موقت</a:t>
            </a:r>
          </a:p>
          <a:p>
            <a:pPr marL="285750" indent="-285750" algn="just" rtl="1">
              <a:lnSpc>
                <a:spcPct val="115000"/>
              </a:lnSpc>
              <a:buFontTx/>
              <a:buChar char="-"/>
            </a:pPr>
            <a:r>
              <a:rPr lang="fa-IR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امکان </a:t>
            </a:r>
            <a:r>
              <a:rPr lang="fa-IR" dirty="0" err="1" smtClean="0">
                <a:latin typeface="Times New Roman" panose="02020603050405020304" pitchFamily="18" charset="0"/>
                <a:cs typeface="B Zar" panose="00000400000000000000" pitchFamily="2" charset="-78"/>
              </a:rPr>
              <a:t>بازگردانی</a:t>
            </a:r>
            <a:r>
              <a:rPr lang="fa-IR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 دستگاه </a:t>
            </a:r>
            <a:r>
              <a:rPr lang="fa-IR" dirty="0">
                <a:latin typeface="Times New Roman" panose="02020603050405020304" pitchFamily="18" charset="0"/>
                <a:cs typeface="B Zar" panose="00000400000000000000" pitchFamily="2" charset="-78"/>
              </a:rPr>
              <a:t>به حالت منطقی </a:t>
            </a:r>
            <a:r>
              <a:rPr lang="fa-IR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اولیه.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6617" y="2422660"/>
            <a:ext cx="517962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fa-IR" sz="2000" dirty="0">
                <a:latin typeface="Times New Roman" panose="02020603050405020304" pitchFamily="18" charset="0"/>
                <a:cs typeface="B Zar" panose="00000400000000000000" pitchFamily="2" charset="-78"/>
              </a:rPr>
              <a:t>شکست یا نقصان رخداد منفرد </a:t>
            </a:r>
            <a:r>
              <a:rPr lang="en-US" sz="2000" dirty="0">
                <a:latin typeface="Times New Roman" panose="02020603050405020304" pitchFamily="18" charset="0"/>
                <a:cs typeface="B Zar" panose="00000400000000000000" pitchFamily="2" charset="-78"/>
              </a:rPr>
              <a:t>SEU - Single Event Upset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52722" y="4051321"/>
            <a:ext cx="506741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اتصال کوتاه رخداد منفرد: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SEL–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Single Event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Latchup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3899" y="3897432"/>
            <a:ext cx="3510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- مشابه </a:t>
            </a:r>
            <a:r>
              <a:rPr lang="fa-IR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SEU</a:t>
            </a:r>
            <a:endParaRPr lang="fa-IR" dirty="0" smtClean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285750" indent="-285750" algn="just" rtl="1">
              <a:buFontTx/>
              <a:buChar char="-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عدم توانایی </a:t>
            </a:r>
            <a:r>
              <a:rPr lang="fa-IR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بازگردانی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دستگاه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به حالت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اولیه</a:t>
            </a:r>
          </a:p>
          <a:p>
            <a:pPr marL="285750" indent="-285750" algn="just" rtl="1">
              <a:buFontTx/>
              <a:buChar char="-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منجر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به سوختن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دستگاه (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مگر آنکه جریان ورودی به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دستگاه قطع یا محدود شود)</a:t>
            </a:r>
            <a:endParaRPr lang="en-US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9059" y="5679982"/>
            <a:ext cx="499046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فرسودگی رخداد منفرد</a:t>
            </a:r>
            <a:r>
              <a:rPr lang="en-US" sz="2000" dirty="0"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SEB - Single Event Burnout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9432" y="5299957"/>
            <a:ext cx="447885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خرابی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دستگاه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توسط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جریان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بزرگ</a:t>
            </a:r>
          </a:p>
          <a:p>
            <a:pPr marL="285750" indent="-285750"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وقوع در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MOSFET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های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تغذیه (نوعی ترانزیستور)</a:t>
            </a:r>
          </a:p>
          <a:p>
            <a:pPr marL="285750" indent="-285750" algn="just" rtl="1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خطرناک­ترین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نوع رخداد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منفرد(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منجر به خرابی کامل و دائمی قطعه الکترونیکی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می­گردد)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5" name="Right Bracket 14"/>
          <p:cNvSpPr/>
          <p:nvPr/>
        </p:nvSpPr>
        <p:spPr>
          <a:xfrm>
            <a:off x="5584212" y="2083567"/>
            <a:ext cx="293427" cy="1538259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ight Bracket 15"/>
          <p:cNvSpPr/>
          <p:nvPr/>
        </p:nvSpPr>
        <p:spPr>
          <a:xfrm>
            <a:off x="5568288" y="3801420"/>
            <a:ext cx="251555" cy="1296342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Right Bracket 16"/>
          <p:cNvSpPr/>
          <p:nvPr/>
        </p:nvSpPr>
        <p:spPr>
          <a:xfrm>
            <a:off x="5584212" y="5431809"/>
            <a:ext cx="293428" cy="1140725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877639" y="2649663"/>
            <a:ext cx="518978" cy="8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821611" y="4262377"/>
            <a:ext cx="389915" cy="809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884857" y="5921586"/>
            <a:ext cx="690760" cy="809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6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2388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13</a:t>
            </a:r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9610" y="36621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تعاریف 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تخصصی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967" y="436731"/>
            <a:ext cx="1117037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تخلیه </a:t>
            </a:r>
            <a:r>
              <a:rPr lang="fa-IR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الکترواستاتیکی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ESD–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Electrostatic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Discharge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به فرم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های 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سطحی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یا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تخلیه 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حجمی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رخ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 دهد.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تخلیه سطحی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هنگامی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رخ می­دهد که 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ولتاژ سطحی از ولتاژ شکست ماده سطحی بیشتر باشد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 در نتیجه بتواند تا حدود چند صد آمپر جریان ایجاد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کند.</a:t>
            </a:r>
          </a:p>
          <a:p>
            <a:pPr algn="just" rtl="1">
              <a:lnSpc>
                <a:spcPct val="115000"/>
              </a:lnSpc>
            </a:pP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سوی دیگر، تخلیه </a:t>
            </a:r>
            <a:r>
              <a:rPr lang="fa-IR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دی­الکتریک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حجمی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زمانی آغاز می­شود که </a:t>
            </a:r>
            <a:r>
              <a:rPr lang="fa-IR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دی­الکتریک­ها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معرض تابش خورشید قرار بگیرند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. بار مربوطه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به تخلیه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حجمی، نسبت به تخلیه سطحی، کمتر است، اما باعث ایجاد خطرات مستقیم برای قطعات الکترونیک </a:t>
            </a:r>
            <a:r>
              <a:rPr lang="fa-IR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 ماهواره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می­گردد.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11023994" y="2125654"/>
            <a:ext cx="702830" cy="3411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426891" y="2620369"/>
            <a:ext cx="805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82639" y="2002853"/>
            <a:ext cx="931491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انواع تخلیه:</a:t>
            </a:r>
          </a:p>
          <a:p>
            <a:pPr algn="just" rtl="1">
              <a:lnSpc>
                <a:spcPct val="115000"/>
              </a:lnSpc>
            </a:pPr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جرقه (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Flashover</a:t>
            </a:r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)؛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تخلیه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از یک سطح به سطح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دیگر.</a:t>
            </a:r>
          </a:p>
          <a:p>
            <a:pPr algn="just" rtl="1">
              <a:lnSpc>
                <a:spcPct val="115000"/>
              </a:lnSpc>
            </a:pPr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نفوذ جریان (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Punch-through</a:t>
            </a:r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)؛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تخلیه­ای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است از ساختار داخلی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درون سطح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آن.</a:t>
            </a:r>
          </a:p>
          <a:p>
            <a:pPr algn="just" rtl="1">
              <a:lnSpc>
                <a:spcPct val="115000"/>
              </a:lnSpc>
            </a:pPr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تخلیه به درون فضا (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Discharge to space</a:t>
            </a:r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)؛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تخلیه­ای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است از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پلاسمای اطراف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(محیط بیرون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).</a:t>
            </a:r>
          </a:p>
          <a:p>
            <a:pPr algn="just" rtl="1">
              <a:lnSpc>
                <a:spcPct val="115000"/>
              </a:lnSpc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20911"/>
          <a:stretch/>
        </p:blipFill>
        <p:spPr>
          <a:xfrm>
            <a:off x="4659598" y="3922917"/>
            <a:ext cx="2525444" cy="1853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47" y="3706673"/>
            <a:ext cx="1800225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684" y="3779642"/>
            <a:ext cx="3094492" cy="22130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70773" y="6102402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Flashover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43902" y="6102402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Punch-through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913647" y="6102402"/>
            <a:ext cx="1924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Discharge to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-1" y="6287068"/>
            <a:ext cx="72333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14</a:t>
            </a:r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738623" y="730795"/>
            <a:ext cx="2967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انواع باردار شدگی­های سطحی</a:t>
            </a:r>
            <a:endParaRPr lang="en-US" sz="2400" dirty="0">
              <a:cs typeface="B Zar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1128" y="961628"/>
            <a:ext cx="6096000" cy="247760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باردار </a:t>
            </a:r>
            <a:r>
              <a:rPr lang="fa-IR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شدگی</a:t>
            </a:r>
            <a:r>
              <a:rPr lang="fa-IR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مطلق</a:t>
            </a:r>
            <a:r>
              <a:rPr lang="fa-IR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(کامل):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تمام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سطح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با پتانسیل خالصی نسبت به پلاسمای محیط، باردار می­شود. اگر سطح مورد اشاره تنها از مواد رسانا ساخته شده باشد، آنگاه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کل سطوح خود به یک اندازه باردار می­شود (زیرا بار الکتریکی بر روی سطوح رسانا به طور یکنواخت توزیع می­شود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).</a:t>
            </a:r>
          </a:p>
          <a:p>
            <a:pPr indent="180340" algn="just" rtl="1">
              <a:lnSpc>
                <a:spcPct val="115000"/>
              </a:lnSpc>
              <a:spcAft>
                <a:spcPts val="0"/>
              </a:spcAf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 rtl="1"/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باردار </a:t>
            </a:r>
            <a:r>
              <a:rPr lang="fa-IR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شدگی</a:t>
            </a:r>
            <a:r>
              <a:rPr lang="fa-IR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جزئی: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سطح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مواد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دی­الکتریک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داشته باشد (از جمله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کپتون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تفلون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). 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4" name="Curved Left Arrow 3"/>
          <p:cNvSpPr/>
          <p:nvPr/>
        </p:nvSpPr>
        <p:spPr>
          <a:xfrm rot="2475165">
            <a:off x="9519772" y="1461221"/>
            <a:ext cx="820190" cy="1729506"/>
          </a:xfrm>
          <a:prstGeom prst="curvedLeftArrow">
            <a:avLst>
              <a:gd name="adj1" fmla="val 13551"/>
              <a:gd name="adj2" fmla="val 50000"/>
              <a:gd name="adj3" fmla="val 3435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537128" y="961628"/>
            <a:ext cx="402991" cy="2477601"/>
          </a:xfrm>
          <a:prstGeom prst="rightBrace">
            <a:avLst>
              <a:gd name="adj1" fmla="val 99772"/>
              <a:gd name="adj2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18" y="3439229"/>
            <a:ext cx="4944745" cy="314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6481917" y="5010854"/>
            <a:ext cx="4110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برهم­کنش حرکتی فضاپیما و پلاسما در مدار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LEO 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610" y="54592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شرایط باردار </a:t>
            </a:r>
            <a:r>
              <a:rPr lang="fa-IR" sz="20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شدگی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9797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68740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15</a:t>
            </a:r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191542" y="637612"/>
            <a:ext cx="205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باردار شدگی داخلی</a:t>
            </a:r>
            <a:endParaRPr lang="en-US" sz="2000" b="1" dirty="0">
              <a:cs typeface="B Zar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2448" y="1016042"/>
            <a:ext cx="70149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فرآیند باردار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شدگی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داخلی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یا 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باردار </a:t>
            </a:r>
            <a:r>
              <a:rPr lang="fa-IR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شدگی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دی­الکتریک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عمیق: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تشکیل بار الکتریکی در داخل </a:t>
            </a:r>
            <a:r>
              <a:rPr lang="fa-IR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که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ناشی از نفوذ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الکترون­های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با انرژی بیش از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keV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10 می­باشد. این بارها می­توانند روی سطح یا درون مواد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دی­الکتریک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انباشته شوند، یا روی سطوح عایق رساناهای درون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جمع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شوند.</a:t>
            </a:r>
          </a:p>
          <a:p>
            <a:pPr algn="just" rtl="1"/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باردار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شدگی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داخلی به محیط مدار، ضخامت حفاظ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شکل مواد باردار شده و مشخصه­های مواد (به ویژه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رسانایی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مواد) بستگی دارد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9" name="Curved Left Arrow 8"/>
          <p:cNvSpPr/>
          <p:nvPr/>
        </p:nvSpPr>
        <p:spPr>
          <a:xfrm rot="2475165">
            <a:off x="9465181" y="1169743"/>
            <a:ext cx="820190" cy="1729506"/>
          </a:xfrm>
          <a:prstGeom prst="curvedLeftArrow">
            <a:avLst>
              <a:gd name="adj1" fmla="val 13551"/>
              <a:gd name="adj2" fmla="val 50000"/>
              <a:gd name="adj3" fmla="val 3435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32" y="3285423"/>
            <a:ext cx="4895381" cy="33473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284299" y="5177481"/>
            <a:ext cx="4469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نهشت انرژی ذرات پرانرژی در مدارهای داخلی فضاپیما </a:t>
            </a: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610" y="54592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شرایط باردار </a:t>
            </a:r>
            <a:r>
              <a:rPr lang="fa-IR" sz="20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شدگی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730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-1" y="6287068"/>
            <a:ext cx="684213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16</a:t>
            </a:r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" t="2365" r="1069"/>
          <a:stretch/>
        </p:blipFill>
        <p:spPr bwMode="auto">
          <a:xfrm>
            <a:off x="2321941" y="632123"/>
            <a:ext cx="7477149" cy="5010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19069" y="5766768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انرژی نفوذ حداقل برای الکترون و پروتون 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10" y="54592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شرایط باردار </a:t>
            </a:r>
            <a:r>
              <a:rPr lang="fa-IR" sz="20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شدگی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7729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17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کدهای</a:t>
            </a:r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شبیه سازی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591129"/>
              </p:ext>
            </p:extLst>
          </p:nvPr>
        </p:nvGraphicFramePr>
        <p:xfrm>
          <a:off x="436728" y="646726"/>
          <a:ext cx="11232107" cy="559052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552453"/>
                <a:gridCol w="1550488"/>
                <a:gridCol w="1635060"/>
                <a:gridCol w="1494106"/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کدهای شبیه­سازی باردار شدگی</a:t>
                      </a:r>
                      <a:endParaRPr lang="en-US" sz="2000" b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توانایی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توسعه دهنده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معنا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نام</a:t>
                      </a:r>
                      <a:endParaRPr lang="en-US" sz="1800" b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684113">
                <a:tc>
                  <a:txBody>
                    <a:bodyPr/>
                    <a:lstStyle/>
                    <a:p>
                      <a:pPr marL="0" marR="0" lvl="0" indent="0" algn="just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محاسبه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پتانسیل­های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الکترواستاتیکی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، جریان­های اصلی وارد بر سطوح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فضاپیما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یا ماهواره و جریان­های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الکترونی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بازتابشی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و گسیل ثانویه، برآورد میزان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سایه­ها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و </a:t>
                      </a:r>
                      <a:r>
                        <a:rPr lang="ar-SA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مدل­سازی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رسانایی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و در نتیجه محاسبه انباشت بار و پتانسیل ایجاد شده در سطح.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علوم کاربردی نیروی هوایی ناسا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برنامه تحلیلگر باردار </a:t>
                      </a:r>
                      <a:r>
                        <a:rPr lang="fa-IR" sz="2000" dirty="0" err="1" smtClean="0"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شدگی</a:t>
                      </a:r>
                      <a:r>
                        <a:rPr lang="fa-IR" sz="2000" dirty="0" smtClean="0"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ناسا در مدارهای </a:t>
                      </a:r>
                      <a:r>
                        <a:rPr lang="fa-IR" sz="2000" dirty="0" err="1" smtClean="0"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ژئوسنکرون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NASCAP</a:t>
                      </a:r>
                      <a:endParaRPr lang="en-US" sz="2000" dirty="0"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/>
                </a:tc>
              </a:tr>
              <a:tr h="827935">
                <a:tc>
                  <a:txBody>
                    <a:bodyPr/>
                    <a:lstStyle/>
                    <a:p>
                      <a:pPr algn="just" rtl="1"/>
                      <a:r>
                        <a:rPr lang="ar-SA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مدل­سازی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سیستم­های رانش الکتریکی، پیش­بینی </a:t>
                      </a:r>
                      <a:r>
                        <a:rPr lang="en-US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ESD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در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آرایه­های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خورشیدی و پدیده باردار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شدگی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دی­الکتریک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که نیازمند ارتباط با مدل­های انتقال تابش می­باشد. پیش­بینی پتانسیل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الکترواستاتیکی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(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مطلق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یا نسبی) مربوط به سطوح با کاربری مهندسی.</a:t>
                      </a:r>
                      <a:endParaRPr lang="en-US" sz="2000" dirty="0"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کمپانی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هوافضای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فرانسه و کمپانی </a:t>
                      </a:r>
                      <a:r>
                        <a:rPr lang="en-US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Artenum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(</a:t>
                      </a:r>
                      <a:r>
                        <a:rPr lang="en-US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ONERA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)</a:t>
                      </a:r>
                      <a:endParaRPr lang="en-US" sz="2000" dirty="0"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نرم افزار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برهم­کنش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پلاسما و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فضاپیما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SPIS</a:t>
                      </a:r>
                      <a:endParaRPr lang="en-US" sz="2000" dirty="0"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/>
                </a:tc>
              </a:tr>
              <a:tr h="827935">
                <a:tc>
                  <a:txBody>
                    <a:bodyPr/>
                    <a:lstStyle/>
                    <a:p>
                      <a:pPr algn="just" rtl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Zar" panose="00000400000000000000" pitchFamily="2" charset="-78"/>
                        </a:rPr>
                        <a:t>توصیف ریاضی فرآیندهای فیزیکی واقع بر سطح </a:t>
                      </a:r>
                      <a:r>
                        <a:rPr lang="fa-IR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Zar" panose="00000400000000000000" pitchFamily="2" charset="-78"/>
                        </a:rPr>
                        <a:t>فضاپیما</a:t>
                      </a: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Zar" panose="00000400000000000000" pitchFamily="2" charset="-78"/>
                        </a:rPr>
                        <a:t> و محیط پیرامون آن و همچنین بر استفاده از روش­های گوناگون برای حل </a:t>
                      </a:r>
                      <a:r>
                        <a:rPr lang="fa-IR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Zar" panose="00000400000000000000" pitchFamily="2" charset="-78"/>
                        </a:rPr>
                        <a:t>معادلات</a:t>
                      </a:r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Zar" panose="00000400000000000000" pitchFamily="2" charset="-78"/>
                        </a:rPr>
                        <a:t> و ... .</a:t>
                      </a:r>
                      <a:endParaRPr lang="en-US" sz="2000" dirty="0"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انستیتوی فناوری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کیوشو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endParaRPr lang="en-US" sz="2000" dirty="0"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ابزار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چندگانه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تحلیل باردار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شدگی</a:t>
                      </a:r>
                      <a:r>
                        <a:rPr lang="fa-IR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20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فضاپیما</a:t>
                      </a:r>
                      <a:endParaRPr lang="en-US" sz="2000" dirty="0"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MUSCAT</a:t>
                      </a:r>
                      <a:endParaRPr lang="en-US" sz="2000" dirty="0"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/>
                </a:tc>
              </a:tr>
              <a:tr h="827935">
                <a:tc>
                  <a:txBody>
                    <a:bodyPr/>
                    <a:lstStyle/>
                    <a:p>
                      <a:pPr marL="0" marR="0" lvl="0" indent="0" algn="just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محاسبه </a:t>
                      </a:r>
                      <a:r>
                        <a:rPr lang="fa-IR" sz="18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پتانسیل­های</a:t>
                      </a:r>
                      <a:r>
                        <a:rPr lang="fa-IR" sz="18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18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الکترواستاتیکی</a:t>
                      </a:r>
                      <a:r>
                        <a:rPr lang="fa-IR" sz="18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، جریان­های وارد بر سطوح </a:t>
                      </a:r>
                      <a:r>
                        <a:rPr lang="fa-IR" sz="18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فضاپیما</a:t>
                      </a:r>
                      <a:r>
                        <a:rPr lang="fa-IR" sz="18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و جریان­های </a:t>
                      </a:r>
                      <a:r>
                        <a:rPr lang="fa-IR" sz="18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الکترونی</a:t>
                      </a:r>
                      <a:r>
                        <a:rPr lang="fa-IR" sz="18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1800" kern="1200" dirty="0" err="1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بازتابشی</a:t>
                      </a:r>
                      <a:r>
                        <a:rPr lang="fa-IR" sz="1800" kern="120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و گسیل ثانویه، محاسبه انباشت بار و پتانسیل ایجاد شده در سطح</a:t>
                      </a:r>
                      <a:r>
                        <a:rPr lang="fa-IR" sz="1800" kern="1200" baseline="0" dirty="0" smtClean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و ...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2000" dirty="0"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2000" dirty="0"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Coulomb-2</a:t>
                      </a:r>
                      <a:endParaRPr lang="en-US" sz="2000" dirty="0"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4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18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کدهای</a:t>
            </a:r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شبیه سازی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789251"/>
              </p:ext>
            </p:extLst>
          </p:nvPr>
        </p:nvGraphicFramePr>
        <p:xfrm>
          <a:off x="1583142" y="760830"/>
          <a:ext cx="8780612" cy="518849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758654"/>
                <a:gridCol w="1754759"/>
                <a:gridCol w="1755733"/>
                <a:gridCol w="1755733"/>
                <a:gridCol w="1755733"/>
              </a:tblGrid>
              <a:tr h="308228">
                <a:tc gridSpan="5"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مشخصه­های </a:t>
                      </a:r>
                      <a:r>
                        <a:rPr lang="fa-IR" sz="2000" dirty="0" err="1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کدهای</a:t>
                      </a:r>
                      <a:r>
                        <a:rPr lang="fa-IR" sz="2000" dirty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2000" dirty="0" err="1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شبیه­سازی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228"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NASCAP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SPIS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MUSCAT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Coulomb-2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669566"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محاسبه جریان­های پلاسما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1- روش ذره در سلول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2-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PIC</a:t>
                      </a: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 هیبرید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3- معادلات لانگمیر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1- روش ذره در سلول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2- توزیع کلی بولتزمن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1- روش ذره در سلول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2- روش ردیابی ذره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1- معادلات لانگمیر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2- مدل­سازی مسیر ذره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924683"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محاسبه میدان الکتریکی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معادلات پوآسون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معادلات پوآسون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معادلات پوآسون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معادلات لاپلاس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297124"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روش­های محاسباتی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روش مؤلفه مرزی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1- روش نیوتنی پایای غیرخطی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2- روش اجزای محدود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تبدیل فوریه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روش معادلات انتگرالی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80669"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رابط کاربری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ابزار جسمی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ابزار شبکه­ای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SPIS-UI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Vineyard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Salome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0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68740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19</a:t>
            </a:r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9610" y="54592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روابط ریاضی حاکم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3701" y="454702"/>
            <a:ext cx="8434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غلاف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ناحیه­ای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از فضای پیرامون یک جسم است که دچار اختلال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پتانسیل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ناشی از آن جسم می­شود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</a:p>
          <a:p>
            <a:pPr algn="just" rtl="1"/>
            <a:endParaRPr lang="fa-IR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پتانسیل محاط کننده جسم: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81469" y="1215455"/>
                <a:ext cx="1482201" cy="509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−|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469" y="1215455"/>
                <a:ext cx="1482201" cy="5098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64024" y="2031063"/>
            <a:ext cx="11477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el-G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λ</a:t>
            </a:r>
            <a:r>
              <a:rPr lang="en-US" sz="20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D</a:t>
            </a:r>
            <a:r>
              <a:rPr lang="fa-IR" sz="2000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طول </a:t>
            </a:r>
            <a:r>
              <a:rPr lang="fa-IR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دبای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 </a:t>
            </a:r>
            <a:r>
              <a:rPr lang="fa-IR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مسافتی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است که برای اندازه غلاف استفاده می­شود. یعنی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مشخصه­ای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از طول که پتانسیل در آن به اندازه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/1 افت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می­کند: 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11835" y="2536521"/>
                <a:ext cx="1551835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35" y="2536521"/>
                <a:ext cx="1551835" cy="910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805219" y="3552568"/>
            <a:ext cx="11136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el-G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ε</a:t>
            </a:r>
            <a:r>
              <a:rPr lang="en-US" sz="20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0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ضریب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نفوذ در فضای آزاد بوده،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K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ثابت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بولتزمن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</a:t>
            </a:r>
            <a:r>
              <a:rPr lang="en-US" sz="20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دمای الکترون (بر حسب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کلوین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)،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بار الکترون و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چگالی پلاسمای اطراف 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66884" y="4182515"/>
            <a:ext cx="10611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میزان بالای باردار </a:t>
            </a:r>
            <a:r>
              <a:rPr lang="fa-I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شدگی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را می­توان با استفاده از نظریه </a:t>
            </a:r>
            <a:r>
              <a:rPr lang="fa-I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غیرخطی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چایلد و </a:t>
            </a:r>
            <a:r>
              <a:rPr lang="fa-I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لانگمیر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مورد 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تحلیل قرار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داد.</a:t>
            </a:r>
            <a:endParaRPr lang="en-US" sz="2400" dirty="0">
              <a:cs typeface="B Zar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024" y="4874018"/>
            <a:ext cx="11313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پتانسیل ناشی از عبور </a:t>
            </a:r>
            <a:r>
              <a:rPr lang="fa-IR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از میان میدان مغناطیسی زمین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(حرکت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میان میدان مغناطیسی منجر به میدانی الکتریکی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می­گردد):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92059" y="5302500"/>
                <a:ext cx="1671611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).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059" y="5302500"/>
                <a:ext cx="1671611" cy="402931"/>
              </a:xfrm>
              <a:prstGeom prst="rect">
                <a:avLst/>
              </a:prstGeom>
              <a:blipFill rotWithShape="0">
                <a:blip r:embed="rId4"/>
                <a:stretch>
                  <a:fillRect t="-1060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7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87068"/>
            <a:ext cx="377588" cy="570932"/>
          </a:xfrm>
        </p:spPr>
        <p:txBody>
          <a:bodyPr/>
          <a:lstStyle/>
          <a:p>
            <a:fld id="{E25280EC-0D9D-4988-A34D-E66682378418}" type="slidenum">
              <a:rPr lang="en-US" sz="2800" smtClean="0">
                <a:solidFill>
                  <a:schemeClr val="tx1"/>
                </a:solidFill>
                <a:latin typeface="Bodoni MT Black" panose="02070A03080606020203" pitchFamily="18" charset="0"/>
              </a:rPr>
              <a:t>2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543" y="454702"/>
            <a:ext cx="11059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محیط ف</a:t>
            </a:r>
            <a:r>
              <a:rPr lang="ar-SA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ض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 دارای ساختاری پیچیده و پویا می­باشد. این محیط شامل گونه­های خنثی، ذرات باردار، </a:t>
            </a:r>
            <a:r>
              <a:rPr lang="fa-I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پلاسماها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میدان­های الکتریکی و مغناطیسی، </a:t>
            </a:r>
            <a:r>
              <a:rPr lang="fa-I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تابش­های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کهکشانی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خورشیدی، </a:t>
            </a:r>
            <a:r>
              <a:rPr lang="fa-I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شهاب­سنگ­ها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fa-I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خرده­های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فضایی می­باشد و هر کدام از آنها می­توانند باعث آسیب­هایی جدی و عمیق به ماهواره های ارسالی شوند و سبب اختلال در عملکرد و عمر آن گردند.</a:t>
            </a:r>
            <a:b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</a:br>
            <a:r>
              <a:rPr lang="fa-IR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برهم­کنش</a:t>
            </a:r>
            <a:r>
              <a:rPr lang="fa-IR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میان یک سیستم فضایی و محیط آن می­تواند باعث تغییراتی در محیط شده و در نهایت منجر به محیطی موضعی گردد که به نوبه خود بر رفتار سیستم مورد اشاره تاثیر خواهد گذاشت.</a:t>
            </a:r>
          </a:p>
          <a:p>
            <a:pPr algn="just" rtl="1"/>
            <a:r>
              <a:rPr lang="fa-IR" sz="24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از جمله این اثرات، </a:t>
            </a:r>
            <a:r>
              <a:rPr lang="fa-IR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بادار</a:t>
            </a:r>
            <a:r>
              <a:rPr lang="fa-I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شدن </a:t>
            </a:r>
            <a:r>
              <a:rPr lang="fa-IR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یا ماهواره </a:t>
            </a:r>
            <a:r>
              <a:rPr lang="fa-IR" sz="24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است که در ادامه به آن پرداخته می شود.</a:t>
            </a:r>
            <a:endParaRPr lang="en-US" sz="2400" dirty="0">
              <a:cs typeface="B Zar" panose="000004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9610" y="54592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مقدمه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543" y="5481387"/>
            <a:ext cx="11059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تلاش­های زیادی برای افزایش آگاهی نسبت به ساز و کار اولیه و پایه­ی مربوطه و همچنین توسعه نظریه­ها و روش­های </a:t>
            </a:r>
            <a:r>
              <a:rPr lang="fa-IR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شبیه­سازی</a:t>
            </a:r>
            <a:r>
              <a:rPr lang="fa-IR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- جهت پیش­بینی و جلوگیری از اثرات باردار شدن - انجام شده </a:t>
            </a:r>
            <a:r>
              <a:rPr lang="fa-IR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است و ما نیز در این پژوهش مروری بر آنها خواهیم داشت.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2" y="2757975"/>
            <a:ext cx="4189864" cy="272341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04" y="2757975"/>
            <a:ext cx="3384645" cy="2723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4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9610" y="54592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روابط ریاضی حاکم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018" y="1420126"/>
            <a:ext cx="1138223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 rtl="1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V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پتانسیل سطحی نسبت به پلاسما است و تمام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جریان­ها،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تابعی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از پتانسیل سطحی هستند.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indent="180340" algn="just" rtl="1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NET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جریان کل از سطح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؛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indent="180340" algn="just" rtl="1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جریان الکترون محیطی فرودی؛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indent="180340" algn="just" rtl="1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جریان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یون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مثبت محیطی فرودی؛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indent="180340" algn="just" rtl="1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SE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جریان الکترون ثانویه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گسیلی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؛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indent="180340" algn="just" rtl="1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SI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جریان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الکترون­های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ثانویه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گسیلی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؛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indent="180340" algn="just" rtl="1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BSE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جریان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الکترون­هایی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که به دلیل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بازتابیده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شده­اند؛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indent="180340" algn="just" rtl="1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PH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جریان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فوتوالکترونی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ناشی از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توجه کنید که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،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SE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،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BSE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PH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صورت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جریان­هایی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مثبت (نسبت به سطح) می­باشند، زیرا یا در نتیجه­ی ترک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الکترون­ها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از سطح، یا از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یون­های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مثبت فرودی بر روی سطح ایجاد می­شوند. در سوی دیگر،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صورت جریانی منفی عمل می­کند، زیرا از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الکترون­هایی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ناشی می­شود که بر روی سطح فرود می­آیند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</a:p>
          <a:p>
            <a:pPr algn="just" rtl="1"/>
            <a:endParaRPr lang="fa-IR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 rtl="1"/>
            <a:r>
              <a:rPr lang="fa-IR" sz="2000" b="1" dirty="0">
                <a:cs typeface="B Zar" panose="00000400000000000000" pitchFamily="2" charset="-78"/>
              </a:rPr>
              <a:t>شرط </a:t>
            </a:r>
            <a:r>
              <a:rPr lang="fa-IR" sz="2000" b="1" dirty="0" smtClean="0">
                <a:cs typeface="B Zar" panose="00000400000000000000" pitchFamily="2" charset="-78"/>
              </a:rPr>
              <a:t>تعادل:</a:t>
            </a:r>
            <a:endParaRPr lang="en-US" sz="2000" b="1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46044" y="5569803"/>
                <a:ext cx="1565621" cy="381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NET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044" y="5569803"/>
                <a:ext cx="1565621" cy="381323"/>
              </a:xfrm>
              <a:prstGeom prst="rect">
                <a:avLst/>
              </a:prstGeom>
              <a:blipFill rotWithShape="0">
                <a:blip r:embed="rId2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3"/>
          <p:cNvSpPr txBox="1">
            <a:spLocks/>
          </p:cNvSpPr>
          <p:nvPr/>
        </p:nvSpPr>
        <p:spPr>
          <a:xfrm>
            <a:off x="0" y="6287068"/>
            <a:ext cx="696036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Bodoni MT Black" panose="02070A03080606020203" pitchFamily="18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0</a:t>
            </a:r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96036" y="755896"/>
                <a:ext cx="82853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𝑁𝐸𝑇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𝑁𝐸𝑇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)−[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𝑆𝐸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𝑆𝐼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𝐵𝑆𝐸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𝑃𝐻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6" y="755896"/>
                <a:ext cx="828533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24590" b="-190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109020" y="754364"/>
            <a:ext cx="2153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جریان باردار 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شدگی سطح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59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9610" y="54592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شرایط باردار </a:t>
            </a:r>
            <a:r>
              <a:rPr lang="fa-IR" sz="2000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شدگی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67" y="454702"/>
            <a:ext cx="8147715" cy="5432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730224" y="6087013"/>
            <a:ext cx="4099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جریان­هایی که باردار شدگی سطح را کنترل می­کنند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0" y="6287068"/>
            <a:ext cx="668740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21</a:t>
            </a:r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22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روابط ریاضی حاکم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4829" y="555725"/>
            <a:ext cx="6468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شرط تعادل جریان در سطح </a:t>
            </a:r>
            <a:r>
              <a:rPr lang="fa-I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مؤلفه­ای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از </a:t>
            </a:r>
            <a:r>
              <a:rPr lang="fa-I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کد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coloumb-2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:</a:t>
            </a:r>
            <a:endParaRPr lang="en-US" sz="2000" b="1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8556" y="955835"/>
                <a:ext cx="3956917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)±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𝑐𝑜𝑛𝑑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56" y="955835"/>
                <a:ext cx="3956917" cy="390748"/>
              </a:xfrm>
              <a:prstGeom prst="rect">
                <a:avLst/>
              </a:prstGeom>
              <a:blipFill rotWithShape="0">
                <a:blip r:embed="rId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42106" y="1420088"/>
            <a:ext cx="11559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j</a:t>
            </a:r>
            <a:r>
              <a:rPr lang="en-U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j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جریان­های </a:t>
            </a:r>
            <a:r>
              <a:rPr lang="fa-IR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الکترون­ها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fa-IR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یون­های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پلاسما؛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δ و γ </a:t>
            </a:r>
            <a:r>
              <a:rPr lang="fa-IR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ضرایب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گسیل کامل الکترون ثانویه و گسیل </a:t>
            </a:r>
            <a:r>
              <a:rPr lang="fa-IR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یون-الکترونی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؛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j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ph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جریان گسیل </a:t>
            </a:r>
            <a:r>
              <a:rPr lang="fa-IR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فوتوالکترون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j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cond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جریان نشت</a:t>
            </a:r>
            <a:endParaRPr lang="en-US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6848" y="2399120"/>
            <a:ext cx="8936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تابع توزیع سرعت ذره 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پلاسما</a:t>
            </a:r>
            <a:r>
              <a:rPr lang="fa-IR" sz="2000" b="1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برای 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توصیف پلاسمای </a:t>
            </a:r>
            <a:r>
              <a:rPr lang="fa-I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مگنتوسفری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داغ در مدار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GEO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:</a:t>
            </a:r>
            <a:endParaRPr lang="en-US" sz="2000" b="1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4212" y="2799230"/>
                <a:ext cx="4803732" cy="1574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)=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)+</m:t>
                            </m:r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2" y="2799230"/>
                <a:ext cx="4803732" cy="15748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975147" y="4361080"/>
            <a:ext cx="9718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1j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2j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غلظت ذرات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j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ام (الکترون یا پروتون) </a:t>
            </a:r>
            <a:r>
              <a:rPr lang="fa-IR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مؤلفه­های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پلاسمای سرد و گرم با دماهای به ترتیب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1j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</a:t>
            </a:r>
            <a:r>
              <a:rPr lang="en-U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2j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</a:p>
          <a:p>
            <a:pPr algn="just" rtl="1"/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</a:t>
            </a:r>
            <a:r>
              <a:rPr lang="en-US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j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j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به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ترتیب جرم و سرعت ذره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j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ام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k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ثابت </a:t>
            </a:r>
            <a:r>
              <a:rPr lang="fa-IR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بولتزمن</a:t>
            </a:r>
            <a:endParaRPr lang="en-US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9117" y="5007411"/>
                <a:ext cx="6475940" cy="1507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𝑝𝑙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𝑝𝑙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𝑝𝑙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𝑝𝑙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);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</m:mr>
                            </m: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𝑑𝑖𝑒𝑙</m:t>
                            </m:r>
                          </m:e>
                        </m:mr>
                        <m:m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𝑚𝑒𝑡</m:t>
                                </m:r>
                              </m:sub>
                              <m:sup/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𝑝𝑙</m:t>
                                        </m:r>
                                      </m:sub>
                                    </m:s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)+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𝑠𝑒</m:t>
                                        </m:r>
                                      </m:sub>
                                    </m:s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)+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𝑝h</m:t>
                                        </m:r>
                                      </m:sub>
                                    </m:s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nary>
                              <m:naryPr>
                                <m:chr m:val="∑"/>
                                <m:limLoc m:val="undOvr"/>
                                <m:grow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𝑑𝑖𝑒𝑙</m:t>
                                </m:r>
                              </m:sub>
                              <m:sup/>
                              <m:e>
                                <m:d>
                                  <m:dPr>
                                    <m:begChr m:val="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𝑐𝑜𝑛𝑑</m:t>
                                        </m:r>
                                      </m:sub>
                                    </m:sSub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17" y="5007411"/>
                <a:ext cx="6475940" cy="15074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145376" y="5437977"/>
            <a:ext cx="4547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معادلاتی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که حل آنها مشخصه­های </a:t>
            </a:r>
            <a:r>
              <a:rPr lang="fa-IR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دینامیکی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فرآیند باردار </a:t>
            </a:r>
            <a:r>
              <a:rPr lang="fa-IR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شدگی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را به دست می دهد: (توضیحات بیشتر در متن پژوهش)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28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23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6356"/>
            <a:ext cx="4763068" cy="29386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496333" y="1033255"/>
            <a:ext cx="4230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وابستگی زمانی پتانسیل مؤلفه­های مختلف </a:t>
            </a:r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؛</a:t>
            </a:r>
          </a:p>
          <a:p>
            <a:pPr algn="just" rtl="1"/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خط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یکپارچه</a:t>
            </a:r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مؤلفه تاریک؛</a:t>
            </a:r>
            <a:endParaRPr lang="fa-IR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 rtl="1"/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خط­چین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 مؤلفه </a:t>
            </a:r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روشن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؛</a:t>
            </a:r>
          </a:p>
          <a:p>
            <a:pPr algn="just" rtl="1"/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نقطه­خط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 فلز </a:t>
            </a:r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پایه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؛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344" y="3608250"/>
            <a:ext cx="11013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کد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Coulomb-2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تصحیحات وارد بر جریان­های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پلاسمایی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لانگمیر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به وسیله تعیین زاویه تجمع ذره به ازاء هر سطح مثلثی، محاسبه می­شود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522" y="4191859"/>
            <a:ext cx="11285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کد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Coulomb-2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محاسبه توزیع پتانسیل الکتریکی روی سطح </a:t>
            </a:r>
            <a:r>
              <a:rPr lang="fa-IR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از طریق در نظر گرفتن دو نوع مؤلفه سطحی انجام می­شود: دی الکتریک و یا رسانا.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88981" y="5052325"/>
            <a:ext cx="4370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مقدار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سطح خارجی پوشش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دی­الکتریک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نازک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</a:t>
            </a:r>
            <a:endParaRPr lang="en-US" sz="2000" dirty="0">
              <a:cs typeface="B Zar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018728" y="5145556"/>
                <a:ext cx="2719784" cy="613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𝑚𝑒𝑡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728" y="5145556"/>
                <a:ext cx="2719784" cy="6137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158279" y="5523888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پتانسیل فلز پایه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U</a:t>
            </a:r>
            <a:r>
              <a:rPr lang="en-US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met</a:t>
            </a:r>
            <a:endParaRPr lang="en-US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44660" y="6172424"/>
            <a:ext cx="4139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000" dirty="0">
                <a:latin typeface="Cambria" panose="020405030504060302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سطوح </a:t>
            </a:r>
            <a:r>
              <a:rPr lang="fa-IR" sz="2000" dirty="0" err="1">
                <a:latin typeface="Cambria" panose="020405030504060302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رسانای</a:t>
            </a:r>
            <a:r>
              <a:rPr lang="fa-IR" sz="2000" dirty="0">
                <a:latin typeface="Cambria" panose="020405030504060302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باز (بار الکتریکی صفر در ماده رسانا</a:t>
            </a:r>
            <a:r>
              <a:rPr lang="fa-IR" sz="2000" dirty="0" smtClean="0">
                <a:latin typeface="Cambria" panose="020405030504060302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):</a:t>
            </a:r>
            <a:endParaRPr lang="en-US" sz="2000" dirty="0">
              <a:cs typeface="B Zar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018728" y="6075114"/>
                <a:ext cx="1096710" cy="611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728" y="6075114"/>
                <a:ext cx="1096710" cy="6118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روابط ریاضی حاکم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35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24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715904" y="441056"/>
            <a:ext cx="8871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وابستگی </a:t>
            </a:r>
            <a:r>
              <a:rPr lang="fa-I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رسانایی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ویژه حجم </a:t>
            </a:r>
            <a:r>
              <a:rPr lang="fa-I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دی­الکتریک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مقدار میدان الکتریکی 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داخلی در کد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Coulomb-2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:</a:t>
            </a:r>
            <a:endParaRPr lang="en-US" sz="2000" b="1" dirty="0">
              <a:cs typeface="B Zar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14982" y="977718"/>
                <a:ext cx="3492495" cy="808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cosh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ra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82" y="977718"/>
                <a:ext cx="3492495" cy="8082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14982" y="1922505"/>
                <a:ext cx="1872436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82" y="1922505"/>
                <a:ext cx="1872436" cy="7203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291418" y="1012503"/>
            <a:ext cx="589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دمای لایه </a:t>
            </a:r>
            <a:r>
              <a:rPr lang="fa-IR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دی­الکتریک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g</a:t>
            </a:r>
            <a:r>
              <a:rPr lang="en-U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(T)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dirty="0" err="1">
                <a:latin typeface="Times New Roman" panose="02020603050405020304" pitchFamily="18" charset="0"/>
                <a:cs typeface="B Zar" panose="00000400000000000000" pitchFamily="2" charset="-78"/>
              </a:rPr>
              <a:t>رسانایی</a:t>
            </a:r>
            <a:r>
              <a:rPr lang="fa-IR" dirty="0">
                <a:latin typeface="Times New Roman" panose="02020603050405020304" pitchFamily="18" charset="0"/>
                <a:cs typeface="B Zar" panose="00000400000000000000" pitchFamily="2" charset="-78"/>
              </a:rPr>
              <a:t> ویژه حجم در میدان الکتریکی </a:t>
            </a:r>
            <a:r>
              <a:rPr lang="fa-IR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ضعیف)</a:t>
            </a:r>
            <a:endParaRPr lang="en-US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946370"/>
              </p:ext>
            </p:extLst>
          </p:nvPr>
        </p:nvGraphicFramePr>
        <p:xfrm>
          <a:off x="684212" y="2652822"/>
          <a:ext cx="8143427" cy="372384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67033"/>
                <a:gridCol w="690197"/>
                <a:gridCol w="990636"/>
                <a:gridCol w="594562"/>
                <a:gridCol w="1054694"/>
                <a:gridCol w="1124165"/>
                <a:gridCol w="1279347"/>
                <a:gridCol w="514264"/>
                <a:gridCol w="1028529"/>
              </a:tblGrid>
              <a:tr h="624962"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ماده سطحی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δ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E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max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,keV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max</a:t>
                      </a:r>
                      <a:r>
                        <a:rPr lang="fa-IR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γ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E</a:t>
                      </a:r>
                      <a:r>
                        <a:rPr lang="en-US" sz="1600" baseline="-25000" dirty="0" err="1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γmax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,keV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j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photo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,Am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g</a:t>
                      </a:r>
                      <a:r>
                        <a:rPr lang="en-US" sz="1600" baseline="-25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0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,Ohm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-1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m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ε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d,m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16641"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آلومینیوم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0.97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0.30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1.30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4.0×10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24962"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بازتابنده اپتیکی نور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3.30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0.50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5.15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2.0×10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1.0×10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4.8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1.5×10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16641"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کاپتون سیاه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5.20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0.90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5.90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85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5.0×10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33282"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سلول­های خورشیدی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5.80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1.0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6.40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140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2.0×10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1.0×10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3.8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1.25×10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87489"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Npaint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2.10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0.15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5.60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2.0×10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5.9×10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3.5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5.0×10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08321">
                <a:tc>
                  <a:txBody>
                    <a:bodyPr/>
                    <a:lstStyle/>
                    <a:p>
                      <a:pPr algn="ctr" rtl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گرافیت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0.93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0.28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5.00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70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7.2×10</a:t>
                      </a:r>
                      <a:r>
                        <a:rPr lang="en-US" sz="1600" baseline="300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8789170" y="4330077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مقادیر مربوط به پارامترهای مواد </a:t>
            </a:r>
            <a:endParaRPr lang="en-US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روابط ریاضی حاکم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06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25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نمونه شبیه سازی ها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33" y="1046044"/>
            <a:ext cx="5293961" cy="3619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363" y="1046044"/>
            <a:ext cx="4718927" cy="3619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4130" y="4988309"/>
            <a:ext cx="1004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توزیع پتانسیل روی سطح فضاپیما که با استفاده از کد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Coulomb-2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برای مجموعه پارامترهای پلاسمایی زیر به دست آمده است: (الف)-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=0.9 cm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-3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،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=9.1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keV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؛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=1 cm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-3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،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=1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keV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؛ (ب)-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=0.3 cm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-3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،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=1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keV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=0.2 cm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-3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،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=30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keV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027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26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نمونه شبیه سازی ها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106" y="794141"/>
            <a:ext cx="11423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وابستگی پتانسیل فلز پایه به دمای پلاسما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</a:t>
            </a:r>
            <a:r>
              <a:rPr lang="en-US" sz="20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(a)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چگالی جریان شار </a:t>
            </a:r>
            <a:r>
              <a:rPr lang="fa-I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الکترونی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پلاسما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F</a:t>
            </a:r>
            <a:r>
              <a:rPr lang="en-US" sz="2000" b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(b)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که برای پلاسمای </a:t>
            </a:r>
            <a:r>
              <a:rPr lang="fa-IR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ماکسولی</a:t>
            </a:r>
            <a:r>
              <a:rPr lang="fa-IR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مجزا محاسبه شده</a:t>
            </a:r>
            <a:endParaRPr lang="en-US" sz="2000" b="1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91" y="1667594"/>
            <a:ext cx="5339621" cy="3227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94" y="1667594"/>
            <a:ext cx="5293107" cy="3227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23404" y="5219216"/>
            <a:ext cx="9353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مقادیر پتانسیل فلز پایه در پلاسمای داغ ماکسولی منفرد: (الف)- وابسته به دمای پلاسما؛ (ب)- وابسته به چگالی جریان الکترونی پلاسما. ●: کد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Coulomb-2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؛ ×: کد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NASCAP-2K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∆: کد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MUSCAT </a:t>
            </a:r>
            <a:endParaRPr lang="en-US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4212" y="5958832"/>
            <a:ext cx="10070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توافق میان نتایج </a:t>
            </a:r>
            <a:r>
              <a:rPr lang="fa-IR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کدهای</a:t>
            </a:r>
            <a:r>
              <a:rPr lang="fa-IR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Coulomb-2</a:t>
            </a:r>
            <a:r>
              <a:rPr lang="fa-IR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NASCAP-2K</a:t>
            </a:r>
            <a:r>
              <a:rPr lang="fa-I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MUSCAT</a:t>
            </a:r>
            <a:r>
              <a:rPr lang="fa-I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کاملاً مشهود است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8202" y="432933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مقایسه کد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Coulomb-2</a:t>
            </a:r>
            <a:r>
              <a:rPr lang="ar-SA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با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NASCAP-2K 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1224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27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نمونه شبیه سازی ها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70" y="1287462"/>
            <a:ext cx="3969385" cy="24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700189" y="521563"/>
            <a:ext cx="6505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شبیه سازی ماهواره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SCATHA</a:t>
            </a:r>
            <a:r>
              <a:rPr lang="ar-SA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ar-S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توسط کد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SPIS</a:t>
            </a: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61" y="1287462"/>
            <a:ext cx="4700571" cy="24126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872584" y="3846948"/>
            <a:ext cx="616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مدل هندسی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SCATHA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که برای اعتبارسنجی و شبیه­سازی در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SPIS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کار گرفته شد </a:t>
            </a:r>
            <a:endParaRPr lang="en-US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12" y="4421449"/>
            <a:ext cx="10748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نتایج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پتانسیل کامل 5100-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تا 5300- ولت در </a:t>
            </a:r>
            <a:r>
              <a:rPr lang="fa-IR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ساختارِ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معرض خورشید به دست آمد که با مقادیر 7000- که در [93] گزارش شده، قابل قیاس است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11697" y="4995950"/>
            <a:ext cx="5820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برای شرایط بدترین مورد در معرض سایه، پتانسیل کامل 7300- ولت حاصل شد 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4212" y="5470493"/>
            <a:ext cx="10748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سازگاری نتایج با مقادیر حاصل از </a:t>
            </a:r>
            <a:r>
              <a:rPr lang="fa-IR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اندازه­گیری­های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زمان پرواز (حالت تجربی)، رضایت­بخش است، زیرا تغییرات پتانسیل، بین 4- تا 8- </a:t>
            </a:r>
            <a:r>
              <a:rPr lang="fa-IR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کیلوولت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(در ناحیه سایه) است</a:t>
            </a:r>
            <a:endParaRPr lang="en-US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888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28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نمونه شبیه سازی ها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17" y="823193"/>
            <a:ext cx="4609997" cy="4016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777" y="823194"/>
            <a:ext cx="4393015" cy="4016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60209" y="5055130"/>
            <a:ext cx="5455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طرح پتانسیل در اطراف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SCATHA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ناحیه سایه برای بدترین مورد 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123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29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نمونه شبیه سازی ها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24" y="805221"/>
            <a:ext cx="4962676" cy="4186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642" y="805221"/>
            <a:ext cx="4620976" cy="41820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75154" y="5188716"/>
            <a:ext cx="5415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لگاریتم 10 چگالی الکترون ثانویه ناشی از تاثیر الکترون در ناحیه سایه </a:t>
            </a:r>
            <a:endParaRPr lang="en-US" sz="2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76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377588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 smtClean="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3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9610" y="54592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تعاریف و اصطلاحات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03164" y="2966871"/>
            <a:ext cx="27446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کمربندهای تابشی زمین</a:t>
            </a:r>
            <a:r>
              <a:rPr lang="fa-IR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/>
            </a:r>
            <a:br>
              <a:rPr lang="fa-IR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</a:br>
            <a:r>
              <a:rPr lang="fa-I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(کمربندهای ون آلن)</a:t>
            </a: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4687" y="1845538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کمربند داخلی ون­آلن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9787" y="4736004"/>
            <a:ext cx="208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کمربند </a:t>
            </a:r>
            <a:r>
              <a:rPr lang="fa-IR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خارجی </a:t>
            </a:r>
            <a:r>
              <a:rPr lang="ar-SA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ون­آلن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1744" y="949561"/>
            <a:ext cx="4921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ارتفاع </a:t>
            </a:r>
            <a:r>
              <a:rPr lang="fa-IR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0/2 تا 2 برابر شعاع زمین 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(1000 تا 6000 کیلومتر) در بالای زمین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299" y="1381335"/>
            <a:ext cx="651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شامل </a:t>
            </a:r>
            <a:r>
              <a:rPr lang="fa-IR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الکترون­های</a:t>
            </a:r>
            <a:r>
              <a:rPr lang="fa-IR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گستره انرژی صدها </a:t>
            </a:r>
            <a:r>
              <a:rPr lang="en-US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keV</a:t>
            </a:r>
            <a:r>
              <a:rPr lang="fa-IR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fa-IR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پروتون­های</a:t>
            </a:r>
            <a:r>
              <a:rPr lang="fa-IR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پرانرژی فراتر از </a:t>
            </a:r>
            <a:r>
              <a:rPr lang="en-US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MeV</a:t>
            </a:r>
            <a:r>
              <a:rPr lang="fa-IR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100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6018" y="17647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پروتون­های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با انرژی فراتر از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MeV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50 در </a:t>
            </a:r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ارتفاع­های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پایین­تر، نتیجه </a:t>
            </a:r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واپاشی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بتای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نوترون­های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حاصل از </a:t>
            </a:r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پرتوهای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کیهانی و </a:t>
            </a:r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هسته­های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بالای اتمسفر هستند.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6018" y="24644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منشا </a:t>
            </a:r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پروتون­های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با انرژی کمتر، پراکندگی </a:t>
            </a:r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پروتونی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ناشی از تغییرات میدان مغناطیسی در طول </a:t>
            </a:r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طوفان­های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ژئومغناطیسی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است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8875618" y="1440147"/>
            <a:ext cx="423080" cy="3882479"/>
          </a:xfrm>
          <a:prstGeom prst="rightBrace">
            <a:avLst>
              <a:gd name="adj1" fmla="val 69623"/>
              <a:gd name="adj2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6687748" y="949588"/>
            <a:ext cx="423080" cy="2161232"/>
          </a:xfrm>
          <a:prstGeom prst="rightBrace">
            <a:avLst>
              <a:gd name="adj1" fmla="val 127688"/>
              <a:gd name="adj2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6665576" y="3838474"/>
            <a:ext cx="423080" cy="2161232"/>
          </a:xfrm>
          <a:prstGeom prst="rightBrace">
            <a:avLst>
              <a:gd name="adj1" fmla="val 127688"/>
              <a:gd name="adj2" fmla="val 5000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6018" y="37099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شکل این کمربند تقریباً </a:t>
            </a:r>
            <a:r>
              <a:rPr lang="fa-IR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توروئیدی</a:t>
            </a:r>
            <a:r>
              <a:rPr lang="fa-IR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است و در ارتفاع </a:t>
            </a:r>
            <a:r>
              <a:rPr lang="fa-IR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سه برابر شعاع زمین تا ده برابر شعاع 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آن (13 هزار تا 60 هزار کیلومتر) گسترده شده است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6018" y="44128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متراکم­ترین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شدیدترین بخش این کمربند معمولا در 4 تا 5 برابر شعاع زمین واقع شده است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91291" y="5078869"/>
            <a:ext cx="4060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شامل </a:t>
            </a:r>
            <a:r>
              <a:rPr lang="fa-IR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الکترون­های</a:t>
            </a:r>
            <a:r>
              <a:rPr lang="fa-IR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پرانرژی (1/0 تا </a:t>
            </a:r>
            <a:r>
              <a:rPr lang="en-US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MeV</a:t>
            </a:r>
            <a:r>
              <a:rPr lang="fa-IR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10) 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می­شود 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6018" y="55380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ذرات به دام افتاده در کمربند خارجی شامل </a:t>
            </a:r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الکترون­ها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یون­های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مختلف می­گردد. بیشتر </a:t>
            </a:r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یون­های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مورد اشاره به صورت </a:t>
            </a:r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پروتون­های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پرانرژی هستند، اما درصد مشخصی از آنها نیز ذرات آلفا و </a:t>
            </a:r>
            <a:r>
              <a:rPr lang="fa-IR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یون­های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O</a:t>
            </a:r>
            <a:r>
              <a:rPr lang="en-US" baseline="30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+</a:t>
            </a:r>
            <a:r>
              <a:rPr lang="fa-IR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هستند 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20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30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نمونه شبیه سازی ها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41" y="1038438"/>
            <a:ext cx="4450310" cy="4322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114" y="1038438"/>
            <a:ext cx="4740322" cy="43228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60983" y="5576509"/>
            <a:ext cx="5306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لگاریتم 10 چگالی الکترون ثانویه ناشی از تاثیر پروتون در ناحیه سایه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975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31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نمونه شبیه سازی ها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7304" y="331872"/>
            <a:ext cx="3995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شبیه­سازی فضاپیمای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TELECOM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17" y="827862"/>
            <a:ext cx="3657743" cy="2441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787" y="827862"/>
            <a:ext cx="3337538" cy="24414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71649" y="1725445"/>
            <a:ext cx="3126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نمای بالا و پایین فضاپیمای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TELECOM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کد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NASCAP/GEO</a:t>
            </a:r>
            <a:endParaRPr lang="en-US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16" y="3495595"/>
            <a:ext cx="3657743" cy="3284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763" y="3687591"/>
            <a:ext cx="4679865" cy="27905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34532" y="4783817"/>
            <a:ext cx="25805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نمای بالا و پایین فضاپیما و مواد ساختار آن در مدل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SPIS 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9749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32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نمونه شبیه سازی ها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315" y="518415"/>
            <a:ext cx="3971925" cy="2343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221" y="527940"/>
            <a:ext cx="4000500" cy="2333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3315" y="2855329"/>
            <a:ext cx="8899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پتانسیل مطلق مربوط به فضاپیمای مخابراتی (در معرض نور خورشید).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چپ</a:t>
            </a:r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 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نتایج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SPIS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برای صفحات خورشیدی 18 متری؛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راست</a:t>
            </a:r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 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نتایج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NASCAP/GEO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برای صفحات خورشیدی 13 متری 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054" y="3563216"/>
            <a:ext cx="4301185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666" y="3563215"/>
            <a:ext cx="4581525" cy="25717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10680" y="6134965"/>
            <a:ext cx="8915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پتانسیل جزئی مربوط به فضاپیمای مخابراتی (در معرض نور خورشید).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چپ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نتایج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SPIS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برای صفحات خورشیدی 18 متری؛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راست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نتایج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NASCAP/GEO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برای صفحات خورشیدی 13 متری </a:t>
            </a:r>
            <a:endParaRPr lang="en-US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1947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33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نمونه شبیه سازی ها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493" y="512718"/>
            <a:ext cx="4158160" cy="2556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572" y="515050"/>
            <a:ext cx="4154037" cy="25522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0902" y="3104586"/>
            <a:ext cx="9467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پتانسیل مطلق مربوط به فضاپیمای مخابراتی (خروج از تاریکی).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چپ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نتایج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SPIS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برای صفحات خورشیدی 18 متری؛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راست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نتایج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NASCAP/GEO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برای صفحات خورشیدی 13 متری </a:t>
            </a:r>
            <a:endParaRPr lang="en-US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753" y="3750917"/>
            <a:ext cx="4152900" cy="2524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572" y="3737888"/>
            <a:ext cx="4114800" cy="2524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10197" y="6211669"/>
            <a:ext cx="9149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پتانسیل جزئی مربوط به فضاپیمای مخابراتی (خروج از تاریکی). بالا: نتایج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SPIS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برای صفحات خورشیدی 18 متری؛ پایین: نتایج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NASCAP/GEO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برای صفحات خورشیدی 13 متری </a:t>
            </a:r>
            <a:endParaRPr lang="en-US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70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34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نمونه شبیه سازی ها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94" y="628649"/>
            <a:ext cx="5034887" cy="4984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009" y="628649"/>
            <a:ext cx="5790920" cy="4984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4212" y="5800780"/>
            <a:ext cx="10002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توزیع پتانسیل مربوط به آرایه خورشیدی (در حالت خروج از تاریکی،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t=2000 s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).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چپ</a:t>
            </a:r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SPIS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؛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راست</a:t>
            </a:r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NASCAP/GEO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1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35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مقایسه شبیه سازی ها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7977" y="441056"/>
            <a:ext cx="313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تفاوت­های اصلی شبیه­سازی</a:t>
            </a:r>
            <a:endParaRPr lang="en-US" sz="2400" b="1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738" y="902721"/>
            <a:ext cx="1099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تفاوتهایی در </a:t>
            </a:r>
            <a:r>
              <a:rPr lang="fa-I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شبیه­سازی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ها:</a:t>
            </a:r>
          </a:p>
          <a:p>
            <a:pPr algn="just" rtl="1"/>
            <a:r>
              <a:rPr lang="fa-I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دامنه </a:t>
            </a:r>
            <a:r>
              <a:rPr lang="fa-IR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(ناحیه) </a:t>
            </a:r>
            <a:r>
              <a:rPr lang="fa-IR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محاسباتی</a:t>
            </a:r>
            <a:r>
              <a:rPr lang="fa-IR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کد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Nascap-2k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صورت تو در تو، در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SPIS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صورت بدون ساختار و </a:t>
            </a:r>
            <a:r>
              <a:rPr lang="fa-I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چهارضلعی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و در کد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MUSCAT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صورت یکنواخت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است. (اگر 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ناحیه </a:t>
            </a:r>
            <a:r>
              <a:rPr lang="fa-I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محاسباتی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اندازه کافی تصحیح شود، این تفاوت نباید هیچگونه تاثیری بر نتایج داشته باشد. با این حال، در سرعت </a:t>
            </a:r>
            <a:r>
              <a:rPr lang="fa-I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شبیه­سازی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یا بهتر حل شدن مسئله تاثیر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دارد).</a:t>
            </a:r>
            <a:endParaRPr lang="en-US" sz="24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738" y="2472381"/>
            <a:ext cx="1099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روش </a:t>
            </a:r>
            <a:r>
              <a:rPr lang="fa-IR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شبیه­سازی</a:t>
            </a:r>
            <a:r>
              <a:rPr lang="fa-IR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الکترونها</a:t>
            </a:r>
            <a:r>
              <a:rPr lang="fa-IR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حل معادله </a:t>
            </a:r>
            <a:r>
              <a:rPr lang="fa-IR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پوآسون</a:t>
            </a:r>
            <a:r>
              <a:rPr lang="fa-I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</a:t>
            </a:r>
            <a:r>
              <a:rPr lang="fa-I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کدهای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فوق متفاوت است. در </a:t>
            </a:r>
            <a:r>
              <a:rPr lang="en-US" sz="24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MUSCAT</a:t>
            </a:r>
            <a:r>
              <a:rPr lang="fa-IR" sz="2400" dirty="0"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توزیع وزن </a:t>
            </a:r>
            <a:r>
              <a:rPr lang="fa-IR" sz="2400" dirty="0" err="1" smtClean="0">
                <a:latin typeface="Times New Roman" panose="02020603050405020304" pitchFamily="18" charset="0"/>
                <a:cs typeface="B Zar" panose="00000400000000000000" pitchFamily="2" charset="-78"/>
              </a:rPr>
              <a:t>ماکروذرات</a:t>
            </a:r>
            <a:r>
              <a:rPr lang="fa-IR" sz="24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 err="1" smtClean="0">
                <a:latin typeface="Times New Roman" panose="02020603050405020304" pitchFamily="18" charset="0"/>
                <a:cs typeface="B Zar" panose="00000400000000000000" pitchFamily="2" charset="-78"/>
              </a:rPr>
              <a:t>القایی</a:t>
            </a:r>
            <a:r>
              <a:rPr lang="fa-IR" sz="24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 در مرز، با الگوریتم </a:t>
            </a:r>
            <a:r>
              <a:rPr lang="fa-IR" sz="2400" dirty="0" err="1">
                <a:latin typeface="Times New Roman" panose="02020603050405020304" pitchFamily="18" charset="0"/>
                <a:cs typeface="B Zar" panose="00000400000000000000" pitchFamily="2" charset="-78"/>
              </a:rPr>
              <a:t>مونته</a:t>
            </a:r>
            <a:r>
              <a:rPr lang="fa-IR" sz="2400" dirty="0"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 err="1">
                <a:latin typeface="Times New Roman" panose="02020603050405020304" pitchFamily="18" charset="0"/>
                <a:cs typeface="B Zar" panose="00000400000000000000" pitchFamily="2" charset="-78"/>
              </a:rPr>
              <a:t>کارلو</a:t>
            </a:r>
            <a:r>
              <a:rPr lang="fa-IR" sz="2400" dirty="0">
                <a:latin typeface="Times New Roman" panose="02020603050405020304" pitchFamily="18" charset="0"/>
                <a:cs typeface="B Zar" panose="00000400000000000000" pitchFamily="2" charset="-78"/>
              </a:rPr>
              <a:t> به دست می­آید. </a:t>
            </a:r>
            <a:r>
              <a:rPr lang="fa-IR" sz="24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اما </a:t>
            </a:r>
            <a:r>
              <a:rPr lang="en-US" sz="2400" dirty="0">
                <a:latin typeface="Times New Roman" panose="02020603050405020304" pitchFamily="18" charset="0"/>
                <a:cs typeface="B Zar" panose="00000400000000000000" pitchFamily="2" charset="-78"/>
              </a:rPr>
              <a:t>Nascap-2k</a:t>
            </a:r>
            <a:r>
              <a:rPr lang="fa-IR" sz="2400" dirty="0">
                <a:latin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cs typeface="B Zar" panose="00000400000000000000" pitchFamily="2" charset="-78"/>
              </a:rPr>
              <a:t>SPIS</a:t>
            </a:r>
            <a:r>
              <a:rPr lang="fa-IR" sz="2400" dirty="0">
                <a:latin typeface="Times New Roman" panose="02020603050405020304" pitchFamily="18" charset="0"/>
                <a:cs typeface="B Zar" panose="00000400000000000000" pitchFamily="2" charset="-78"/>
              </a:rPr>
              <a:t> از روش متفاوتی بهره می­برند، که توزیع </a:t>
            </a:r>
            <a:r>
              <a:rPr lang="fa-IR" sz="2400" dirty="0" err="1">
                <a:latin typeface="Times New Roman" panose="02020603050405020304" pitchFamily="18" charset="0"/>
                <a:cs typeface="B Zar" panose="00000400000000000000" pitchFamily="2" charset="-78"/>
              </a:rPr>
              <a:t>بولتزمن</a:t>
            </a:r>
            <a:r>
              <a:rPr lang="fa-IR" sz="2400" dirty="0"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است.</a:t>
            </a:r>
            <a:endParaRPr lang="en-US" sz="24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738" y="3733393"/>
            <a:ext cx="1099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شرایط مرزی </a:t>
            </a:r>
            <a:r>
              <a:rPr lang="fa-I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: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Nascap-2k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MUSCAT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شرط مرزی </a:t>
            </a:r>
            <a:r>
              <a:rPr lang="fa-I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دی­الکتریک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صفر </a:t>
            </a:r>
            <a:r>
              <a:rPr lang="fa-I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ولتی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برای مرز خارجی استفاده می­شود. در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SPIS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شرط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کاهشی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r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en-US" sz="24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-2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استفاده می شود.</a:t>
            </a:r>
            <a:endParaRPr lang="en-US" sz="24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4405156"/>
            <a:ext cx="6131483" cy="23435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6934432" y="5579182"/>
            <a:ext cx="4391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پتانسیل­های صفحه مربوط به شبیه­سازی کدهای (از چپ به راست)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Nascap-2k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SPIS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MUSCAT 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44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36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011" y="525024"/>
            <a:ext cx="8363344" cy="284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78" y="4043703"/>
            <a:ext cx="6439010" cy="21870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59808" y="3388776"/>
            <a:ext cx="8652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چگالی یون با استفاده از کدهای (از چپ به راست)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Nascap-2k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SPIS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MUSCAT 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1972" y="6285529"/>
            <a:ext cx="7035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چگالی یون در دنباله در راستای خط مرکزی (چپ) و در 8 میلی­متری پشت صفحه (راست) 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مقایسه شبیه سازی ها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516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37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نتایج شبیه سازی ها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106" y="634331"/>
            <a:ext cx="11187751" cy="544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 rtl="1">
              <a:lnSpc>
                <a:spcPct val="115000"/>
              </a:lnSpc>
              <a:spcAft>
                <a:spcPts val="0"/>
              </a:spcAft>
            </a:pPr>
            <a:r>
              <a:rPr lang="fa-I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نتایج: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fa-I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تمام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کدهایی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که مورد بررسی قرار گرفتند، مقدار توزیع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پتانسیلی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مشابهی را در سطح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دست می­دهند.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fa-I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وابستگی 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یکنواخت پتانسیل فلز پایه به دما و چگالی جریان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الکترونی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پلاسما، برای پلاسمای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ماکسولی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منفرد ایجاد شد.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fa-I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برای 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پلاسمای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ماکسولی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دوگانه،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وابستگی­های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مشابه مورد قبل مشاهده نشد.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fa-I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پلاسمای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ماکسولی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دوگانه، پتانسیل جزئی (مقدار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بیشینه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کمینه) تا حدودی به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T</a:t>
            </a:r>
            <a:r>
              <a:rPr lang="en-US" sz="22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e2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بستگی دارد، اما وابستگی بیان شده به چگالی جریان الکترون، برای مقدار آن مشاهده گردید.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fa-I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تغییرات 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ضریب گسیل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الکترونی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ثانویه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δ</a:t>
            </a:r>
            <a:r>
              <a:rPr lang="en-US" sz="22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اندازه 30 تا 40 درصد، تغییراتی قابل توجه را در پتانسیل تعادلی سطحی ایجاد می­کند و این مشخصه در پلاسمای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ماکسولی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دوگانه، بیشتر خواهد بود.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fa-I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هنگام استفاده از روابط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Dekker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Stemglass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برای توصیف وابستگی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δ</a:t>
            </a:r>
            <a:r>
              <a:rPr lang="en-US" sz="22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انرژی الکترون اصلی، پتانسیل تعادلی سطح حاصل شد. با این حال، در نظر گیری گسیل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یون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-الکترون، به میزان زیادی بر روی مقدار پتانسیل تعادلی تاثیر می­گذارد.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fa-I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افزایش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رسانایی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حجمی پوشش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دی­الکتریک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مقادیر بالاتر از حدود 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Ohm</a:t>
            </a:r>
            <a:r>
              <a:rPr lang="en-US" sz="2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-1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</a:t>
            </a:r>
            <a:r>
              <a:rPr lang="en-US" sz="2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-1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10</a:t>
            </a:r>
            <a:r>
              <a:rPr lang="fa-IR" sz="22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15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باعث کاهش شدید مرتبه تغییرات جزئی می­گردد.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r" rtl="1"/>
            <a:r>
              <a:rPr lang="fa-I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(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8</a:t>
            </a:r>
            <a:r>
              <a:rPr lang="fa-IR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 افزایش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رسانایی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پوشش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دی­الکتریک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– که ناشی از میدان الکتریکی داخلی است – در دماهای بالاتر از حدود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keV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10 منجر به کاهش قابل توجه اختلاف پتانسیل بین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دی­الکتریک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فلز پایه می­شود که در واقع همان بازه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دمایی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باردار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شدگی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2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است </a:t>
            </a:r>
            <a:endParaRPr lang="en-US" sz="22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4312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38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حفاظت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57153" y="441056"/>
            <a:ext cx="5654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چه ماهواره­هایی به حفاظت در برابر باردار شدگی </a:t>
            </a:r>
            <a:r>
              <a:rPr lang="ar-S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نیاز دارند</a:t>
            </a: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؟</a:t>
            </a:r>
            <a:endParaRPr lang="en-US" sz="2000" b="1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917" y="1018558"/>
            <a:ext cx="44764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محیط </a:t>
            </a:r>
            <a:r>
              <a:rPr lang="fa-I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الکترونی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پرانرژی اطراف </a:t>
            </a:r>
            <a:r>
              <a:rPr lang="fa-IR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فضاپیما</a:t>
            </a:r>
            <a:endParaRPr lang="fa-IR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مقدار 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موادی که می­تواند ایجاد تجمع بار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کند</a:t>
            </a:r>
          </a:p>
          <a:p>
            <a:pPr algn="just" rtl="1"/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آهنگ 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نشت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بار</a:t>
            </a:r>
          </a:p>
          <a:p>
            <a:pPr algn="just" rtl="1"/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حساسیت </a:t>
            </a:r>
            <a:r>
              <a:rPr lang="fa-IR" sz="24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مدار </a:t>
            </a:r>
            <a:r>
              <a:rPr lang="fa-I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ماهواره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0938" y="1434056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بستگی دارد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425959" y="1435940"/>
            <a:ext cx="2409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حفاظت در برابر باردار </a:t>
            </a:r>
            <a:r>
              <a:rPr lang="fa-IR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شدگی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به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7905454" y="1018558"/>
            <a:ext cx="409433" cy="1555845"/>
          </a:xfrm>
          <a:prstGeom prst="rightBrace">
            <a:avLst>
              <a:gd name="adj1" fmla="val 6166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40" y="2956706"/>
            <a:ext cx="5073651" cy="351233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6480089" y="4712871"/>
            <a:ext cx="3669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میزان خطرات باردار شدگی داخلی ماهواره­ها </a:t>
            </a:r>
            <a:endParaRPr lang="en-US" sz="2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779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39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حفاظت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106" y="1287217"/>
            <a:ext cx="11177517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 rtl="1">
              <a:lnSpc>
                <a:spcPct val="115000"/>
              </a:lnSpc>
              <a:spcAft>
                <a:spcPts val="0"/>
              </a:spcAft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اینجا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پیشنهادهایی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عملی برای طراحی ایمن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ارائه می­گردد: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تمام اجزا را در داخل قفسه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فارادی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خنثی (زمین) قرار دهید.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تا جای ممکن اجزا را مورد محافظت قرار دهید؛ معمولاً استفاده از آلومینیوم 110 میل (خنثی) برای مدار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GEO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کفایت می­کند.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تمام اجزای فلزی که به مداری مربوط هستند را به زمین (بدنه-خنثی) وصل کنید.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مطمئن شوید که تمام مدارها دارای شاسی زمین باشند تا بار الکتریکی اضافه احتمالی وارد به آنها، از آن طریق تخلیه شود.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تمام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حفاظ­های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تابشی را نیز به بدنه خنثی وصل کنید.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مدارهای حساس به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ESD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را فیلتر و تفکیک کنید (در صورت ممکن، 20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پیکوفاراد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kV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20).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برای تمام رساناها (به غیر از کوچکترین آنها)، یک مسیر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شارش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زمین در نظر بگیرید.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کلیه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لایه­های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رسانای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بلانکت­های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حرارتی را به زمین متصل کنید.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دی­الکتریک­ها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مدارها را در مقابل تجمع بار حدود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e/cm</a:t>
            </a:r>
            <a:r>
              <a:rPr lang="en-US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2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10</a:t>
            </a:r>
            <a:r>
              <a:rPr lang="fa-IR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10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هر 10 ساعت، محافظت کنید.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تمام مدارها را پوشانده و در صورتی که در رده حساسیت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ESD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درجه یک قرار دارند، آنها را تحت حفاظت قرار دهید.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میدان­های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دی­الکتریک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را در مقدار کمتر از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V/mil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100 نگه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دارید.</a:t>
            </a:r>
          </a:p>
          <a:p>
            <a:pPr marL="342900" lvl="0" indent="-342900" algn="just" rtl="1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دستگاه­هایی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را که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موقتاً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نیاز به کارکرد آنها نیست (باید به هنگام رسیدن به محل پیش­بینی شده فعال شوند، مثل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دوربین­های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عکاسی از سیارات و غیره) در حالت خاموش نگه دارید، اما آن­ها را به صورت خودکار یا کنترل از راه دور، به طور دوره­ای روشن کرده و از عملکرد درست آنها مطمئن شوید.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106" y="622914"/>
            <a:ext cx="11177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به طور 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مشخص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استفاده از موادی همچون آلومینیوم، تفلون و کپتون 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راه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پیشگیری از باردار شدگی معرفی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شده 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اعمال میدان مغناطیسی مصنوعی روی فضاپیما و استفاده از سیم زمین در داخل فضاپیما 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راه 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مقابله با فرآیند مورد اشاره 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می­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باش</a:t>
            </a:r>
            <a:r>
              <a:rPr lang="ar-S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ند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؛ اما ...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377588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4</a:t>
            </a:r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7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47" y="699242"/>
            <a:ext cx="9307772" cy="47084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874266" y="5483822"/>
            <a:ext cx="10043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تصویری طرح </a:t>
            </a:r>
            <a:r>
              <a:rPr lang="fa-IR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وار</a:t>
            </a:r>
            <a:r>
              <a:rPr lang="fa-I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از </a:t>
            </a:r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کمربندهای تابشی ون آلن (رنگ قرمز) </a:t>
            </a:r>
            <a:r>
              <a:rPr lang="fa-I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میدان مغناطیسی زمین (رنگ آبی) </a:t>
            </a:r>
            <a:r>
              <a:rPr lang="fa-IR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 شرایط محیطی اطراف کره زمین</a:t>
            </a: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10" y="36621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تعاریف و اصطلاحات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36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40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611" y="40946"/>
            <a:ext cx="1988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نتایج پژوهش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05768" y="1184349"/>
            <a:ext cx="48722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دستاوردهای این پژوهش</a:t>
            </a:r>
            <a:endParaRPr lang="fa-IR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457200" indent="-457200" algn="just" rtl="1">
              <a:buFontTx/>
              <a:buChar char="-"/>
            </a:pPr>
            <a:r>
              <a:rPr lang="ar-S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حاوی 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اطلاعاتی مفید پیرامون موارد مرتبط با فرآیند باردار شدگی </a:t>
            </a:r>
            <a:r>
              <a:rPr lang="ar-S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؛</a:t>
            </a:r>
          </a:p>
          <a:p>
            <a:pPr marL="457200" indent="-457200" algn="just" rtl="1">
              <a:buFontTx/>
              <a:buChar char="-"/>
            </a:pPr>
            <a:r>
              <a:rPr lang="ar-S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دستورالعملی </a:t>
            </a:r>
            <a:r>
              <a:rPr lang="ar-SA" sz="28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کلی و قابل قبول برای پیشگیری و همچنین رفع باردار شدگی </a:t>
            </a:r>
            <a:r>
              <a:rPr lang="ar-S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فضاپیماها</a:t>
            </a:r>
            <a:r>
              <a:rPr lang="fa-I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؛</a:t>
            </a:r>
          </a:p>
          <a:p>
            <a:pPr marL="457200" indent="-457200" algn="just" rtl="1">
              <a:buFontTx/>
              <a:buChar char="-"/>
            </a:pPr>
            <a:r>
              <a:rPr lang="fa-IR" sz="28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ارائه به </a:t>
            </a:r>
            <a:r>
              <a:rPr lang="fa-IR" sz="2800" dirty="0" err="1" smtClean="0">
                <a:latin typeface="Times New Roman" panose="02020603050405020304" pitchFamily="18" charset="0"/>
                <a:cs typeface="B Zar" panose="00000400000000000000" pitchFamily="2" charset="-78"/>
              </a:rPr>
              <a:t>روزترین</a:t>
            </a:r>
            <a:r>
              <a:rPr lang="fa-IR" sz="2800" dirty="0"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8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و جامع ترین اطلاعات مربوط به فرآیند باردار </a:t>
            </a:r>
            <a:r>
              <a:rPr lang="fa-IR" sz="2800" dirty="0" err="1" smtClean="0">
                <a:latin typeface="Times New Roman" panose="02020603050405020304" pitchFamily="18" charset="0"/>
                <a:cs typeface="B Zar" panose="00000400000000000000" pitchFamily="2" charset="-78"/>
              </a:rPr>
              <a:t>شدگی</a:t>
            </a:r>
            <a:r>
              <a:rPr lang="fa-IR" sz="28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800" dirty="0" err="1" smtClean="0">
                <a:latin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8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 یا ماهواره، و مرجعی مناسب جهت آشنایی با این حوزه.</a:t>
            </a:r>
            <a:endParaRPr lang="en-US" sz="28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106" y="679382"/>
            <a:ext cx="6096000" cy="58931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 rtl="1">
              <a:lnSpc>
                <a:spcPct val="115000"/>
              </a:lnSpc>
              <a:spcAft>
                <a:spcPts val="0"/>
              </a:spcAft>
            </a:pPr>
            <a:r>
              <a:rPr lang="ar-SA" sz="2100" b="1" dirty="0">
                <a:latin typeface="Times New Roman" panose="02020603050405020304" pitchFamily="18" charset="0"/>
                <a:cs typeface="B Zar" panose="00000400000000000000" pitchFamily="2" charset="-78"/>
              </a:rPr>
              <a:t>پیشنهاد برای کارهای </a:t>
            </a:r>
            <a:r>
              <a:rPr lang="ar-SA" sz="2100" b="1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آتی</a:t>
            </a:r>
            <a:endParaRPr lang="fa-IR" sz="2100" b="1" dirty="0">
              <a:latin typeface="Times New Roman" panose="02020603050405020304" pitchFamily="18" charset="0"/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استفاده 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از توانایی کد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SPIS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بررسی </a:t>
            </a:r>
            <a:r>
              <a:rPr lang="fa-IR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رسانایی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دی­الکتریک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صورت </a:t>
            </a:r>
            <a:r>
              <a:rPr lang="fa-IR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تابعی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از زمان در طی فرآیند حضور در تاریکی و خروج از آن پیشنهاد می­شود</a:t>
            </a:r>
            <a:r>
              <a:rPr lang="fa-IR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نظر گیری فرسایش تحت تابش فضایی می­باشد. این پروسه نیازمند به­روز رسانی مشخصه­های مربوط به مواد در کد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SPIS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می­باشد.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نظر گیری شرایط محیط عملکرد </a:t>
            </a:r>
            <a:r>
              <a:rPr lang="fa-IR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ماهواره­های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ساخت داخل کشور در </a:t>
            </a:r>
            <a:r>
              <a:rPr lang="fa-IR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کدهای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فوق و بررسی آن نیز جهت تسهیل و بهبود عملکرد </a:t>
            </a:r>
            <a:r>
              <a:rPr lang="fa-IR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ماهواره­های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مذکور.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بررسی کاملاً تخصصی و دقیق تنها یکی از مشخصه­های موردنظر در </a:t>
            </a:r>
            <a:r>
              <a:rPr lang="fa-IR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کدهای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فوق، به عنوان مثال پتانسیل سطحی در کد </a:t>
            </a:r>
            <a:r>
              <a:rPr lang="en-US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Nascap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یا 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SPIS</a:t>
            </a:r>
            <a:r>
              <a:rPr lang="fa-IR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285750" indent="-285750" algn="just" rtl="1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طراحی بهینه </a:t>
            </a:r>
            <a:r>
              <a:rPr lang="fa-IR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(با توجه به نوع کاربری آن و همچنین شرایط محیط عملکرد آن در فضا</a:t>
            </a:r>
            <a:r>
              <a:rPr lang="fa-IR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).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همچنین در انتها، تحلیل و بررسی </a:t>
            </a:r>
            <a:r>
              <a:rPr lang="fa-IR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دقیقِ</a:t>
            </a:r>
            <a:r>
              <a:rPr lang="fa-IR" sz="21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تنها یکی از مشخصه­های مورد اشاره در این پژوهش، می­تواند طرحی مختص عملیاتی بهینه در این حوضه </a:t>
            </a:r>
            <a:r>
              <a:rPr lang="fa-IR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باشد.</a:t>
            </a:r>
            <a:endParaRPr lang="en-US" sz="21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4964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684212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5280EC-0D9D-4988-A34D-E66682378418}" type="slidenum">
              <a:rPr lang="en-US" sz="2800">
                <a:solidFill>
                  <a:schemeClr val="tx1"/>
                </a:solidFill>
                <a:latin typeface="Bodoni MT Black" panose="02070A03080606020203" pitchFamily="18" charset="0"/>
              </a:rPr>
              <a:pPr/>
              <a:t>41</a:t>
            </a:fld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9746" y="1828932"/>
            <a:ext cx="10253128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بلندترین مسیرها نیز، با گام های کوچک پیموده می­شوند.</a:t>
            </a:r>
            <a:endParaRPr lang="en-US" sz="40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0799" y="2936675"/>
            <a:ext cx="4431021" cy="2807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تشکر فراوان از صبر شما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fa-IR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در پناه حق تعالی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fa-IR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تابستان 1396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297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377588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5</a:t>
            </a:r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330452" y="454702"/>
            <a:ext cx="9444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میدان مغناطیسی در نزدیکی بسیاری از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جسم­های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فضایی همانند یک دوقطبی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است. 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میدان مغناطیسی زمین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نیز به همین صورت در اطراف کره زمین گسترده شده است که آن را </a:t>
            </a:r>
            <a:r>
              <a:rPr lang="fa-IR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مغناطوسفر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یا </a:t>
            </a:r>
            <a:r>
              <a:rPr lang="fa-IR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مگنتوسفر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 نامند.</a:t>
            </a:r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8659" y="1162588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واژه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مگنتوسفر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سال 1959 به وسیله توماس گولد پیشنهاد شد. البته کشف شباهت میدان مغناطیسی زمین با میدان روی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ترلا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(کره مغناطیسی کوچک) در سال 1600 به وسیله ویلیام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گیلبرت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صورت گرفت و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والتر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الساسر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نیز مدلی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برای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میدان مغناطیسی زمین و حرکت هسته آهنی آن پیشنهاد نمود که بعدها با سفر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فضاپیماها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صحت آن تایید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pic>
        <p:nvPicPr>
          <p:cNvPr id="8" name="Picture 7" descr="https://upload.wikimedia.org/wikipedia/commons/thumb/0/03/Magnetosphere_Levels.svg/330px-Magnetosphere_Levels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9" y="1162588"/>
            <a:ext cx="4171895" cy="424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88794" y="5363738"/>
            <a:ext cx="4023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ساختار مگنتوسفر: 1- شوک کمانی؛ 2- غلاف مغناطیسی؛ 3- ناحیه توقف مغناطیسی؛ 4-مگنتوسفر؛ 5- لوب دنباله شمالی؛ 6- لوب دنباله جنوبی</a:t>
            </a:r>
            <a:endParaRPr lang="en-US" dirty="0"/>
          </a:p>
        </p:txBody>
      </p:sp>
      <p:pic>
        <p:nvPicPr>
          <p:cNvPr id="9" name="Picture 8" descr="https://upload.wikimedia.org/wikipedia/commons/thumb/5/50/Structure_of_the_magnetosphere-en.svg/512px-Structure_of_the_magnetosphere-en.s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17" y="3024636"/>
            <a:ext cx="5930527" cy="362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9610" y="36621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تعاریف و اصطلاحات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92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377588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6</a:t>
            </a:r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610" y="36621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تعاریف و اصطلاحات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588" y="436731"/>
            <a:ext cx="1134583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 rtl="1">
              <a:lnSpc>
                <a:spcPct val="115000"/>
              </a:lnSpc>
              <a:spcAft>
                <a:spcPts val="0"/>
              </a:spcAft>
            </a:pPr>
            <a:r>
              <a:rPr lang="ar-SA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طوفان </a:t>
            </a:r>
            <a:r>
              <a:rPr lang="ar-S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ژئومغناطیسی</a:t>
            </a:r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یک </a:t>
            </a:r>
            <a:r>
              <a:rPr lang="ar-SA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اختلال موقتی در مگنتوسفر زمین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است که 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ناشی </a:t>
            </a:r>
            <a:r>
              <a:rPr lang="ar-SA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از لرزش موج باد خورشیدی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یا ابر میدان مغناطیسی است </a:t>
            </a:r>
            <a:r>
              <a:rPr lang="ar-SA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که با میدان مغناطیسی زمین تعامل دارد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 rtl="1">
              <a:lnSpc>
                <a:spcPct val="115000"/>
              </a:lnSpc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ابرهای گاز داغی که در فوران‌های تاج خورشیدی خارج می‌شوند، طوفانی از ذرات یونیزه پرانرژی را تشکیل می‌دهند که می‌تواند ماهواره‌ها را بسوزاند، شبکه‌های انتقال برق و مخابرات را با اختلال روبرو کند و فضانوردان را به کام مرگ </a:t>
            </a:r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بفرستد</a:t>
            </a:r>
            <a:r>
              <a:rPr lang="fa-IR" sz="2000" dirty="0" smtClean="0">
                <a:cs typeface="B Zar" panose="00000400000000000000" pitchFamily="2" charset="-78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589" y="2601024"/>
            <a:ext cx="1134583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15000"/>
              </a:lnSpc>
            </a:pPr>
            <a:r>
              <a:rPr lang="fa-IR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مدار زمین </a:t>
            </a:r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پایین (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Low Earth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Orbit</a:t>
            </a:r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یا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LEO</a:t>
            </a:r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 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مداری حول زمین با ارتفاع بین 160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(دوره مداری حدود 88 دقیقه) 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تا 2000 کیلومتر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(دوره مداری حدود 127 دقیقه) است. اجسامی که در زیر مدار 160 کیلومتری قرار بگیرند، افت مدار بسیار شدیدی را متحمل می­شوند. برای باقی ماندن در مدار پایینی زمین، به سرعت مداری حدود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km/s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7/8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نیاز است. 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ایستگاه فضایی بین­المللی (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ISS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 نیز در مدار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LEO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فعال است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. تمام ایستگاه­های فضایی مسکون برای بشر تا به امروز، و همچنین بیشتر ماهواره­ها، همگی در مدار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LEO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بوده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است.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588" y="4765316"/>
            <a:ext cx="1134583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</a:pPr>
            <a:r>
              <a:rPr lang="fa-IR" b="1" dirty="0">
                <a:solidFill>
                  <a:srgbClr val="FFFF00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کاربری مدار </a:t>
            </a:r>
            <a:r>
              <a:rPr lang="en-US" b="1" dirty="0">
                <a:solidFill>
                  <a:srgbClr val="FFFF00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LEO</a:t>
            </a:r>
          </a:p>
          <a:p>
            <a:pPr algn="just" rtl="1"/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اگرچه گرانش زمین در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LEO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چندان نسبت به سطح زمین کمتر نیست، اما اجسام و بشر </a:t>
            </a:r>
            <a:r>
              <a:rPr lang="fa-IR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این مدار، حالت </a:t>
            </a:r>
            <a:r>
              <a:rPr lang="fa-IR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بی­وزنی</a:t>
            </a:r>
            <a:r>
              <a:rPr lang="fa-IR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را تجربه می­کنند، که دلیل آن نیز سقوط آزاد دائمی است. این مدار در واقع </a:t>
            </a:r>
            <a:r>
              <a:rPr lang="fa-IR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ساده­ترین و </a:t>
            </a:r>
            <a:r>
              <a:rPr lang="fa-IR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ارزان­ترین</a:t>
            </a:r>
            <a:r>
              <a:rPr lang="fa-IR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مدار برای قرار دادن ماهواره­ها و </a:t>
            </a:r>
            <a:r>
              <a:rPr lang="fa-IR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فضاپیماها</a:t>
            </a:r>
            <a:r>
              <a:rPr lang="fa-IR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محسوب می­گردد که شرایطی ساده، و تأخیر ارتباطی کمتری را به همراه دارد. به طور مثال، </a:t>
            </a:r>
            <a:r>
              <a:rPr lang="fa-IR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ماهواره­های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مشاهده زمین و جاسوسی، از مدار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LEO</a:t>
            </a:r>
            <a:r>
              <a:rPr lang="fa-IR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بهره </a:t>
            </a:r>
            <a:r>
              <a:rPr lang="fa-I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می­برند.</a:t>
            </a:r>
            <a:endParaRPr lang="en-US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78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377588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7</a:t>
            </a:r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610" y="36621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تعاریف و اصطلاحات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588" y="436731"/>
            <a:ext cx="1123210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مدار میانی زمینی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که گاهی 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مدار گردش واسط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نیز نامیده می­شود (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MEO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یا </a:t>
            </a:r>
            <a:r>
              <a:rPr lang="en-US" sz="2000" dirty="0" err="1">
                <a:latin typeface="Times New Roman" panose="02020603050405020304" pitchFamily="18" charset="0"/>
                <a:cs typeface="B Zar" panose="00000400000000000000" pitchFamily="2" charset="-78"/>
              </a:rPr>
              <a:t>Intermadite</a:t>
            </a:r>
            <a:r>
              <a:rPr lang="en-US" sz="2000" dirty="0">
                <a:latin typeface="Times New Roman" panose="02020603050405020304" pitchFamily="18" charset="0"/>
                <a:cs typeface="B Zar" panose="00000400000000000000" pitchFamily="2" charset="-78"/>
              </a:rPr>
              <a:t> Circulation Orbit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)، </a:t>
            </a:r>
            <a:r>
              <a:rPr lang="fa-IR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ناحیه­ای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از فضا است که بالاتر از مدار 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LEO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پایین­تر از مدار 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GEO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قرار دارد (بین حدود ارتفاع 2000 کیلومتر تا 35786 کیلومتر).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بیشترین 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کاربرد این مدار برای </a:t>
            </a:r>
            <a:r>
              <a:rPr lang="fa-IR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ماهواره­هایی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است که در حوزه </a:t>
            </a:r>
            <a:r>
              <a:rPr lang="fa-IR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جهت­یابی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ارتباطات و علوم محیط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فضایی/زمینی فعالیت دارند. رایج­ترین ارتفاع برای این مدار، 20200 کیلومتر است که دوره گردش مداری 12 ساعتی را به همراه داشته و به طور نمونه برای سیستم 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GPS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استفاده می­شود. سایر </a:t>
            </a:r>
            <a:r>
              <a:rPr lang="fa-IR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ماهواره­های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واقع در مدار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MEO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به عنوان نمونه عبارتند از: ماهواره </a:t>
            </a:r>
            <a:r>
              <a:rPr lang="fa-IR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گلوناس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</a:t>
            </a:r>
            <a:r>
              <a:rPr lang="fa-IR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ارتفاع­های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19100 کیلومتر؛ ماهواره </a:t>
            </a:r>
            <a:r>
              <a:rPr lang="fa-IR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گالیله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ارتفاع 23222 کیلومتر</a:t>
            </a:r>
            <a:r>
              <a:rPr lang="fa-IR" sz="20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588" y="5364562"/>
            <a:ext cx="112321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fa-IR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مدار زمین ثابت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یا 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مدار استوایی </a:t>
            </a:r>
            <a:r>
              <a:rPr lang="fa-IR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ژئوسنکرون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(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GEO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مداری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دایره­ای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با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ارتفاع بیش از 35000 کیلومتر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بالاتر از استوای زمین است که در راستای دوران زمین می­باشد. 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هر جرمی در این مدار، دارای دوره گردش برابر با چرخش زمین می­باشد (یک روز)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 در نتیجه نسبت به زمین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بی­تحرک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به صورت نقطه­ای ثابت در فضا دیده می­شود. </a:t>
            </a:r>
            <a:r>
              <a:rPr lang="fa-IR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ماهواره­های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ارتباطی و هواشناسی اغلب در مدارهای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GEO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قرار </a:t>
            </a:r>
            <a:r>
              <a:rPr lang="fa-IR" sz="2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می­گیرند</a:t>
            </a:r>
            <a:r>
              <a:rPr lang="fa-IR" sz="2000" dirty="0" smtClean="0">
                <a:latin typeface="Times New Roman" panose="02020603050405020304" pitchFamily="18" charset="0"/>
                <a:cs typeface="B Zar" panose="00000400000000000000" pitchFamily="2" charset="-78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pic>
        <p:nvPicPr>
          <p:cNvPr id="10" name="Picture 9" descr="https://upload.wikimedia.org/wikipedia/commons/thumb/b/b4/Comparison_satellite_navigation_orbits.svg/512px-Comparison_satellite_navigation_orbits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96" y="2297202"/>
            <a:ext cx="3157182" cy="3067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899546" y="3426039"/>
            <a:ext cx="362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جایگاه برخی از ماهواره­های فعال زمین در مدارها 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81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377588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8</a:t>
            </a:r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9610" y="36621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تعاریف و اصطلاحات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588" y="436731"/>
            <a:ext cx="11427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رخداد </a:t>
            </a:r>
            <a:r>
              <a:rPr lang="fa-IR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کارینگتون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یک 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طوفان مغناطیسی خورشیدی در زمین 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است که در طول دوره گردش ده ساله خورشید اتفاق افتاد 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(1855-1867)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. خروج جرمی تاج خورشید، به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مگنتوسفر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زمین، موج ضربه وارد کرده و یکی از بزرگترین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طوفان­های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مغناطیسی ثبت شده را 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در سپتامبر 1859 در زمین القا کرد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. شعله نورانی سفید مربوطه در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فوتوسفر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(رنگین کره) خورشید نیز در همین دوره به وسیله منجمان انگلیسی (ریچارد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کارینگتون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و ریچارد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هاجسون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 مشاهده و ثبت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شد.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587" y="1946127"/>
            <a:ext cx="114277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ناهنجاری اقیانوس آرام </a:t>
            </a:r>
            <a:r>
              <a:rPr lang="ar-SA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جنوبی</a:t>
            </a:r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(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SAA</a:t>
            </a:r>
            <a:r>
              <a:rPr lang="fa-IR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-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South Atlantic Anomaly</a:t>
            </a:r>
            <a:r>
              <a:rPr lang="fa-IR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</a:t>
            </a:r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،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ناحیه­ای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است که 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کمربند تابشی </a:t>
            </a:r>
            <a:r>
              <a:rPr lang="fa-IR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ون­آلن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داخلی، به نزدیکترین فاصله خود تا سطح زمین می­رسد (ارتفاع 200 کیلومتر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). این کاهش فاصله منجر به افزایش شار ذرات پرانرژی در این ناحیه شده و </a:t>
            </a:r>
            <a:r>
              <a:rPr lang="fa-IR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ماهواره­های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حال گردش را تحت اثر </a:t>
            </a:r>
            <a:r>
              <a:rPr lang="fa-IR" sz="20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تابش­های</a:t>
            </a:r>
            <a:r>
              <a:rPr lang="fa-IR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بیشتری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قرار می­دهد. این اثر، ناشی از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دایره­ای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نبودن زمین و دوقطبی مغناطیسی آن است.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SAA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در واقع </a:t>
            </a:r>
            <a:r>
              <a:rPr lang="fa-I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ناحیه­ای</a:t>
            </a:r>
            <a:r>
              <a:rPr lang="fa-IR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است که میدان مغناطیسی زمین نسبت به میدان دوقطبی ایده­آل مرکزی زمین، ضعیف­ترین حالت ممکن </a:t>
            </a:r>
            <a:r>
              <a:rPr lang="fa-I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است.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Zar" panose="00000400000000000000" pitchFamily="2" charset="-78"/>
            </a:endParaRPr>
          </a:p>
        </p:txBody>
      </p:sp>
      <p:pic>
        <p:nvPicPr>
          <p:cNvPr id="9" name="Picture 8" descr="https://upload.wikimedia.org/wikipedia/commons/b/bc/ROSAT_SAA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7" y="3640189"/>
            <a:ext cx="7660816" cy="2776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906" y="3483133"/>
            <a:ext cx="3111675" cy="2960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2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287068"/>
            <a:ext cx="377588" cy="5709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32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9</a:t>
            </a:r>
            <a:endParaRPr lang="en-US" sz="2800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9610" y="423083"/>
            <a:ext cx="21040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https://upload.wikimedia.org/wikipedia/commons/thumb/a/a4/Ap8-omni-0.100MeV.png/800px-Ap8-omni-0.100MeV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3"/>
          <a:stretch/>
        </p:blipFill>
        <p:spPr bwMode="auto">
          <a:xfrm>
            <a:off x="332719" y="566112"/>
            <a:ext cx="4399128" cy="297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2177" y="3543778"/>
            <a:ext cx="3863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شار چندگانه پروتون با انرژی بیشتر از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keV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100 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pic>
        <p:nvPicPr>
          <p:cNvPr id="10" name="Picture 9" descr="https://upload.wikimedia.org/wikipedia/commons/thumb/3/3a/Ap8-omni-1.000MeV.png/800px-Ap8-omni-1.000MeV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4"/>
          <a:stretch/>
        </p:blipFill>
        <p:spPr bwMode="auto">
          <a:xfrm>
            <a:off x="6738068" y="566112"/>
            <a:ext cx="4409730" cy="2977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89116" y="3633318"/>
            <a:ext cx="3026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شار </a:t>
            </a:r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پروتون 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 انرژی بیشتر از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MeV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1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pic>
        <p:nvPicPr>
          <p:cNvPr id="11" name="Picture 10" descr="https://upload.wikimedia.org/wikipedia/commons/thumb/9/96/Ap8-omni-400.0MeV.png/800px-Ap8-omni-400.0MeV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1" b="11422"/>
          <a:stretch/>
        </p:blipFill>
        <p:spPr bwMode="auto">
          <a:xfrm>
            <a:off x="3409120" y="3943888"/>
            <a:ext cx="4215564" cy="2747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4684" y="6087013"/>
            <a:ext cx="3238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شار </a:t>
            </a:r>
            <a:r>
              <a:rPr lang="ar-S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پروتون 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با انرژی بیشتر از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MeV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 400</a:t>
            </a:r>
            <a:endParaRPr lang="en-US" sz="2000" dirty="0"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610" y="36621"/>
            <a:ext cx="210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Zar" panose="00000400000000000000" pitchFamily="2" charset="-78"/>
              </a:rPr>
              <a:t>تعاریف و اصطلاحات</a:t>
            </a:r>
            <a:endParaRPr lang="en-US" sz="2000" dirty="0">
              <a:solidFill>
                <a:srgbClr val="FFFF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76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942</TotalTime>
  <Words>4345</Words>
  <Application>Microsoft Office PowerPoint</Application>
  <PresentationFormat>Widescreen</PresentationFormat>
  <Paragraphs>403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Arial</vt:lpstr>
      <vt:lpstr>B Nazanin</vt:lpstr>
      <vt:lpstr>B Titr</vt:lpstr>
      <vt:lpstr>B Zar</vt:lpstr>
      <vt:lpstr>Bodoni MT Black</vt:lpstr>
      <vt:lpstr>Calibri</vt:lpstr>
      <vt:lpstr>Cambria</vt:lpstr>
      <vt:lpstr>Cambria Math</vt:lpstr>
      <vt:lpstr>Century Gothic</vt:lpstr>
      <vt:lpstr>Edwardian Script ITC</vt:lpstr>
      <vt:lpstr>Times New Roman</vt:lpstr>
      <vt:lpstr>Trebuchet MS</vt:lpstr>
      <vt:lpstr>Wingdings 3</vt:lpstr>
      <vt:lpstr>Wisp</vt:lpstr>
      <vt:lpstr>Facet</vt:lpstr>
      <vt:lpstr>روش­های ایزوله و مقاوم­سازی قطعات الکترونیک ماهواره در برابر پرتوهای فضایی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روش­های ایزوله و مقاوم­سازی قطعات الکترونیک ماهواره در برابر پرتوهای فضایی</dc:title>
  <dc:creator>soheil</dc:creator>
  <cp:lastModifiedBy>marketcode</cp:lastModifiedBy>
  <cp:revision>166</cp:revision>
  <dcterms:created xsi:type="dcterms:W3CDTF">2017-08-11T03:27:31Z</dcterms:created>
  <dcterms:modified xsi:type="dcterms:W3CDTF">2017-11-22T16:22:11Z</dcterms:modified>
</cp:coreProperties>
</file>