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366" r:id="rId2"/>
    <p:sldId id="356" r:id="rId3"/>
    <p:sldId id="367" r:id="rId4"/>
    <p:sldId id="368" r:id="rId5"/>
    <p:sldId id="369" r:id="rId6"/>
    <p:sldId id="370" r:id="rId7"/>
    <p:sldId id="371" r:id="rId8"/>
    <p:sldId id="357" r:id="rId9"/>
    <p:sldId id="468" r:id="rId10"/>
    <p:sldId id="374" r:id="rId11"/>
    <p:sldId id="375" r:id="rId12"/>
    <p:sldId id="469" r:id="rId13"/>
    <p:sldId id="376" r:id="rId14"/>
    <p:sldId id="377" r:id="rId15"/>
    <p:sldId id="470" r:id="rId16"/>
    <p:sldId id="3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p:scale>
          <a:sx n="60" d="100"/>
          <a:sy n="60" d="100"/>
        </p:scale>
        <p:origin x="-1434" y="-10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10/3/2015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10/3/2015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10/3/2015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10/3/2015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10/3/2015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10/3/2015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10/3/2015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10/3/2015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10/3/2015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10/3/2015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10/3/2015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10/3/2015</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10/3/2015</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بازیابی هندسی مرزها پس از تولید شبکه دلانی </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fa-IR" sz="3600" dirty="0" smtClean="0">
                <a:solidFill>
                  <a:srgbClr val="FF0000"/>
                </a:solidFill>
                <a:cs typeface="B Titr" panose="00000700000000000000" pitchFamily="2" charset="-78"/>
              </a:rPr>
              <a:t>(</a:t>
            </a:r>
            <a:r>
              <a:rPr lang="fa-IR" sz="3600" dirty="0">
                <a:solidFill>
                  <a:srgbClr val="FF0000"/>
                </a:solidFill>
                <a:cs typeface="B Titr" panose="00000700000000000000" pitchFamily="2" charset="-78"/>
              </a:rPr>
              <a:t>سه بعدی)</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مرتضی نامور</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مهر 94</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 y="0"/>
            <a:ext cx="1869831" cy="1869831"/>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534400" cy="533400"/>
          </a:xfrm>
        </p:spPr>
        <p:txBody>
          <a:bodyPr>
            <a:normAutofit/>
          </a:bodyPr>
          <a:lstStyle/>
          <a:p>
            <a:pPr marL="109728" indent="0" algn="r" rtl="1">
              <a:lnSpc>
                <a:spcPct val="150000"/>
              </a:lnSpc>
              <a:buNone/>
            </a:pPr>
            <a:r>
              <a:rPr lang="fa-IR" sz="1900" dirty="0" smtClean="0">
                <a:solidFill>
                  <a:srgbClr val="0000FF"/>
                </a:solidFill>
                <a:cs typeface="B Titr" panose="00000700000000000000" pitchFamily="2" charset="-78"/>
              </a:rPr>
              <a:t>بازیابی </a:t>
            </a:r>
            <a:r>
              <a:rPr lang="fa-IR" sz="1900" dirty="0">
                <a:solidFill>
                  <a:srgbClr val="0000FF"/>
                </a:solidFill>
                <a:cs typeface="B Titr" panose="00000700000000000000" pitchFamily="2" charset="-78"/>
              </a:rPr>
              <a:t>اضلاع مرزی</a:t>
            </a: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الگوریتم</a:t>
            </a:r>
            <a:endParaRPr lang="en-US" sz="2800" dirty="0">
              <a:solidFill>
                <a:srgbClr val="FF0000"/>
              </a:solidFill>
              <a:cs typeface="B Titr" panose="00000700000000000000" pitchFamily="2" charset="-78"/>
            </a:endParaRPr>
          </a:p>
        </p:txBody>
      </p:sp>
      <p:sp>
        <p:nvSpPr>
          <p:cNvPr id="8" name="Rectangle 7"/>
          <p:cNvSpPr/>
          <p:nvPr/>
        </p:nvSpPr>
        <p:spPr>
          <a:xfrm>
            <a:off x="5105400" y="1828800"/>
            <a:ext cx="3810000" cy="2135200"/>
          </a:xfrm>
          <a:prstGeom prst="rect">
            <a:avLst/>
          </a:prstGeom>
        </p:spPr>
        <p:txBody>
          <a:bodyPr wrap="square">
            <a:spAutoFit/>
          </a:bodyPr>
          <a:lstStyle/>
          <a:p>
            <a:pPr algn="just" rtl="1">
              <a:lnSpc>
                <a:spcPct val="150000"/>
              </a:lnSpc>
            </a:pPr>
            <a:r>
              <a:rPr lang="fa-IR" b="1" dirty="0">
                <a:latin typeface="Times New Roman"/>
                <a:ea typeface="Calibri"/>
                <a:cs typeface="B Nazanin"/>
              </a:rPr>
              <a:t>برای بازیابی ضلع </a:t>
            </a:r>
            <a:r>
              <a:rPr lang="en-US" b="1" dirty="0">
                <a:latin typeface="Times New Roman"/>
                <a:ea typeface="Calibri"/>
                <a:cs typeface="B Nazanin"/>
              </a:rPr>
              <a:t>AB</a:t>
            </a:r>
            <a:r>
              <a:rPr lang="fa-IR" b="1" dirty="0">
                <a:latin typeface="Times New Roman"/>
                <a:ea typeface="Calibri"/>
                <a:cs typeface="B Nazanin"/>
              </a:rPr>
              <a:t> نقطه میانی این ضلع یعنی نقطه </a:t>
            </a:r>
            <a:r>
              <a:rPr lang="en-US" b="1" dirty="0">
                <a:latin typeface="Times New Roman"/>
                <a:ea typeface="Calibri"/>
                <a:cs typeface="B Nazanin"/>
              </a:rPr>
              <a:t>C</a:t>
            </a:r>
            <a:r>
              <a:rPr lang="fa-IR" b="1" dirty="0">
                <a:latin typeface="Times New Roman"/>
                <a:ea typeface="Calibri"/>
                <a:cs typeface="B Nazanin"/>
              </a:rPr>
              <a:t> به میدان اضافه می گردد. با اضافه شدن این ضلع، ضلع </a:t>
            </a:r>
            <a:r>
              <a:rPr lang="en-US" b="1" dirty="0">
                <a:latin typeface="Times New Roman"/>
                <a:ea typeface="Calibri"/>
                <a:cs typeface="B Nazanin"/>
              </a:rPr>
              <a:t>AB</a:t>
            </a:r>
            <a:r>
              <a:rPr lang="fa-IR" b="1" dirty="0">
                <a:latin typeface="Times New Roman"/>
                <a:ea typeface="Calibri"/>
                <a:cs typeface="B Nazanin"/>
              </a:rPr>
              <a:t> به دو ضلع </a:t>
            </a:r>
            <a:r>
              <a:rPr lang="en-US" b="1" dirty="0">
                <a:latin typeface="Times New Roman"/>
                <a:ea typeface="Calibri"/>
                <a:cs typeface="B Nazanin"/>
              </a:rPr>
              <a:t>AC</a:t>
            </a:r>
            <a:r>
              <a:rPr lang="fa-IR" b="1" dirty="0">
                <a:latin typeface="Times New Roman"/>
                <a:ea typeface="Calibri"/>
                <a:cs typeface="B Nazanin"/>
              </a:rPr>
              <a:t> و </a:t>
            </a:r>
            <a:r>
              <a:rPr lang="en-US" b="1" dirty="0">
                <a:latin typeface="Times New Roman"/>
                <a:ea typeface="Calibri"/>
                <a:cs typeface="B Nazanin"/>
              </a:rPr>
              <a:t>BC</a:t>
            </a:r>
            <a:r>
              <a:rPr lang="fa-IR" b="1" dirty="0">
                <a:latin typeface="Times New Roman"/>
                <a:ea typeface="Calibri"/>
                <a:cs typeface="B Nazanin"/>
              </a:rPr>
              <a:t> تقسیم می شود. حال بررسی می گردد که این دو ضلع بازیابی شده است یا خیر. </a:t>
            </a:r>
            <a:endParaRPr lang="en-US" b="1" dirty="0">
              <a:effectLst/>
              <a:latin typeface="Times New Roman"/>
              <a:ea typeface="Calibri"/>
              <a:cs typeface="B Nazani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7762"/>
            <a:ext cx="468788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795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548" y="602962"/>
            <a:ext cx="8534400" cy="533400"/>
          </a:xfrm>
        </p:spPr>
        <p:txBody>
          <a:bodyPr>
            <a:normAutofit fontScale="92500" lnSpcReduction="20000"/>
          </a:bodyPr>
          <a:lstStyle/>
          <a:p>
            <a:pPr marL="109728" indent="0" algn="r" rtl="1">
              <a:lnSpc>
                <a:spcPct val="150000"/>
              </a:lnSpc>
              <a:buNone/>
            </a:pPr>
            <a:r>
              <a:rPr lang="fa-IR" sz="2400" dirty="0" smtClean="0">
                <a:solidFill>
                  <a:srgbClr val="0000FF"/>
                </a:solidFill>
                <a:cs typeface="B Titr" panose="00000700000000000000" pitchFamily="2" charset="-78"/>
              </a:rPr>
              <a:t>بازیابی مثلث های </a:t>
            </a:r>
            <a:r>
              <a:rPr lang="fa-IR" sz="2400" dirty="0">
                <a:solidFill>
                  <a:srgbClr val="0000FF"/>
                </a:solidFill>
                <a:cs typeface="B Titr" panose="00000700000000000000" pitchFamily="2" charset="-78"/>
              </a:rPr>
              <a:t>مرزی</a:t>
            </a:r>
          </a:p>
        </p:txBody>
      </p:sp>
      <p:sp>
        <p:nvSpPr>
          <p:cNvPr id="3" name="Title 2"/>
          <p:cNvSpPr>
            <a:spLocks noGrp="1"/>
          </p:cNvSpPr>
          <p:nvPr>
            <p:ph type="title"/>
          </p:nvPr>
        </p:nvSpPr>
        <p:spPr>
          <a:xfrm>
            <a:off x="518948" y="-152400"/>
            <a:ext cx="8229600" cy="1143000"/>
          </a:xfrm>
        </p:spPr>
        <p:txBody>
          <a:bodyPr>
            <a:normAutofit/>
          </a:bodyPr>
          <a:lstStyle/>
          <a:p>
            <a:pPr algn="ctr"/>
            <a:r>
              <a:rPr lang="fa-IR" sz="3600" dirty="0" smtClean="0">
                <a:solidFill>
                  <a:srgbClr val="FF0000"/>
                </a:solidFill>
                <a:effectLst/>
                <a:cs typeface="B Titr" panose="00000700000000000000" pitchFamily="2" charset="-78"/>
              </a:rPr>
              <a:t>الگوریتم</a:t>
            </a:r>
            <a:endParaRPr lang="en-US" sz="2800" dirty="0">
              <a:solidFill>
                <a:srgbClr val="FF0000"/>
              </a:solidFill>
              <a:cs typeface="B Titr" panose="000007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36362"/>
            <a:ext cx="44450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76800" y="1183659"/>
            <a:ext cx="3900652" cy="5593839"/>
          </a:xfrm>
          <a:prstGeom prst="rect">
            <a:avLst/>
          </a:prstGeom>
        </p:spPr>
        <p:txBody>
          <a:bodyPr wrap="square">
            <a:spAutoFit/>
          </a:bodyPr>
          <a:lstStyle/>
          <a:p>
            <a:pPr algn="just" rtl="1">
              <a:lnSpc>
                <a:spcPct val="150000"/>
              </a:lnSpc>
              <a:spcBef>
                <a:spcPts val="1000"/>
              </a:spcBef>
              <a:spcAft>
                <a:spcPts val="1200"/>
              </a:spcAft>
            </a:pPr>
            <a:r>
              <a:rPr lang="ar-SA" sz="2000" b="1" kern="1600" dirty="0">
                <a:latin typeface="Times New Roman"/>
                <a:ea typeface="Calibri"/>
                <a:cs typeface="B Nazanin"/>
              </a:rPr>
              <a:t>برای مثال فرض کنید هر کدام از اضلاع مثلث مرزی </a:t>
            </a:r>
            <a:r>
              <a:rPr lang="en-US" sz="2000" b="1" kern="1600" dirty="0">
                <a:latin typeface="Times New Roman"/>
                <a:ea typeface="Calibri"/>
                <a:cs typeface="B Nazanin"/>
              </a:rPr>
              <a:t>CEG </a:t>
            </a:r>
            <a:r>
              <a:rPr lang="ar-SA" sz="2000" b="1" kern="1600" dirty="0">
                <a:latin typeface="Times New Roman"/>
                <a:ea typeface="Calibri"/>
                <a:cs typeface="B Nazanin"/>
              </a:rPr>
              <a:t>در طول پروسه بازیابی اضلاع یک نقطه جدید بر روی آنها ایجاد شده باشد و بخش </a:t>
            </a:r>
            <a:r>
              <a:rPr lang="en-US" sz="2000" b="1" kern="1600" dirty="0">
                <a:latin typeface="Times New Roman"/>
                <a:ea typeface="Calibri"/>
                <a:cs typeface="B Nazanin"/>
              </a:rPr>
              <a:t>CDFH </a:t>
            </a:r>
            <a:r>
              <a:rPr lang="ar-SA" sz="2000" b="1" kern="1600" dirty="0">
                <a:latin typeface="Times New Roman"/>
                <a:ea typeface="Calibri"/>
                <a:cs typeface="B Nazanin"/>
              </a:rPr>
              <a:t>این مثلث مرزی بازیابی نشده باشد. در این حالت ضلع </a:t>
            </a:r>
            <a:r>
              <a:rPr lang="en-US" sz="2000" b="1" kern="1600" dirty="0">
                <a:latin typeface="Times New Roman"/>
                <a:ea typeface="Calibri"/>
                <a:cs typeface="B Nazanin"/>
              </a:rPr>
              <a:t>AB </a:t>
            </a:r>
            <a:r>
              <a:rPr lang="ar-SA" sz="2000" b="1" kern="1600" dirty="0">
                <a:latin typeface="Times New Roman"/>
                <a:ea typeface="Calibri"/>
                <a:cs typeface="B Nazanin"/>
              </a:rPr>
              <a:t>دارای تقاطع با این بخش </a:t>
            </a:r>
            <a:r>
              <a:rPr lang="ar-SA" sz="2000" b="1" kern="1600" dirty="0" smtClean="0">
                <a:latin typeface="Times New Roman"/>
                <a:ea typeface="Calibri"/>
                <a:cs typeface="B Nazanin"/>
              </a:rPr>
              <a:t>می</a:t>
            </a:r>
            <a:r>
              <a:rPr lang="fa-IR" sz="2000" b="1" kern="1600" dirty="0" smtClean="0">
                <a:latin typeface="Times New Roman"/>
                <a:ea typeface="Calibri"/>
                <a:cs typeface="B Nazanin"/>
              </a:rPr>
              <a:t>ذ</a:t>
            </a:r>
            <a:r>
              <a:rPr lang="ar-SA" sz="2000" b="1" kern="1600" dirty="0" smtClean="0">
                <a:latin typeface="Times New Roman"/>
                <a:ea typeface="Calibri"/>
                <a:cs typeface="B Nazanin"/>
              </a:rPr>
              <a:t>باشد</a:t>
            </a:r>
            <a:r>
              <a:rPr lang="ar-SA" sz="2000" b="1" kern="1600" dirty="0">
                <a:latin typeface="Times New Roman"/>
                <a:ea typeface="Calibri"/>
                <a:cs typeface="B Nazanin"/>
              </a:rPr>
              <a:t>. در اینجا جهت بازیابی این بخش ابتدا نقطه تقاطع این ضلع با سطح </a:t>
            </a:r>
            <a:r>
              <a:rPr lang="en-US" sz="2000" b="1" kern="1600" dirty="0">
                <a:latin typeface="Times New Roman"/>
                <a:ea typeface="Calibri"/>
                <a:cs typeface="B Nazanin"/>
              </a:rPr>
              <a:t>CDFH </a:t>
            </a:r>
            <a:r>
              <a:rPr lang="ar-SA" sz="2000" b="1" kern="1600" dirty="0">
                <a:latin typeface="Times New Roman"/>
                <a:ea typeface="Calibri"/>
                <a:cs typeface="B Nazanin"/>
              </a:rPr>
              <a:t>بدست </a:t>
            </a:r>
            <a:r>
              <a:rPr lang="ar-SA" sz="2000" b="1" kern="1600" dirty="0" smtClean="0">
                <a:latin typeface="Times New Roman"/>
                <a:ea typeface="Calibri"/>
                <a:cs typeface="B Nazanin"/>
              </a:rPr>
              <a:t>می</a:t>
            </a:r>
            <a:r>
              <a:rPr lang="fa-IR" sz="2000" b="1" kern="1600" dirty="0" smtClean="0">
                <a:latin typeface="Times New Roman"/>
                <a:ea typeface="Calibri"/>
                <a:cs typeface="B Nazanin"/>
              </a:rPr>
              <a:t> </a:t>
            </a:r>
            <a:r>
              <a:rPr lang="ar-SA" sz="2000" b="1" kern="1600" dirty="0" smtClean="0">
                <a:latin typeface="Times New Roman"/>
                <a:ea typeface="Calibri"/>
                <a:cs typeface="B Nazanin"/>
              </a:rPr>
              <a:t>آید </a:t>
            </a:r>
            <a:r>
              <a:rPr lang="ar-SA" sz="2000" b="1" kern="1600" dirty="0">
                <a:latin typeface="Times New Roman"/>
                <a:ea typeface="Calibri"/>
                <a:cs typeface="B Nazanin"/>
              </a:rPr>
              <a:t>سپس با استفاده از یک </a:t>
            </a:r>
            <a:r>
              <a:rPr lang="en-US" sz="2000" b="1" kern="1600" dirty="0">
                <a:latin typeface="Times New Roman"/>
                <a:ea typeface="Calibri"/>
                <a:cs typeface="B Nazanin"/>
              </a:rPr>
              <a:t>Flip12 </a:t>
            </a:r>
            <a:r>
              <a:rPr lang="ar-SA" sz="2000" b="1" kern="1600" dirty="0" smtClean="0">
                <a:latin typeface="Times New Roman"/>
                <a:ea typeface="Calibri"/>
                <a:cs typeface="B Nazanin"/>
              </a:rPr>
              <a:t>المان</a:t>
            </a:r>
            <a:r>
              <a:rPr lang="fa-IR" sz="2000" b="1" kern="1600" dirty="0" smtClean="0">
                <a:latin typeface="Times New Roman"/>
                <a:ea typeface="Calibri"/>
                <a:cs typeface="B Nazanin"/>
              </a:rPr>
              <a:t> </a:t>
            </a:r>
            <a:r>
              <a:rPr lang="ar-SA" sz="2000" b="1" kern="1600" dirty="0" smtClean="0">
                <a:latin typeface="Times New Roman"/>
                <a:ea typeface="Calibri"/>
                <a:cs typeface="B Nazanin"/>
              </a:rPr>
              <a:t>های </a:t>
            </a:r>
            <a:r>
              <a:rPr lang="ar-SA" sz="2000" b="1" kern="1600" dirty="0">
                <a:latin typeface="Times New Roman"/>
                <a:ea typeface="Calibri"/>
                <a:cs typeface="B Nazanin"/>
              </a:rPr>
              <a:t>جدیدی تولید </a:t>
            </a:r>
            <a:r>
              <a:rPr lang="ar-SA" sz="2000" b="1" kern="1600" dirty="0" smtClean="0">
                <a:latin typeface="Times New Roman"/>
                <a:ea typeface="Calibri"/>
                <a:cs typeface="B Nazanin"/>
              </a:rPr>
              <a:t>می</a:t>
            </a:r>
            <a:r>
              <a:rPr lang="fa-IR" sz="2000" b="1" kern="1600" dirty="0" smtClean="0">
                <a:latin typeface="Times New Roman"/>
                <a:ea typeface="Calibri"/>
                <a:cs typeface="B Nazanin"/>
              </a:rPr>
              <a:t> </a:t>
            </a:r>
            <a:r>
              <a:rPr lang="ar-SA" sz="2000" b="1" kern="1600" dirty="0" smtClean="0">
                <a:latin typeface="Times New Roman"/>
                <a:ea typeface="Calibri"/>
                <a:cs typeface="B Nazanin"/>
              </a:rPr>
              <a:t>شود </a:t>
            </a:r>
            <a:r>
              <a:rPr lang="ar-SA" sz="2000" b="1" kern="1600" dirty="0">
                <a:latin typeface="Times New Roman"/>
                <a:ea typeface="Calibri"/>
                <a:cs typeface="B Nazanin"/>
              </a:rPr>
              <a:t>که با بوجود آمدن آنها بخش بازیابی نشده مثلث مرزی، بازیابی </a:t>
            </a:r>
            <a:r>
              <a:rPr lang="ar-SA" sz="2000" b="1" kern="1600" dirty="0" smtClean="0">
                <a:latin typeface="Times New Roman"/>
                <a:ea typeface="Calibri"/>
                <a:cs typeface="B Nazanin"/>
              </a:rPr>
              <a:t>می</a:t>
            </a:r>
            <a:r>
              <a:rPr lang="fa-IR" sz="2000" b="1" kern="1600" dirty="0" smtClean="0">
                <a:latin typeface="Times New Roman"/>
                <a:ea typeface="Calibri"/>
                <a:cs typeface="B Nazanin"/>
              </a:rPr>
              <a:t> </a:t>
            </a:r>
            <a:r>
              <a:rPr lang="ar-SA" sz="2000" b="1" kern="1600" dirty="0" smtClean="0">
                <a:latin typeface="Times New Roman"/>
                <a:ea typeface="Calibri"/>
                <a:cs typeface="B Nazanin"/>
              </a:rPr>
              <a:t>گردد</a:t>
            </a:r>
            <a:r>
              <a:rPr lang="ar-SA" sz="2000" b="1" kern="1600" dirty="0">
                <a:latin typeface="Times New Roman"/>
                <a:ea typeface="Calibri"/>
                <a:cs typeface="B Nazanin"/>
              </a:rPr>
              <a:t>.</a:t>
            </a:r>
            <a:endParaRPr lang="en-US" sz="2000" b="1" kern="1600" dirty="0">
              <a:effectLst/>
              <a:latin typeface="Times New Roman"/>
              <a:ea typeface="Calibri"/>
              <a:cs typeface="B Nazanin"/>
            </a:endParaRPr>
          </a:p>
        </p:txBody>
      </p:sp>
    </p:spTree>
    <p:extLst>
      <p:ext uri="{BB962C8B-B14F-4D97-AF65-F5344CB8AC3E}">
        <p14:creationId xmlns:p14="http://schemas.microsoft.com/office/powerpoint/2010/main" val="710713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838200"/>
            <a:ext cx="8534400" cy="533400"/>
          </a:xfrm>
        </p:spPr>
        <p:txBody>
          <a:bodyPr>
            <a:normAutofit fontScale="92500" lnSpcReduction="20000"/>
          </a:bodyPr>
          <a:lstStyle/>
          <a:p>
            <a:pPr marL="109728" indent="0" algn="r" rtl="1">
              <a:lnSpc>
                <a:spcPct val="150000"/>
              </a:lnSpc>
              <a:buNone/>
            </a:pPr>
            <a:r>
              <a:rPr lang="fa-IR" sz="2400" dirty="0" smtClean="0">
                <a:solidFill>
                  <a:srgbClr val="0000FF"/>
                </a:solidFill>
                <a:cs typeface="B Titr" panose="00000700000000000000" pitchFamily="2" charset="-78"/>
              </a:rPr>
              <a:t>بازیابی مثلث های </a:t>
            </a:r>
            <a:r>
              <a:rPr lang="fa-IR" sz="2400" dirty="0">
                <a:solidFill>
                  <a:srgbClr val="0000FF"/>
                </a:solidFill>
                <a:cs typeface="B Titr" panose="00000700000000000000" pitchFamily="2" charset="-78"/>
              </a:rPr>
              <a:t>مرزی</a:t>
            </a: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الگوریتم</a:t>
            </a:r>
            <a:endParaRPr lang="en-US" sz="2800" dirty="0">
              <a:solidFill>
                <a:srgbClr val="FF0000"/>
              </a:solidFill>
              <a:cs typeface="B Titr" panose="00000700000000000000" pitchFamily="2" charset="-78"/>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22345" t="671" r="13025" b="20116"/>
          <a:stretch/>
        </p:blipFill>
        <p:spPr bwMode="auto">
          <a:xfrm>
            <a:off x="201010" y="1114097"/>
            <a:ext cx="4432738" cy="4724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633748" y="1371600"/>
            <a:ext cx="3900652" cy="5632311"/>
          </a:xfrm>
          <a:prstGeom prst="rect">
            <a:avLst/>
          </a:prstGeom>
        </p:spPr>
        <p:txBody>
          <a:bodyPr wrap="square">
            <a:spAutoFit/>
          </a:bodyPr>
          <a:lstStyle/>
          <a:p>
            <a:pPr algn="just" rtl="1">
              <a:lnSpc>
                <a:spcPct val="150000"/>
              </a:lnSpc>
              <a:spcBef>
                <a:spcPts val="1000"/>
              </a:spcBef>
              <a:spcAft>
                <a:spcPts val="1200"/>
              </a:spcAft>
            </a:pPr>
            <a:r>
              <a:rPr lang="ar-SA" sz="2000" b="1" kern="1600" dirty="0">
                <a:latin typeface="Times New Roman"/>
                <a:ea typeface="Calibri"/>
                <a:cs typeface="B Nazanin"/>
              </a:rPr>
              <a:t>برای مثال فرض کنید هر کدام از اضلاع مثلث مرزی </a:t>
            </a:r>
            <a:r>
              <a:rPr lang="en-US" sz="2000" b="1" kern="1600" dirty="0">
                <a:latin typeface="Times New Roman"/>
                <a:ea typeface="Calibri"/>
                <a:cs typeface="B Nazanin"/>
              </a:rPr>
              <a:t>CEG </a:t>
            </a:r>
            <a:r>
              <a:rPr lang="ar-SA" sz="2000" b="1" kern="1600" dirty="0">
                <a:latin typeface="Times New Roman"/>
                <a:ea typeface="Calibri"/>
                <a:cs typeface="B Nazanin"/>
              </a:rPr>
              <a:t>در طول پروسه بازیابی اضلاع یک نقطه جدید بر روی آنها ایجاد شده باشد و بخش </a:t>
            </a:r>
            <a:r>
              <a:rPr lang="en-US" sz="2000" b="1" kern="1600" dirty="0">
                <a:latin typeface="Times New Roman"/>
                <a:ea typeface="Calibri"/>
                <a:cs typeface="B Nazanin"/>
              </a:rPr>
              <a:t>CDFH </a:t>
            </a:r>
            <a:r>
              <a:rPr lang="ar-SA" sz="2000" b="1" kern="1600" dirty="0">
                <a:latin typeface="Times New Roman"/>
                <a:ea typeface="Calibri"/>
                <a:cs typeface="B Nazanin"/>
              </a:rPr>
              <a:t>این مثلث مرزی بازیابی نشده باشد. در این حالت ضلع </a:t>
            </a:r>
            <a:r>
              <a:rPr lang="en-US" sz="2000" b="1" kern="1600" dirty="0">
                <a:latin typeface="Times New Roman"/>
                <a:ea typeface="Calibri"/>
                <a:cs typeface="B Nazanin"/>
              </a:rPr>
              <a:t>AB </a:t>
            </a:r>
            <a:r>
              <a:rPr lang="ar-SA" sz="2000" b="1" kern="1600" dirty="0">
                <a:latin typeface="Times New Roman"/>
                <a:ea typeface="Calibri"/>
                <a:cs typeface="B Nazanin"/>
              </a:rPr>
              <a:t>دارای تقاطع با این بخش </a:t>
            </a:r>
            <a:r>
              <a:rPr lang="ar-SA" sz="2000" b="1" kern="1600" dirty="0" smtClean="0">
                <a:latin typeface="Times New Roman"/>
                <a:ea typeface="Calibri"/>
                <a:cs typeface="B Nazanin"/>
              </a:rPr>
              <a:t>می</a:t>
            </a:r>
            <a:r>
              <a:rPr lang="fa-IR" sz="2000" b="1" kern="1600" dirty="0" smtClean="0">
                <a:latin typeface="Times New Roman"/>
                <a:ea typeface="Calibri"/>
                <a:cs typeface="B Nazanin"/>
              </a:rPr>
              <a:t>ذ</a:t>
            </a:r>
            <a:r>
              <a:rPr lang="ar-SA" sz="2000" b="1" kern="1600" dirty="0" smtClean="0">
                <a:latin typeface="Times New Roman"/>
                <a:ea typeface="Calibri"/>
                <a:cs typeface="B Nazanin"/>
              </a:rPr>
              <a:t>باشد</a:t>
            </a:r>
            <a:r>
              <a:rPr lang="ar-SA" sz="2000" b="1" kern="1600" dirty="0">
                <a:latin typeface="Times New Roman"/>
                <a:ea typeface="Calibri"/>
                <a:cs typeface="B Nazanin"/>
              </a:rPr>
              <a:t>. در اینجا جهت بازیابی این بخش ابتدا نقطه تقاطع این ضلع با سطح </a:t>
            </a:r>
            <a:r>
              <a:rPr lang="en-US" sz="2000" b="1" kern="1600" dirty="0">
                <a:latin typeface="Times New Roman"/>
                <a:ea typeface="Calibri"/>
                <a:cs typeface="B Nazanin"/>
              </a:rPr>
              <a:t>CDFH </a:t>
            </a:r>
            <a:r>
              <a:rPr lang="ar-SA" sz="2000" b="1" kern="1600" dirty="0">
                <a:latin typeface="Times New Roman"/>
                <a:ea typeface="Calibri"/>
                <a:cs typeface="B Nazanin"/>
              </a:rPr>
              <a:t>بدست </a:t>
            </a:r>
            <a:r>
              <a:rPr lang="ar-SA" sz="2000" b="1" kern="1600" dirty="0" smtClean="0">
                <a:latin typeface="Times New Roman"/>
                <a:ea typeface="Calibri"/>
                <a:cs typeface="B Nazanin"/>
              </a:rPr>
              <a:t>می</a:t>
            </a:r>
            <a:r>
              <a:rPr lang="fa-IR" sz="2000" b="1" kern="1600" dirty="0" smtClean="0">
                <a:latin typeface="Times New Roman"/>
                <a:ea typeface="Calibri"/>
                <a:cs typeface="B Nazanin"/>
              </a:rPr>
              <a:t> </a:t>
            </a:r>
            <a:r>
              <a:rPr lang="ar-SA" sz="2000" b="1" kern="1600" dirty="0" smtClean="0">
                <a:latin typeface="Times New Roman"/>
                <a:ea typeface="Calibri"/>
                <a:cs typeface="B Nazanin"/>
              </a:rPr>
              <a:t>آید </a:t>
            </a:r>
            <a:r>
              <a:rPr lang="ar-SA" sz="2000" b="1" kern="1600" dirty="0">
                <a:latin typeface="Times New Roman"/>
                <a:ea typeface="Calibri"/>
                <a:cs typeface="B Nazanin"/>
              </a:rPr>
              <a:t>سپس با استفاده از یک </a:t>
            </a:r>
            <a:r>
              <a:rPr lang="en-US" sz="2000" b="1" kern="1600" dirty="0">
                <a:latin typeface="Times New Roman"/>
                <a:ea typeface="Calibri"/>
                <a:cs typeface="B Nazanin"/>
              </a:rPr>
              <a:t>Flip12 </a:t>
            </a:r>
            <a:r>
              <a:rPr lang="ar-SA" sz="2000" b="1" kern="1600" dirty="0" smtClean="0">
                <a:latin typeface="Times New Roman"/>
                <a:ea typeface="Calibri"/>
                <a:cs typeface="B Nazanin"/>
              </a:rPr>
              <a:t>المان</a:t>
            </a:r>
            <a:r>
              <a:rPr lang="fa-IR" sz="2000" b="1" kern="1600" dirty="0" smtClean="0">
                <a:latin typeface="Times New Roman"/>
                <a:ea typeface="Calibri"/>
                <a:cs typeface="B Nazanin"/>
              </a:rPr>
              <a:t> </a:t>
            </a:r>
            <a:r>
              <a:rPr lang="ar-SA" sz="2000" b="1" kern="1600" dirty="0" smtClean="0">
                <a:latin typeface="Times New Roman"/>
                <a:ea typeface="Calibri"/>
                <a:cs typeface="B Nazanin"/>
              </a:rPr>
              <a:t>های </a:t>
            </a:r>
            <a:r>
              <a:rPr lang="ar-SA" sz="2000" b="1" kern="1600" dirty="0">
                <a:latin typeface="Times New Roman"/>
                <a:ea typeface="Calibri"/>
                <a:cs typeface="B Nazanin"/>
              </a:rPr>
              <a:t>جدیدی تولید </a:t>
            </a:r>
            <a:r>
              <a:rPr lang="ar-SA" sz="2000" b="1" kern="1600" dirty="0" smtClean="0">
                <a:latin typeface="Times New Roman"/>
                <a:ea typeface="Calibri"/>
                <a:cs typeface="B Nazanin"/>
              </a:rPr>
              <a:t>می</a:t>
            </a:r>
            <a:r>
              <a:rPr lang="fa-IR" sz="2000" b="1" kern="1600" dirty="0" smtClean="0">
                <a:latin typeface="Times New Roman"/>
                <a:ea typeface="Calibri"/>
                <a:cs typeface="B Nazanin"/>
              </a:rPr>
              <a:t> </a:t>
            </a:r>
            <a:r>
              <a:rPr lang="ar-SA" sz="2000" b="1" kern="1600" dirty="0" smtClean="0">
                <a:latin typeface="Times New Roman"/>
                <a:ea typeface="Calibri"/>
                <a:cs typeface="B Nazanin"/>
              </a:rPr>
              <a:t>شود </a:t>
            </a:r>
            <a:r>
              <a:rPr lang="ar-SA" sz="2000" b="1" kern="1600" dirty="0">
                <a:latin typeface="Times New Roman"/>
                <a:ea typeface="Calibri"/>
                <a:cs typeface="B Nazanin"/>
              </a:rPr>
              <a:t>که با بوجود آمدن آنها بخش بازیابی نشده مثلث مرزی، بازیابی </a:t>
            </a:r>
            <a:r>
              <a:rPr lang="ar-SA" sz="2000" b="1" kern="1600" dirty="0" smtClean="0">
                <a:latin typeface="Times New Roman"/>
                <a:ea typeface="Calibri"/>
                <a:cs typeface="B Nazanin"/>
              </a:rPr>
              <a:t>می</a:t>
            </a:r>
            <a:r>
              <a:rPr lang="fa-IR" sz="2000" b="1" kern="1600" dirty="0" smtClean="0">
                <a:latin typeface="Times New Roman"/>
                <a:ea typeface="Calibri"/>
                <a:cs typeface="B Nazanin"/>
              </a:rPr>
              <a:t> </a:t>
            </a:r>
            <a:r>
              <a:rPr lang="ar-SA" sz="2000" b="1" kern="1600" dirty="0" smtClean="0">
                <a:latin typeface="Times New Roman"/>
                <a:ea typeface="Calibri"/>
                <a:cs typeface="B Nazanin"/>
              </a:rPr>
              <a:t>گردد</a:t>
            </a:r>
            <a:r>
              <a:rPr lang="ar-SA" sz="2000" b="1" kern="1600" dirty="0">
                <a:latin typeface="Times New Roman"/>
                <a:ea typeface="Calibri"/>
                <a:cs typeface="B Nazanin"/>
              </a:rPr>
              <a:t>.</a:t>
            </a:r>
            <a:endParaRPr lang="en-US" sz="2000" b="1" kern="1600" dirty="0">
              <a:effectLst/>
              <a:latin typeface="Times New Roman"/>
              <a:ea typeface="Calibri"/>
              <a:cs typeface="B Nazanin"/>
            </a:endParaRPr>
          </a:p>
        </p:txBody>
      </p:sp>
    </p:spTree>
    <p:extLst>
      <p:ext uri="{BB962C8B-B14F-4D97-AF65-F5344CB8AC3E}">
        <p14:creationId xmlns:p14="http://schemas.microsoft.com/office/powerpoint/2010/main" val="2225974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534400" cy="533400"/>
          </a:xfrm>
        </p:spPr>
        <p:txBody>
          <a:bodyPr>
            <a:normAutofit fontScale="92500" lnSpcReduction="20000"/>
          </a:bodyPr>
          <a:lstStyle/>
          <a:p>
            <a:pPr marL="109728" indent="0" algn="r" rtl="1">
              <a:lnSpc>
                <a:spcPct val="150000"/>
              </a:lnSpc>
              <a:buNone/>
            </a:pPr>
            <a:r>
              <a:rPr lang="fa-IR" sz="2400" dirty="0" smtClean="0">
                <a:solidFill>
                  <a:srgbClr val="0000FF"/>
                </a:solidFill>
                <a:cs typeface="B Titr" panose="00000700000000000000" pitchFamily="2" charset="-78"/>
              </a:rPr>
              <a:t>حذف المان هایی </a:t>
            </a:r>
            <a:r>
              <a:rPr lang="fa-IR" sz="2400" dirty="0">
                <a:solidFill>
                  <a:srgbClr val="0000FF"/>
                </a:solidFill>
                <a:cs typeface="B Titr" panose="00000700000000000000" pitchFamily="2" charset="-78"/>
              </a:rPr>
              <a:t>که خارج از مرزها تولید </a:t>
            </a:r>
            <a:r>
              <a:rPr lang="fa-IR" sz="2400" dirty="0" smtClean="0">
                <a:solidFill>
                  <a:srgbClr val="0000FF"/>
                </a:solidFill>
                <a:cs typeface="B Titr" panose="00000700000000000000" pitchFamily="2" charset="-78"/>
              </a:rPr>
              <a:t>شده اند</a:t>
            </a:r>
            <a:endParaRPr lang="fa-IR" sz="2400" dirty="0">
              <a:solidFill>
                <a:srgbClr val="0000FF"/>
              </a:solidFill>
              <a:cs typeface="B Titr" panose="00000700000000000000"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الگوریتم</a:t>
            </a:r>
            <a:endParaRPr lang="en-US" sz="2800" dirty="0">
              <a:solidFill>
                <a:srgbClr val="FF0000"/>
              </a:solidFill>
              <a:cs typeface="B Titr" panose="00000700000000000000" pitchFamily="2" charset="-78"/>
            </a:endParaRPr>
          </a:p>
        </p:txBody>
      </p:sp>
      <p:sp>
        <p:nvSpPr>
          <p:cNvPr id="6" name="Rectangle 5"/>
          <p:cNvSpPr/>
          <p:nvPr/>
        </p:nvSpPr>
        <p:spPr>
          <a:xfrm>
            <a:off x="4572000" y="1600200"/>
            <a:ext cx="3962400" cy="2823850"/>
          </a:xfrm>
          <a:prstGeom prst="rect">
            <a:avLst/>
          </a:prstGeom>
        </p:spPr>
        <p:txBody>
          <a:bodyPr wrap="square">
            <a:spAutoFit/>
          </a:bodyPr>
          <a:lstStyle/>
          <a:p>
            <a:pPr algn="just" rtl="1">
              <a:lnSpc>
                <a:spcPct val="150000"/>
              </a:lnSpc>
              <a:spcBef>
                <a:spcPts val="1000"/>
              </a:spcBef>
              <a:spcAft>
                <a:spcPts val="1200"/>
              </a:spcAft>
            </a:pPr>
            <a:r>
              <a:rPr lang="ar-SA" sz="2000" b="1" kern="1600" dirty="0">
                <a:latin typeface="Times New Roman"/>
                <a:ea typeface="Calibri"/>
                <a:cs typeface="B Nazanin"/>
              </a:rPr>
              <a:t>جهت حذف المان های موجود در ناحیه غیردلخواه از این خاصیت استفاده می شود که برای ورود به یک محیط بسته، از یک نقطه خارج از آن، یک بار باید از مرزها عبور کنیم و جهت خروج از آن، بعد از ورود به آن، دو بار باید از مرزها عبور کنیم.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0278"/>
            <a:ext cx="3733800" cy="431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742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82869"/>
            <a:ext cx="8534400" cy="533400"/>
          </a:xfrm>
        </p:spPr>
        <p:txBody>
          <a:bodyPr>
            <a:normAutofit fontScale="92500" lnSpcReduction="20000"/>
          </a:bodyPr>
          <a:lstStyle/>
          <a:p>
            <a:pPr marL="109728" indent="0" algn="r" rtl="1">
              <a:lnSpc>
                <a:spcPct val="150000"/>
              </a:lnSpc>
              <a:buNone/>
            </a:pPr>
            <a:r>
              <a:rPr lang="fa-IR" sz="2400" dirty="0" smtClean="0">
                <a:solidFill>
                  <a:srgbClr val="0000FF"/>
                </a:solidFill>
                <a:cs typeface="B Titr" panose="00000700000000000000" pitchFamily="2" charset="-78"/>
              </a:rPr>
              <a:t>حذف </a:t>
            </a:r>
            <a:r>
              <a:rPr lang="fa-IR" sz="2400" dirty="0">
                <a:solidFill>
                  <a:srgbClr val="0000FF"/>
                </a:solidFill>
                <a:cs typeface="B Titr" panose="00000700000000000000" pitchFamily="2" charset="-78"/>
              </a:rPr>
              <a:t>نقاط تولید شده روی اضلاع و مثلث های مرزی</a:t>
            </a: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الگوریتم</a:t>
            </a:r>
            <a:endParaRPr lang="en-US" sz="2800" dirty="0">
              <a:solidFill>
                <a:srgbClr val="FF0000"/>
              </a:solidFill>
              <a:cs typeface="B Titr" panose="000007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24200"/>
            <a:ext cx="5194300"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25366" y="1272874"/>
            <a:ext cx="7924800" cy="2169825"/>
          </a:xfrm>
          <a:prstGeom prst="rect">
            <a:avLst/>
          </a:prstGeom>
        </p:spPr>
        <p:txBody>
          <a:bodyPr wrap="square">
            <a:spAutoFit/>
          </a:bodyPr>
          <a:lstStyle/>
          <a:p>
            <a:pPr algn="just" rtl="1">
              <a:lnSpc>
                <a:spcPct val="150000"/>
              </a:lnSpc>
              <a:spcBef>
                <a:spcPts val="1000"/>
              </a:spcBef>
              <a:spcAft>
                <a:spcPts val="1200"/>
              </a:spcAft>
            </a:pPr>
            <a:r>
              <a:rPr lang="ar-SA" b="1" kern="1600" dirty="0">
                <a:latin typeface="Times New Roman"/>
                <a:ea typeface="Calibri"/>
                <a:cs typeface="B Nazanin"/>
              </a:rPr>
              <a:t>برای مثال در شکل زیر نقطه </a:t>
            </a:r>
            <a:r>
              <a:rPr lang="en-US" b="1" kern="1600" dirty="0">
                <a:latin typeface="Times New Roman"/>
                <a:ea typeface="Calibri"/>
                <a:cs typeface="B Nazanin"/>
              </a:rPr>
              <a:t>D </a:t>
            </a:r>
            <a:r>
              <a:rPr lang="ar-SA" b="1" kern="1600" dirty="0">
                <a:latin typeface="Times New Roman"/>
                <a:ea typeface="Calibri"/>
                <a:cs typeface="B Nazanin"/>
              </a:rPr>
              <a:t>که بر روی ضلع مرزی </a:t>
            </a:r>
            <a:r>
              <a:rPr lang="en-US" b="1" kern="1600" dirty="0">
                <a:latin typeface="Times New Roman"/>
                <a:ea typeface="Calibri"/>
                <a:cs typeface="B Nazanin"/>
              </a:rPr>
              <a:t>AB </a:t>
            </a:r>
            <a:r>
              <a:rPr lang="ar-SA" b="1" kern="1600" dirty="0">
                <a:latin typeface="Times New Roman"/>
                <a:ea typeface="Calibri"/>
                <a:cs typeface="B Nazanin"/>
              </a:rPr>
              <a:t>تولید شده است جهت حذف شدن امکان منتقل شدن به دو نقطه </a:t>
            </a:r>
            <a:r>
              <a:rPr lang="en-US" b="1" kern="1600" dirty="0">
                <a:latin typeface="Times New Roman"/>
                <a:ea typeface="Calibri"/>
                <a:cs typeface="B Nazanin"/>
              </a:rPr>
              <a:t>B </a:t>
            </a:r>
            <a:r>
              <a:rPr lang="ar-SA" b="1" kern="1600" dirty="0">
                <a:latin typeface="Times New Roman"/>
                <a:ea typeface="Calibri"/>
                <a:cs typeface="B Nazanin"/>
              </a:rPr>
              <a:t>و </a:t>
            </a:r>
            <a:r>
              <a:rPr lang="en-US" b="1" kern="1600" dirty="0">
                <a:latin typeface="Times New Roman"/>
                <a:ea typeface="Calibri"/>
                <a:cs typeface="B Nazanin"/>
              </a:rPr>
              <a:t>C </a:t>
            </a:r>
            <a:r>
              <a:rPr lang="ar-SA" b="1" kern="1600" dirty="0">
                <a:latin typeface="Times New Roman"/>
                <a:ea typeface="Calibri"/>
                <a:cs typeface="B Nazanin"/>
              </a:rPr>
              <a:t>را دارد. در صورتیکه با انتقال نقطه </a:t>
            </a:r>
            <a:r>
              <a:rPr lang="en-US" b="1" kern="1600" dirty="0">
                <a:latin typeface="Times New Roman"/>
                <a:ea typeface="Calibri"/>
                <a:cs typeface="B Nazanin"/>
              </a:rPr>
              <a:t>D </a:t>
            </a:r>
            <a:r>
              <a:rPr lang="ar-SA" b="1" kern="1600" dirty="0">
                <a:latin typeface="Times New Roman"/>
                <a:ea typeface="Calibri"/>
                <a:cs typeface="B Nazanin"/>
              </a:rPr>
              <a:t>به یکی از این دو نقطه المانی با حجم منفی تولید شود، نقطه دیگر بررسی می گردد و اگر امکان جابجایی به هیچ یک از این نقاط وجود نداشته باشد، از حذف نقطه </a:t>
            </a:r>
            <a:r>
              <a:rPr lang="en-US" b="1" kern="1600" dirty="0">
                <a:latin typeface="Times New Roman"/>
                <a:ea typeface="Calibri"/>
                <a:cs typeface="B Nazanin"/>
              </a:rPr>
              <a:t>D </a:t>
            </a:r>
            <a:r>
              <a:rPr lang="ar-SA" b="1" kern="1600" dirty="0">
                <a:latin typeface="Times New Roman"/>
                <a:ea typeface="Calibri"/>
                <a:cs typeface="B Nazanin"/>
              </a:rPr>
              <a:t>صرف نظر می شود. در شکل زیر امکان جابجایی نقطه </a:t>
            </a:r>
            <a:r>
              <a:rPr lang="en-US" b="1" kern="1600" dirty="0">
                <a:latin typeface="Times New Roman"/>
                <a:ea typeface="Calibri"/>
                <a:cs typeface="B Nazanin"/>
              </a:rPr>
              <a:t>C </a:t>
            </a:r>
            <a:r>
              <a:rPr lang="ar-SA" b="1" kern="1600" dirty="0">
                <a:latin typeface="Times New Roman"/>
                <a:ea typeface="Calibri"/>
                <a:cs typeface="B Nazanin"/>
              </a:rPr>
              <a:t>به دو نقطه </a:t>
            </a:r>
            <a:r>
              <a:rPr lang="en-US" b="1" kern="1600" dirty="0">
                <a:latin typeface="Times New Roman"/>
                <a:ea typeface="Calibri"/>
                <a:cs typeface="B Nazanin"/>
              </a:rPr>
              <a:t>A </a:t>
            </a:r>
            <a:r>
              <a:rPr lang="ar-SA" b="1" kern="1600" dirty="0">
                <a:latin typeface="Times New Roman"/>
                <a:ea typeface="Calibri"/>
                <a:cs typeface="B Nazanin"/>
              </a:rPr>
              <a:t>و </a:t>
            </a:r>
            <a:r>
              <a:rPr lang="en-US" b="1" kern="1600" dirty="0">
                <a:latin typeface="Times New Roman"/>
                <a:ea typeface="Calibri"/>
                <a:cs typeface="B Nazanin"/>
              </a:rPr>
              <a:t>D </a:t>
            </a:r>
            <a:r>
              <a:rPr lang="ar-SA" b="1" kern="1600" dirty="0">
                <a:latin typeface="Times New Roman"/>
                <a:ea typeface="Calibri"/>
                <a:cs typeface="B Nazanin"/>
              </a:rPr>
              <a:t>وجود دارد.</a:t>
            </a:r>
            <a:endParaRPr lang="ar-SA" sz="1600" b="1" kern="1600" dirty="0">
              <a:latin typeface="Times New Roman"/>
              <a:ea typeface="Calibri"/>
              <a:cs typeface="B Nazanin"/>
            </a:endParaRPr>
          </a:p>
        </p:txBody>
      </p:sp>
    </p:spTree>
    <p:extLst>
      <p:ext uri="{BB962C8B-B14F-4D97-AF65-F5344CB8AC3E}">
        <p14:creationId xmlns:p14="http://schemas.microsoft.com/office/powerpoint/2010/main" val="941684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82869"/>
            <a:ext cx="8534400" cy="533400"/>
          </a:xfrm>
        </p:spPr>
        <p:txBody>
          <a:bodyPr>
            <a:normAutofit fontScale="92500" lnSpcReduction="20000"/>
          </a:bodyPr>
          <a:lstStyle/>
          <a:p>
            <a:pPr marL="109728" indent="0" algn="r" rtl="1">
              <a:lnSpc>
                <a:spcPct val="150000"/>
              </a:lnSpc>
              <a:buNone/>
            </a:pPr>
            <a:r>
              <a:rPr lang="fa-IR" sz="2400" dirty="0" smtClean="0">
                <a:solidFill>
                  <a:srgbClr val="0000FF"/>
                </a:solidFill>
                <a:cs typeface="B Titr" panose="00000700000000000000" pitchFamily="2" charset="-78"/>
              </a:rPr>
              <a:t>حذف </a:t>
            </a:r>
            <a:r>
              <a:rPr lang="fa-IR" sz="2400" dirty="0">
                <a:solidFill>
                  <a:srgbClr val="0000FF"/>
                </a:solidFill>
                <a:cs typeface="B Titr" panose="00000700000000000000" pitchFamily="2" charset="-78"/>
              </a:rPr>
              <a:t>نقاط تولید شده روی اضلاع و مثلث های مرزی</a:t>
            </a: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الگوریتم</a:t>
            </a:r>
            <a:endParaRPr lang="en-US" sz="2800" dirty="0">
              <a:solidFill>
                <a:srgbClr val="FF0000"/>
              </a:solidFill>
              <a:cs typeface="B Titr" panose="00000700000000000000" pitchFamily="2" charset="-78"/>
            </a:endParaRPr>
          </a:p>
        </p:txBody>
      </p:sp>
      <p:sp>
        <p:nvSpPr>
          <p:cNvPr id="6" name="Rectangle 5"/>
          <p:cNvSpPr/>
          <p:nvPr/>
        </p:nvSpPr>
        <p:spPr>
          <a:xfrm>
            <a:off x="625366" y="1272874"/>
            <a:ext cx="7924800" cy="923330"/>
          </a:xfrm>
          <a:prstGeom prst="rect">
            <a:avLst/>
          </a:prstGeom>
        </p:spPr>
        <p:txBody>
          <a:bodyPr wrap="square">
            <a:spAutoFit/>
          </a:bodyPr>
          <a:lstStyle/>
          <a:p>
            <a:pPr algn="just" rtl="1">
              <a:lnSpc>
                <a:spcPct val="150000"/>
              </a:lnSpc>
              <a:spcBef>
                <a:spcPts val="1000"/>
              </a:spcBef>
              <a:spcAft>
                <a:spcPts val="1200"/>
              </a:spcAft>
            </a:pPr>
            <a:r>
              <a:rPr lang="fa-IR" b="1" kern="1600" dirty="0" smtClean="0">
                <a:latin typeface="Times New Roman"/>
                <a:ea typeface="Calibri"/>
                <a:cs typeface="B Nazanin"/>
              </a:rPr>
              <a:t>الگوریتم استفاده شده برای حذف نقاط روی اضلاع با اندکی تغییرات برای حذف نقاط تولید شده بر روی مثلث ها نیز قابل بکارگیری می باشد.</a:t>
            </a:r>
            <a:endParaRPr lang="ar-SA" sz="1600" b="1" kern="1600" dirty="0">
              <a:latin typeface="Times New Roman"/>
              <a:ea typeface="Calibri"/>
              <a:cs typeface="B Nazanin"/>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3272" t="1637" r="10182" b="1625"/>
          <a:stretch/>
        </p:blipFill>
        <p:spPr bwMode="auto">
          <a:xfrm>
            <a:off x="1524000" y="2196204"/>
            <a:ext cx="4286250" cy="4258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9724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200000"/>
              </a:lnSpc>
            </a:pPr>
            <a:r>
              <a:rPr lang="fa-IR" sz="2400" b="1" dirty="0">
                <a:latin typeface="Times New Roman" panose="02020603050405020304" pitchFamily="18" charset="0"/>
                <a:cs typeface="B Titr" panose="00000700000000000000" pitchFamily="2" charset="-78"/>
              </a:rPr>
              <a:t>1- </a:t>
            </a:r>
            <a:r>
              <a:rPr lang="fa-IR" sz="2400" b="1" dirty="0" smtClean="0">
                <a:latin typeface="Times New Roman" panose="02020603050405020304" pitchFamily="18" charset="0"/>
                <a:cs typeface="B Titr" panose="00000700000000000000" pitchFamily="2" charset="-78"/>
              </a:rPr>
              <a:t>این  </a:t>
            </a:r>
            <a:r>
              <a:rPr lang="fa-IR" sz="2400" b="1" dirty="0">
                <a:latin typeface="Times New Roman" panose="02020603050405020304" pitchFamily="18" charset="0"/>
                <a:cs typeface="B Titr" panose="00000700000000000000" pitchFamily="2" charset="-78"/>
              </a:rPr>
              <a:t>برنامه در همه نسخه های کامپایلرهای فرترن قابل اجراست.</a:t>
            </a:r>
          </a:p>
          <a:p>
            <a:pPr algn="r" rtl="1">
              <a:lnSpc>
                <a:spcPct val="200000"/>
              </a:lnSpc>
            </a:pPr>
            <a:r>
              <a:rPr lang="fa-IR" sz="2400" b="1" dirty="0" smtClean="0">
                <a:latin typeface="Times New Roman" panose="02020603050405020304" pitchFamily="18" charset="0"/>
                <a:cs typeface="B Titr" panose="00000700000000000000" pitchFamily="2" charset="-78"/>
              </a:rPr>
              <a:t>2- </a:t>
            </a:r>
            <a:r>
              <a:rPr lang="fa-IR" sz="2400" b="1" dirty="0">
                <a:latin typeface="Times New Roman" panose="02020603050405020304" pitchFamily="18" charset="0"/>
                <a:cs typeface="B Titr" panose="00000700000000000000" pitchFamily="2" charset="-78"/>
              </a:rPr>
              <a:t>خروجی ها در همه نسخه های </a:t>
            </a:r>
            <a:r>
              <a:rPr lang="en-US" sz="2400" b="1" dirty="0" err="1">
                <a:solidFill>
                  <a:srgbClr val="0000FF"/>
                </a:solidFill>
                <a:latin typeface="Times New Roman" panose="02020603050405020304" pitchFamily="18" charset="0"/>
                <a:cs typeface="B Titr" panose="00000700000000000000" pitchFamily="2" charset="-78"/>
              </a:rPr>
              <a:t>Tecplot</a:t>
            </a:r>
            <a:r>
              <a:rPr lang="fa-IR" sz="2400" b="1" dirty="0">
                <a:latin typeface="Times New Roman" panose="02020603050405020304" pitchFamily="18" charset="0"/>
                <a:cs typeface="B Titr" panose="00000700000000000000" pitchFamily="2" charset="-78"/>
              </a:rPr>
              <a:t> قابل مشاهده است</a:t>
            </a:r>
            <a:endParaRPr lang="en-US"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5- آشنایی با زبان </a:t>
            </a:r>
            <a:r>
              <a:rPr lang="en-US" sz="2400" b="1" dirty="0" smtClean="0">
                <a:solidFill>
                  <a:srgbClr val="0000FF"/>
                </a:solidFill>
                <a:latin typeface="Times New Roman" panose="02020603050405020304" pitchFamily="18" charset="0"/>
                <a:cs typeface="B Titr" panose="00000700000000000000" pitchFamily="2" charset="-78"/>
              </a:rPr>
              <a:t>Fortran</a:t>
            </a: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76529"/>
            <a:ext cx="8229600" cy="1109471"/>
          </a:xfrm>
        </p:spPr>
        <p:txBody>
          <a:bodyPr>
            <a:normAutofit/>
          </a:bodyPr>
          <a:lstStyle/>
          <a:p>
            <a:pPr marL="109728" indent="0" algn="ctr" rtl="1">
              <a:lnSpc>
                <a:spcPct val="150000"/>
              </a:lnSpc>
              <a:buNone/>
            </a:pPr>
            <a:r>
              <a:rPr lang="fa-IR" sz="2400" dirty="0" smtClean="0">
                <a:solidFill>
                  <a:srgbClr val="0000FF"/>
                </a:solidFill>
                <a:cs typeface="B Titr" panose="00000700000000000000" pitchFamily="2" charset="-78"/>
              </a:rPr>
              <a:t>بازیابی هندسی شبکه تولید شده در اطراف یک </a:t>
            </a:r>
            <a:r>
              <a:rPr lang="fa-IR" sz="2400" dirty="0" smtClean="0">
                <a:solidFill>
                  <a:srgbClr val="0000FF"/>
                </a:solidFill>
                <a:cs typeface="B Titr" panose="00000700000000000000" pitchFamily="2" charset="-78"/>
              </a:rPr>
              <a:t>کره </a:t>
            </a:r>
            <a:r>
              <a:rPr lang="fa-IR" sz="1800" dirty="0" smtClean="0">
                <a:solidFill>
                  <a:srgbClr val="0000FF"/>
                </a:solidFill>
                <a:cs typeface="B Titr" panose="00000700000000000000" pitchFamily="2" charset="-78"/>
              </a:rPr>
              <a:t>(بازیابی اضلاع و مثلث های مرزی، حذف المان های خارج از میدان، حذف نقاط اضافی تولید شده در بازیابی مرزها) </a:t>
            </a:r>
            <a:endParaRPr lang="en-US" sz="1200" dirty="0">
              <a:solidFill>
                <a:srgbClr val="0000FF"/>
              </a:solidFill>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6232" t="6068" r="15561" b="6308"/>
          <a:stretch/>
        </p:blipFill>
        <p:spPr bwMode="auto">
          <a:xfrm>
            <a:off x="2667000" y="2286000"/>
            <a:ext cx="4383723" cy="419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576071"/>
          </a:xfrm>
        </p:spPr>
        <p:txBody>
          <a:bodyPr>
            <a:normAutofit/>
          </a:bodyPr>
          <a:lstStyle/>
          <a:p>
            <a:pPr marL="109728" indent="0" algn="r" rtl="1">
              <a:buNone/>
            </a:pPr>
            <a:r>
              <a:rPr lang="fa-IR" sz="2400" dirty="0">
                <a:solidFill>
                  <a:srgbClr val="0000FF"/>
                </a:solidFill>
                <a:cs typeface="B Titr" panose="00000700000000000000" pitchFamily="2" charset="-78"/>
              </a:rPr>
              <a:t>بازیابی هندسی شبکه تولید شده </a:t>
            </a:r>
            <a:r>
              <a:rPr lang="fa-IR" sz="2400" dirty="0" smtClean="0">
                <a:solidFill>
                  <a:srgbClr val="0000FF"/>
                </a:solidFill>
                <a:cs typeface="B Titr" panose="00000700000000000000" pitchFamily="2" charset="-78"/>
              </a:rPr>
              <a:t>درون یک جسم جامد</a:t>
            </a:r>
            <a:endParaRPr lang="en-US" sz="16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031" t="10638" r="9208" b="14314"/>
          <a:stretch/>
        </p:blipFill>
        <p:spPr bwMode="auto">
          <a:xfrm>
            <a:off x="2096802" y="2133600"/>
            <a:ext cx="5142198" cy="3924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1206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652271"/>
          </a:xfrm>
        </p:spPr>
        <p:txBody>
          <a:bodyPr>
            <a:normAutofit/>
          </a:bodyPr>
          <a:lstStyle/>
          <a:p>
            <a:pPr marL="109728" indent="0" algn="r" rtl="1">
              <a:buNone/>
            </a:pPr>
            <a:r>
              <a:rPr lang="fa-IR" sz="2400" dirty="0">
                <a:solidFill>
                  <a:srgbClr val="0000FF"/>
                </a:solidFill>
                <a:cs typeface="B Titr" panose="00000700000000000000" pitchFamily="2" charset="-78"/>
              </a:rPr>
              <a:t>بازیابی هندسی شبکه تولید شده </a:t>
            </a:r>
            <a:r>
              <a:rPr lang="fa-IR" sz="2400" dirty="0" smtClean="0">
                <a:solidFill>
                  <a:srgbClr val="0000FF"/>
                </a:solidFill>
                <a:cs typeface="B Titr" panose="00000700000000000000" pitchFamily="2" charset="-78"/>
              </a:rPr>
              <a:t>درون </a:t>
            </a:r>
            <a:r>
              <a:rPr lang="fa-IR" sz="2400" dirty="0">
                <a:solidFill>
                  <a:srgbClr val="0000FF"/>
                </a:solidFill>
                <a:cs typeface="B Titr" panose="00000700000000000000" pitchFamily="2" charset="-78"/>
              </a:rPr>
              <a:t>یک </a:t>
            </a:r>
            <a:r>
              <a:rPr lang="fa-IR" sz="2400" dirty="0" smtClean="0">
                <a:solidFill>
                  <a:srgbClr val="0000FF"/>
                </a:solidFill>
                <a:cs typeface="B Titr" panose="00000700000000000000" pitchFamily="2" charset="-78"/>
              </a:rPr>
              <a:t>پله سه بعدی</a:t>
            </a:r>
            <a:endParaRPr lang="en-US" sz="16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2380" t="28626" r="9380" b="26886"/>
          <a:stretch/>
        </p:blipFill>
        <p:spPr bwMode="auto">
          <a:xfrm>
            <a:off x="914400" y="2004377"/>
            <a:ext cx="6476047" cy="3253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1786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109471"/>
          </a:xfrm>
        </p:spPr>
        <p:txBody>
          <a:bodyPr>
            <a:normAutofit/>
          </a:bodyPr>
          <a:lstStyle/>
          <a:p>
            <a:pPr marL="109728" indent="0" algn="ctr" rtl="1">
              <a:buNone/>
            </a:pPr>
            <a:r>
              <a:rPr lang="fa-IR" sz="2400" dirty="0">
                <a:solidFill>
                  <a:srgbClr val="0000FF"/>
                </a:solidFill>
                <a:cs typeface="B Titr" panose="00000700000000000000" pitchFamily="2" charset="-78"/>
              </a:rPr>
              <a:t>بازیابی هندسی شبکه تولید شده </a:t>
            </a:r>
            <a:r>
              <a:rPr lang="fa-IR" sz="2400" dirty="0" smtClean="0">
                <a:solidFill>
                  <a:srgbClr val="0000FF"/>
                </a:solidFill>
                <a:cs typeface="B Titr" panose="00000700000000000000" pitchFamily="2" charset="-78"/>
              </a:rPr>
              <a:t>درون </a:t>
            </a:r>
            <a:r>
              <a:rPr lang="fa-IR" sz="2400" dirty="0">
                <a:solidFill>
                  <a:srgbClr val="0000FF"/>
                </a:solidFill>
                <a:cs typeface="B Titr" panose="00000700000000000000" pitchFamily="2" charset="-78"/>
              </a:rPr>
              <a:t>یک پله سه بعدی</a:t>
            </a: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2580" t="16635" r="3362" b="21470"/>
          <a:stretch/>
        </p:blipFill>
        <p:spPr bwMode="auto">
          <a:xfrm>
            <a:off x="1295400" y="1981200"/>
            <a:ext cx="6030693" cy="3657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906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652271"/>
          </a:xfrm>
        </p:spPr>
        <p:txBody>
          <a:bodyPr>
            <a:normAutofit/>
          </a:bodyPr>
          <a:lstStyle/>
          <a:p>
            <a:pPr marL="109728" indent="0" algn="r" rtl="1">
              <a:buNone/>
            </a:pPr>
            <a:r>
              <a:rPr lang="fa-IR" sz="2400" dirty="0" smtClean="0">
                <a:solidFill>
                  <a:srgbClr val="0000FF"/>
                </a:solidFill>
                <a:cs typeface="B Titr" panose="00000700000000000000" pitchFamily="2" charset="-78"/>
              </a:rPr>
              <a:t>بازیابی هندسی شبکه </a:t>
            </a:r>
            <a:r>
              <a:rPr lang="fa-IR" sz="2400" dirty="0">
                <a:solidFill>
                  <a:srgbClr val="0000FF"/>
                </a:solidFill>
                <a:cs typeface="B Titr" panose="00000700000000000000" pitchFamily="2" charset="-78"/>
              </a:rPr>
              <a:t>تولید شده درون یک جسم جامد با هندسه پیچیده</a:t>
            </a:r>
            <a:endParaRPr lang="en-US" sz="16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21322" t="290" r="37753" b="967"/>
          <a:stretch/>
        </p:blipFill>
        <p:spPr bwMode="auto">
          <a:xfrm>
            <a:off x="4114800" y="1905000"/>
            <a:ext cx="2429510"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1588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576071"/>
          </a:xfrm>
        </p:spPr>
        <p:txBody>
          <a:bodyPr>
            <a:normAutofit/>
          </a:bodyPr>
          <a:lstStyle/>
          <a:p>
            <a:pPr marL="109728" indent="0" algn="r" rtl="1">
              <a:buNone/>
            </a:pPr>
            <a:r>
              <a:rPr lang="fa-IR" sz="2400" dirty="0">
                <a:solidFill>
                  <a:srgbClr val="0000FF"/>
                </a:solidFill>
                <a:cs typeface="B Titr" panose="00000700000000000000" pitchFamily="2" charset="-78"/>
              </a:rPr>
              <a:t>بازیابی هندسی </a:t>
            </a:r>
            <a:r>
              <a:rPr lang="fa-IR" sz="2400" dirty="0" smtClean="0">
                <a:solidFill>
                  <a:srgbClr val="0000FF"/>
                </a:solidFill>
                <a:cs typeface="B Titr" panose="00000700000000000000" pitchFamily="2" charset="-78"/>
              </a:rPr>
              <a:t>شبکه </a:t>
            </a:r>
            <a:r>
              <a:rPr lang="fa-IR" sz="2400" dirty="0">
                <a:solidFill>
                  <a:srgbClr val="0000FF"/>
                </a:solidFill>
                <a:cs typeface="B Titr" panose="00000700000000000000" pitchFamily="2" charset="-78"/>
              </a:rPr>
              <a:t>تولید شده درون میدان بال یک هواپیما</a:t>
            </a:r>
            <a:endParaRPr lang="en-US" sz="16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5014" t="8142" r="1946" b="13152"/>
          <a:stretch/>
        </p:blipFill>
        <p:spPr bwMode="auto">
          <a:xfrm>
            <a:off x="2209800" y="2057400"/>
            <a:ext cx="5462883" cy="419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3952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143000"/>
            <a:ext cx="7848600" cy="4788092"/>
          </a:xfrm>
        </p:spPr>
        <p:txBody>
          <a:bodyPr>
            <a:normAutofit/>
          </a:bodyPr>
          <a:lstStyle/>
          <a:p>
            <a:pPr algn="r" rtl="1">
              <a:lnSpc>
                <a:spcPct val="150000"/>
              </a:lnSpc>
            </a:pPr>
            <a:r>
              <a:rPr lang="fa-IR" sz="2400" dirty="0" smtClean="0">
                <a:solidFill>
                  <a:srgbClr val="0000FF"/>
                </a:solidFill>
                <a:cs typeface="B Titr" panose="00000700000000000000" pitchFamily="2" charset="-78"/>
              </a:rPr>
              <a:t>بازیابی اضلاع تشکیل دهنده شبکه سطحی که برای تولید شبکه سه بعدی از آن استفاده شده است.</a:t>
            </a:r>
          </a:p>
          <a:p>
            <a:pPr algn="r" rtl="1">
              <a:lnSpc>
                <a:spcPct val="150000"/>
              </a:lnSpc>
            </a:pPr>
            <a:r>
              <a:rPr lang="fa-IR" sz="2400" dirty="0" smtClean="0">
                <a:solidFill>
                  <a:srgbClr val="0000FF"/>
                </a:solidFill>
                <a:cs typeface="B Titr" panose="00000700000000000000" pitchFamily="2" charset="-78"/>
              </a:rPr>
              <a:t>بازیابی مثلث های مرزی.</a:t>
            </a:r>
          </a:p>
          <a:p>
            <a:pPr algn="r" rtl="1">
              <a:lnSpc>
                <a:spcPct val="150000"/>
              </a:lnSpc>
            </a:pPr>
            <a:r>
              <a:rPr lang="fa-IR" sz="2400" dirty="0" smtClean="0">
                <a:solidFill>
                  <a:srgbClr val="0000FF"/>
                </a:solidFill>
                <a:cs typeface="B Titr" panose="00000700000000000000" pitchFamily="2" charset="-78"/>
              </a:rPr>
              <a:t>حذف المان های تولید شده در خارج از دامنه محاسباتی.</a:t>
            </a:r>
          </a:p>
          <a:p>
            <a:pPr algn="r" rtl="1">
              <a:lnSpc>
                <a:spcPct val="150000"/>
              </a:lnSpc>
            </a:pPr>
            <a:r>
              <a:rPr lang="fa-IR" sz="2400" dirty="0" smtClean="0">
                <a:solidFill>
                  <a:srgbClr val="0000FF"/>
                </a:solidFill>
                <a:cs typeface="B Titr" panose="00000700000000000000" pitchFamily="2" charset="-78"/>
              </a:rPr>
              <a:t>حذف نقاطی که در پروسه بازیابی مرزها تولید شده است.</a:t>
            </a:r>
            <a:endParaRPr lang="fa-IR" sz="2400" dirty="0">
              <a:solidFill>
                <a:srgbClr val="0000FF"/>
              </a:solidFill>
              <a:cs typeface="B Titr" panose="00000700000000000000" pitchFamily="2" charset="-78"/>
            </a:endParaRPr>
          </a:p>
          <a:p>
            <a:pPr algn="r" rtl="1">
              <a:lnSpc>
                <a:spcPct val="150000"/>
              </a:lnSpc>
            </a:pPr>
            <a:endParaRPr lang="fa-IR" sz="2400" dirty="0">
              <a:solidFill>
                <a:srgbClr val="0000FF"/>
              </a:solidFill>
              <a:cs typeface="B Titr" panose="00000700000000000000"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کاربردها و ویژگی ها</a:t>
            </a:r>
            <a:endParaRPr lang="en-US"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3235697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534400" cy="533400"/>
          </a:xfrm>
        </p:spPr>
        <p:txBody>
          <a:bodyPr>
            <a:normAutofit/>
          </a:bodyPr>
          <a:lstStyle/>
          <a:p>
            <a:pPr marL="109728" indent="0" algn="r" rtl="1">
              <a:lnSpc>
                <a:spcPct val="150000"/>
              </a:lnSpc>
              <a:buNone/>
            </a:pPr>
            <a:r>
              <a:rPr lang="fa-IR" sz="1900" dirty="0" smtClean="0">
                <a:solidFill>
                  <a:srgbClr val="0000FF"/>
                </a:solidFill>
                <a:cs typeface="B Titr" panose="00000700000000000000" pitchFamily="2" charset="-78"/>
              </a:rPr>
              <a:t>بازیابی </a:t>
            </a:r>
            <a:r>
              <a:rPr lang="fa-IR" sz="1900" dirty="0">
                <a:solidFill>
                  <a:srgbClr val="0000FF"/>
                </a:solidFill>
                <a:cs typeface="B Titr" panose="00000700000000000000" pitchFamily="2" charset="-78"/>
              </a:rPr>
              <a:t>اضلاع مرزی</a:t>
            </a: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smtClean="0">
                <a:solidFill>
                  <a:srgbClr val="FF0000"/>
                </a:solidFill>
                <a:effectLst/>
                <a:cs typeface="B Titr" panose="00000700000000000000" pitchFamily="2" charset="-78"/>
              </a:rPr>
              <a:t>الگوریتم</a:t>
            </a:r>
            <a:endParaRPr lang="en-US" sz="2800" dirty="0">
              <a:solidFill>
                <a:srgbClr val="FF0000"/>
              </a:solidFill>
              <a:cs typeface="B Titr" panose="00000700000000000000" pitchFamily="2" charset="-78"/>
            </a:endParaRPr>
          </a:p>
        </p:txBody>
      </p:sp>
      <p:sp>
        <p:nvSpPr>
          <p:cNvPr id="6" name="Rectangle 5"/>
          <p:cNvSpPr/>
          <p:nvPr/>
        </p:nvSpPr>
        <p:spPr>
          <a:xfrm>
            <a:off x="5392737" y="1676400"/>
            <a:ext cx="3446463" cy="2966197"/>
          </a:xfrm>
          <a:prstGeom prst="rect">
            <a:avLst/>
          </a:prstGeom>
        </p:spPr>
        <p:txBody>
          <a:bodyPr wrap="square">
            <a:spAutoFit/>
          </a:bodyPr>
          <a:lstStyle/>
          <a:p>
            <a:pPr algn="just" rtl="1">
              <a:lnSpc>
                <a:spcPct val="150000"/>
              </a:lnSpc>
            </a:pPr>
            <a:r>
              <a:rPr lang="fa-IR" b="1" dirty="0">
                <a:latin typeface="Times New Roman"/>
                <a:ea typeface="Calibri"/>
                <a:cs typeface="B Nazanin"/>
              </a:rPr>
              <a:t>برای مثال در شکل زیر شبکه قرمز رنگ با استفاده از نقاط مرزی تولید شده است و </a:t>
            </a:r>
            <a:r>
              <a:rPr lang="fa-IR" b="1" dirty="0" smtClean="0">
                <a:latin typeface="Times New Roman"/>
                <a:ea typeface="Calibri"/>
                <a:cs typeface="B Nazanin"/>
              </a:rPr>
              <a:t>خط آبی رنگ </a:t>
            </a:r>
            <a:r>
              <a:rPr lang="fa-IR" b="1" dirty="0">
                <a:latin typeface="Times New Roman"/>
                <a:ea typeface="Calibri"/>
                <a:cs typeface="B Nazanin"/>
              </a:rPr>
              <a:t>نشانگر اظلاع مرزی بازیابی نشده می باشد. در این شکل برای وضوح بیشتر تنها قسمتی از شبکه نشان داده شده است. در اینجا بازیابی ضلع </a:t>
            </a:r>
            <a:r>
              <a:rPr lang="en-US" b="1" dirty="0">
                <a:latin typeface="Times New Roman"/>
                <a:ea typeface="Calibri"/>
                <a:cs typeface="B Nazanin"/>
              </a:rPr>
              <a:t>AB</a:t>
            </a:r>
            <a:r>
              <a:rPr lang="fa-IR" b="1" dirty="0">
                <a:latin typeface="Times New Roman"/>
                <a:ea typeface="Calibri"/>
                <a:cs typeface="B Nazanin"/>
              </a:rPr>
              <a:t> توضیح داده می شود.</a:t>
            </a:r>
            <a:endParaRPr lang="en-US" b="1" dirty="0">
              <a:effectLst/>
              <a:latin typeface="Times New Roman"/>
              <a:ea typeface="Calibri"/>
              <a:cs typeface="B Nazani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4859337"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592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4775</TotalTime>
  <Words>691</Words>
  <Application>Microsoft Office PowerPoint</Application>
  <PresentationFormat>On-screen Show (4:3)</PresentationFormat>
  <Paragraphs>43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           بازیابی هندسی مرزها پس از تولید شبکه دلانی  (سه بعدی)  مرتضی نامور مهر 94 MarketCode.ir    </vt:lpstr>
      <vt:lpstr>توانمندیهای کُد</vt:lpstr>
      <vt:lpstr>توانمندیهای کُد</vt:lpstr>
      <vt:lpstr>توانمندیهای کُد</vt:lpstr>
      <vt:lpstr>توانمندیهای کُد</vt:lpstr>
      <vt:lpstr>توانمندیهای کُد</vt:lpstr>
      <vt:lpstr>توانمندیهای کُد</vt:lpstr>
      <vt:lpstr>کاربردها و ویژگی ها</vt:lpstr>
      <vt:lpstr>الگوریتم</vt:lpstr>
      <vt:lpstr>الگوریتم</vt:lpstr>
      <vt:lpstr>الگوریتم</vt:lpstr>
      <vt:lpstr>الگوریتم</vt:lpstr>
      <vt:lpstr>الگوریتم</vt:lpstr>
      <vt:lpstr>الگوریتم</vt:lpstr>
      <vt:lpstr>الگوریتم</vt:lpstr>
      <vt:lpstr>نکات و الزامات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Manager</cp:lastModifiedBy>
  <cp:revision>225</cp:revision>
  <dcterms:created xsi:type="dcterms:W3CDTF">2006-08-16T00:00:00Z</dcterms:created>
  <dcterms:modified xsi:type="dcterms:W3CDTF">2015-10-03T12:19:00Z</dcterms:modified>
</cp:coreProperties>
</file>