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2"/>
  </p:notesMasterIdLst>
  <p:sldIdLst>
    <p:sldId id="366" r:id="rId2"/>
    <p:sldId id="367" r:id="rId3"/>
    <p:sldId id="468" r:id="rId4"/>
    <p:sldId id="469" r:id="rId5"/>
    <p:sldId id="470" r:id="rId6"/>
    <p:sldId id="471" r:id="rId7"/>
    <p:sldId id="357" r:id="rId8"/>
    <p:sldId id="374" r:id="rId9"/>
    <p:sldId id="405" r:id="rId10"/>
    <p:sldId id="416" r:id="rId11"/>
    <p:sldId id="429" r:id="rId12"/>
    <p:sldId id="430" r:id="rId13"/>
    <p:sldId id="431" r:id="rId14"/>
    <p:sldId id="432" r:id="rId15"/>
    <p:sldId id="433" r:id="rId16"/>
    <p:sldId id="434" r:id="rId17"/>
    <p:sldId id="423" r:id="rId18"/>
    <p:sldId id="435" r:id="rId19"/>
    <p:sldId id="436" r:id="rId20"/>
    <p:sldId id="437" r:id="rId21"/>
    <p:sldId id="438" r:id="rId22"/>
    <p:sldId id="439" r:id="rId23"/>
    <p:sldId id="440" r:id="rId24"/>
    <p:sldId id="441" r:id="rId25"/>
    <p:sldId id="443" r:id="rId26"/>
    <p:sldId id="444" r:id="rId27"/>
    <p:sldId id="445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7" r:id="rId40"/>
    <p:sldId id="458" r:id="rId41"/>
    <p:sldId id="459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67" r:id="rId50"/>
    <p:sldId id="365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10/7/2015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افزایش کیفیت شبکه سه بعدی با تغییر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اتصالات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700" dirty="0">
                <a:solidFill>
                  <a:srgbClr val="FF0000"/>
                </a:solidFill>
                <a:cs typeface="B Titr" panose="00000700000000000000" pitchFamily="2" charset="-78"/>
              </a:rPr>
              <a:t>(دلانی کردن)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مرتضی نامور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مهر 94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MarketCode.ir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1869831" cy="18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r" rtl="1">
              <a:lnSpc>
                <a:spcPct val="15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در حالت سه بعدی بجای دایره یک کره را در نظر بگیرید. بنابراین دو المان (دراینجا دو چهاروجهی) در صورتی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باشند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که یکی از نقاط غیر مشترک دو المان در خارج از کره گذرنده از نقاط یکی از المان ها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0608" y="2978800"/>
            <a:ext cx="3222172" cy="1719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Times New Roman"/>
                <a:ea typeface="Calibri"/>
                <a:cs typeface="B Nazanin"/>
              </a:rPr>
              <a:t>برای مثال در این شکل نقطه غیر مشترک درون کره محیطی المان اول قرار دارد. بنابراین این دو المان دلانی می باشند.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3543300" cy="3543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85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r" rtl="1">
              <a:lnSpc>
                <a:spcPct val="15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در حالت سه بعدی بجای دایره یک کره را در نظر بگیرید. بنابراین دو المان (دراینجا دو چهاروجهی) در صورتی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باشند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که یکی از نقاط غیر مشترک دو المان در خارج از کره گذرنده از نقاط یکی از المان ها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0608" y="3065324"/>
            <a:ext cx="3222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Times New Roman"/>
                <a:ea typeface="Calibri"/>
                <a:cs typeface="B Nazanin"/>
              </a:rPr>
              <a:t>برای مثال در این شکل نقطه غیر مشترک درون کره محیطی المان اول قرار دارد. بنابراین این دو المان دلانی می باشند.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3533775" cy="3543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8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r" rtl="1">
              <a:lnSpc>
                <a:spcPct val="15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در حالت سه بعدی بجای دایره یک کره را در نظر بگیرید. بنابراین دو المان (دراینجا دو چهاروجهی) در صورتی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باشند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که یکی از نقاط غیر مشترک دو المان در خارج از کره گذرنده از نقاط یکی از المان ها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0608" y="3152596"/>
            <a:ext cx="3222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Times New Roman"/>
                <a:ea typeface="Calibri"/>
                <a:cs typeface="B Nazanin"/>
              </a:rPr>
              <a:t>برای مثال در این شکل نقطه غیر مشترک درون کره محیطی المان اول قرار دارد. بنابراین این دو المان دلانی می باشند.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90800"/>
            <a:ext cx="3543300" cy="35242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8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r" rtl="1">
              <a:lnSpc>
                <a:spcPct val="15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در حالت سه بعدی بجای دایره یک کره را در نظر بگیرید. بنابراین دو المان (دراینجا دو چهاروجهی) در صورتی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باشند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که یکی از نقاط غیر مشترک دو المان در خارج از کره گذرنده از نقاط یکی از المان ها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2885593"/>
            <a:ext cx="3222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latin typeface="Times New Roman"/>
                <a:ea typeface="Calibri"/>
                <a:cs typeface="B Nazanin"/>
              </a:rPr>
              <a:t>برای مثال در این شکل نقطه غیر مشترک درون کره محیطی المان اول قرار دارد. بنابراین این دو المان دلانی می باشند.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590800"/>
            <a:ext cx="3543300" cy="35433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8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r" rtl="1">
              <a:lnSpc>
                <a:spcPct val="15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در حالت سه بعدی بجای دایره یک کره را در نظر بگیرید. بنابراین دو المان (دراینجا دو چهاروجهی) در صورتی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باشند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که یکی از نقاط غیر مشترک دو المان در خارج از کره گذرنده از نقاط یکی از المان ها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7394" y="2862828"/>
            <a:ext cx="3222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latin typeface="Times New Roman"/>
                <a:ea typeface="Calibri"/>
                <a:cs typeface="B Nazanin"/>
              </a:rPr>
              <a:t>برای مثال در این شکل نقطه غیر مشترک درون کره محیطی المان اول قرار دارد. بنابراین این دو المان دلانی می باشند.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2590800"/>
            <a:ext cx="3514725" cy="35242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8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115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r" rtl="1">
              <a:lnSpc>
                <a:spcPct val="13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در حالت سه بعدی بجای دایره یک کره را در نظر بگیرید. بنابراین دو المان (دراینجا دو چهاروجهی) در صورتی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باشند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که یکی از نقاط غیر مشترک دو المان در خارج از کره گذرنده از نقاط یکی از المان ها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0608" y="2971800"/>
            <a:ext cx="3222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latin typeface="Times New Roman"/>
                <a:ea typeface="Calibri"/>
                <a:cs typeface="B Nazanin"/>
              </a:rPr>
              <a:t>برای مثال در این شکل نقطه غیر مشترک درون کره محیطی المان اول قرار دارد. بنابراین این دو المان دلانی می باشند.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2590800"/>
            <a:ext cx="3514725" cy="35242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8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115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r" rtl="1">
              <a:lnSpc>
                <a:spcPct val="13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در حالت سه بعدی بجای دایره یک کره را در نظر بگیرید. بنابراین دو المان (دراینجا دو چهاروجهی) در صورتی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باشند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که یکی از نقاط غیر مشترک دو المان در خارج از کره گذرنده از نقاط یکی از المان ها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6192" y="2971800"/>
            <a:ext cx="3222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latin typeface="Times New Roman"/>
                <a:ea typeface="Calibri"/>
                <a:cs typeface="B Nazanin"/>
              </a:rPr>
              <a:t>برای مثال در این شکل نقطه غیر مشترک درون کره محیطی المان اول قرار دارد. بنابراین این دو المان دلانی می باشند.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2590800"/>
            <a:ext cx="3514725" cy="35242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80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 rtl="1">
              <a:lnSpc>
                <a:spcPct val="15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در حالت سه بعدی بجای دایره یک کره را در نظر بگیرید. بنابراین دو المان (دراینجا دو چهاروجهی) در صورتی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باشند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که یکی از نقاط غیر مشترک دو المان در خارج از کره گذرنده از نقاط یکی از المان ها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9" y="2660164"/>
            <a:ext cx="3952875" cy="3476625"/>
          </a:xfrm>
          <a:prstGeom prst="rect">
            <a:avLst/>
          </a:prstGeom>
          <a:ln w="3175">
            <a:noFill/>
          </a:ln>
        </p:spPr>
      </p:pic>
      <p:sp>
        <p:nvSpPr>
          <p:cNvPr id="5" name="Rectangle 4"/>
          <p:cNvSpPr/>
          <p:nvPr/>
        </p:nvSpPr>
        <p:spPr>
          <a:xfrm>
            <a:off x="5181705" y="3133037"/>
            <a:ext cx="32221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Times New Roman"/>
                <a:ea typeface="Calibri"/>
                <a:cs typeface="B Nazanin"/>
              </a:rPr>
              <a:t>در این مثال نقطه غیر مشترک خارج از کره محیطی المان اول قرار دارد. بنابراین این دو المان دلانی نمی باشند.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 rtl="1">
              <a:lnSpc>
                <a:spcPct val="15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در حالت سه بعدی بجای دایره یک کره را در نظر بگیرید. بنابراین دو المان (دراینجا دو چهاروجهی) در صورتی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باشند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که یکی از نقاط غیر مشترک دو المان در خارج از کره گذرنده از نقاط یکی از المان ها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3128736"/>
            <a:ext cx="32221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Times New Roman"/>
                <a:ea typeface="Calibri"/>
                <a:cs typeface="B Nazanin"/>
              </a:rPr>
              <a:t>در این مثال نقطه غیر مشترک خارج از کره محیطی المان اول قرار دارد. بنابراین این دو المان دلانی نمی باشند.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0"/>
            <a:ext cx="3609975" cy="346710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2516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 rtl="1">
              <a:lnSpc>
                <a:spcPct val="15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در حالت سه بعدی بجای دایره یک کره را در نظر بگیرید. بنابراین دو المان (دراینجا دو چهاروجهی) در صورتی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باشند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که یکی از نقاط غیر مشترک دو المان در خارج از کره گذرنده از نقاط یکی از المان ها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0608" y="3124200"/>
            <a:ext cx="32221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Times New Roman"/>
                <a:ea typeface="Calibri"/>
                <a:cs typeface="B Nazanin"/>
              </a:rPr>
              <a:t>در این مثال نقطه غیر مشترک خارج از کره محیطی المان اول قرار دارد. بنابراین این دو المان دلانی نمی باشند.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667000"/>
            <a:ext cx="3448050" cy="346710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2516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41" y="1219200"/>
            <a:ext cx="5553075" cy="49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 rtl="1">
              <a:lnSpc>
                <a:spcPct val="15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در حالت سه بعدی بجای دایره یک کره را در نظر بگیرید. بنابراین دو المان (دراینجا دو چهاروجهی) در صورتی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باشند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که یکی از نقاط غیر مشترک دو المان در خارج از کره گذرنده از نقاط یکی از المان ها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0608" y="3061722"/>
            <a:ext cx="32221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Times New Roman"/>
                <a:ea typeface="Calibri"/>
                <a:cs typeface="B Nazanin"/>
              </a:rPr>
              <a:t>در این مثال نقطه غیر مشترک خارج از کره محیطی المان اول قرار دارد. بنابراین این دو المان دلانی نمی باشند.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2667000"/>
            <a:ext cx="3476625" cy="3467100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2516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 rtl="1">
              <a:lnSpc>
                <a:spcPct val="15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در حالت سه بعدی بجای دایره یک کره را در نظر بگیرید. بنابراین دو المان (دراینجا دو چهاروجهی) در صورتی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باشند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که یکی از نقاط غیر مشترک دو المان در خارج از کره گذرنده از نقاط یکی از المان ها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10608" y="3056959"/>
            <a:ext cx="32221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Times New Roman"/>
                <a:ea typeface="Calibri"/>
                <a:cs typeface="B Nazanin"/>
              </a:rPr>
              <a:t>در این مثال نقطه غیر مشترک خارج از کره محیطی المان اول قرار دارد. بنابراین این دو المان دلانی نمی باشند.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2667000"/>
            <a:ext cx="3476625" cy="3457575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2516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 rtl="1">
              <a:lnSpc>
                <a:spcPct val="15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در حالت سه بعدی بجای دایره یک کره را در نظر بگیرید. بنابراین دو المان (دراینجا دو چهاروجهی) در صورتی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باشند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که یکی از نقاط غیر مشترک دو المان در خارج از کره گذرنده از نقاط یکی از المان ها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25" y="2667000"/>
            <a:ext cx="4067175" cy="3552825"/>
          </a:xfrm>
          <a:prstGeom prst="rect">
            <a:avLst/>
          </a:prstGeom>
          <a:ln w="3175">
            <a:noFill/>
          </a:ln>
        </p:spPr>
      </p:pic>
      <p:sp>
        <p:nvSpPr>
          <p:cNvPr id="5" name="Rectangle 4"/>
          <p:cNvSpPr/>
          <p:nvPr/>
        </p:nvSpPr>
        <p:spPr>
          <a:xfrm>
            <a:off x="5478517" y="3153005"/>
            <a:ext cx="32221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 smtClean="0">
                <a:latin typeface="Times New Roman"/>
                <a:ea typeface="Calibri"/>
                <a:cs typeface="B Nazanin"/>
              </a:rPr>
              <a:t>در این مثال نقطه غیر مشترک خارج از کره محیطی المان اول قرار دارد. بنابراین این دو المان دلانی نمی باشند.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6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8754" y="1524000"/>
            <a:ext cx="7514026" cy="4375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just" rtl="1">
              <a:lnSpc>
                <a:spcPct val="150000"/>
              </a:lnSpc>
              <a:spcAft>
                <a:spcPts val="1000"/>
              </a:spcAft>
            </a:pPr>
            <a:r>
              <a:rPr lang="fa-IR" b="1" dirty="0" smtClean="0">
                <a:latin typeface="Times New Roman"/>
                <a:ea typeface="Calibri"/>
                <a:cs typeface="B Nazanin"/>
              </a:rPr>
              <a:t>در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فضای سه بعدی با جابجایی وجوه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مشترک المان های همسایه،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دو یا چند المان همسایه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شوند</a:t>
            </a:r>
            <a:r>
              <a:rPr lang="fa-IR" b="1" dirty="0">
                <a:latin typeface="Times New Roman"/>
                <a:ea typeface="Calibri"/>
                <a:cs typeface="B Nazanin"/>
              </a:rPr>
              <a:t>. برای این منظور از انواع جابجایی وجوه با توجه به هندسه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المان ها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استفاده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گردد</a:t>
            </a:r>
            <a:r>
              <a:rPr lang="fa-IR" b="1" dirty="0">
                <a:latin typeface="Times New Roman"/>
                <a:ea typeface="Calibri"/>
                <a:cs typeface="B Nazanin"/>
              </a:rPr>
              <a:t>. انواع </a:t>
            </a:r>
            <a:r>
              <a:rPr lang="en-US" b="1" dirty="0">
                <a:latin typeface="Times New Roman"/>
                <a:ea typeface="Calibri"/>
                <a:cs typeface="B Nazanin"/>
              </a:rPr>
              <a:t>Flip</a:t>
            </a:r>
            <a:r>
              <a:rPr lang="fa-IR" b="1" dirty="0">
                <a:latin typeface="Times New Roman"/>
                <a:ea typeface="Calibri"/>
                <a:cs typeface="B Nazanin"/>
              </a:rPr>
              <a:t>های بکار رفته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برای اینکار در ادامه بررسی خواهد شد.</a:t>
            </a:r>
            <a:endParaRPr lang="fa-IR" b="1" dirty="0">
              <a:latin typeface="Times New Roman"/>
              <a:ea typeface="Calibri"/>
              <a:cs typeface="B Nazanin"/>
            </a:endParaRPr>
          </a:p>
          <a:p>
            <a:pPr indent="252095" algn="just" rtl="1">
              <a:lnSpc>
                <a:spcPct val="15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انتخاب هر یک از انواع </a:t>
            </a:r>
            <a:r>
              <a:rPr lang="en-US" b="1" dirty="0">
                <a:latin typeface="Times New Roman"/>
                <a:ea typeface="Calibri"/>
                <a:cs typeface="B Nazanin"/>
              </a:rPr>
              <a:t>Flip</a:t>
            </a:r>
            <a:r>
              <a:rPr lang="fa-IR" b="1" dirty="0">
                <a:latin typeface="Times New Roman"/>
                <a:ea typeface="Calibri"/>
                <a:cs typeface="B Nazanin"/>
              </a:rPr>
              <a:t>های بالا به هندسه دو المانی که قرار است دلانی گردند بستگی دارد. برای اینکار ابتدا نقطه برخورد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پاره خط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متصل کننده دو نقطه غیر مشترک دو المان همسایه و وجه مشترک آنها تعیین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گردد</a:t>
            </a:r>
            <a:r>
              <a:rPr lang="fa-IR" b="1" dirty="0">
                <a:latin typeface="Times New Roman"/>
                <a:ea typeface="Calibri"/>
                <a:cs typeface="B Nazanin"/>
              </a:rPr>
              <a:t>. اگر نقطه تقاطع درون این وجه قرار گیرد، با انجام </a:t>
            </a:r>
            <a:r>
              <a:rPr lang="en-US" b="1" dirty="0">
                <a:latin typeface="Times New Roman"/>
                <a:ea typeface="Calibri"/>
                <a:cs typeface="B Nazanin"/>
              </a:rPr>
              <a:t>Flip23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دو المان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شود</a:t>
            </a:r>
            <a:r>
              <a:rPr lang="fa-IR" b="1" dirty="0">
                <a:latin typeface="Times New Roman"/>
                <a:ea typeface="Calibri"/>
                <a:cs typeface="B Nazanin"/>
              </a:rPr>
              <a:t>. در صورتیکه این نقطه بیرون از وجه قرار داشته باشد و همچنین دو المان مورد بحث دارای یک همسایه مشترک باشد،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توان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با یک </a:t>
            </a:r>
            <a:r>
              <a:rPr lang="en-US" b="1" dirty="0">
                <a:latin typeface="Times New Roman"/>
                <a:ea typeface="Calibri"/>
                <a:cs typeface="B Nazanin"/>
              </a:rPr>
              <a:t>Flip32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این دو المان را دلانی نمود. اگر نقطه برخورد بر روی یک ضلع وجه مشترک قرار داشته باشد، با کمک دو المان همسایه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المان های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مورد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بحث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و با انجام </a:t>
            </a:r>
            <a:r>
              <a:rPr lang="en-US" b="1" dirty="0">
                <a:latin typeface="Times New Roman"/>
                <a:ea typeface="Calibri"/>
                <a:cs typeface="B Nazanin"/>
              </a:rPr>
              <a:t>Flip44 </a:t>
            </a:r>
            <a:r>
              <a:rPr lang="fa-IR" b="1" dirty="0">
                <a:latin typeface="Times New Roman"/>
                <a:ea typeface="Calibri"/>
                <a:cs typeface="B Nazanin"/>
              </a:rPr>
              <a:t>دو المان دلانی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می گردند.</a:t>
            </a:r>
            <a:endParaRPr lang="fa-IR" b="1" dirty="0">
              <a:latin typeface="Times New Roman"/>
              <a:ea typeface="Calibri"/>
              <a:cs typeface="B Nazanin"/>
            </a:endParaRPr>
          </a:p>
        </p:txBody>
      </p:sp>
    </p:spTree>
    <p:extLst>
      <p:ext uri="{BB962C8B-B14F-4D97-AF65-F5344CB8AC3E}">
        <p14:creationId xmlns:p14="http://schemas.microsoft.com/office/powerpoint/2010/main" val="25194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1557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fa-IR" b="1" dirty="0" smtClean="0">
                <a:latin typeface="Times New Roman"/>
                <a:ea typeface="Calibri"/>
                <a:cs typeface="B Nazanin"/>
              </a:rPr>
              <a:t>موقعیت دو المان همسایه جهت دلانی شدن: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96910" y="2304645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وجه مشترک را قطع می کند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947" y="2627811"/>
            <a:ext cx="3564539" cy="324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1557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fa-IR" b="1" dirty="0" smtClean="0">
                <a:latin typeface="Times New Roman"/>
                <a:ea typeface="Calibri"/>
                <a:cs typeface="B Nazanin"/>
              </a:rPr>
              <a:t>موقعیت دو المان همسایه جهت دلانی شدن: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68007" y="21336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یکی از اضلاع وجه مشترک را قطع می کند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8" y="2849710"/>
            <a:ext cx="3509962" cy="322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1557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fa-IR" b="1" dirty="0" smtClean="0">
                <a:latin typeface="Times New Roman"/>
                <a:ea typeface="Calibri"/>
                <a:cs typeface="B Nazanin"/>
              </a:rPr>
              <a:t>موقعیت دو المان همسایه جهت دلانی شدن: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34256" y="2281811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5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وجه مشترک را قطع نمی کند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2604977"/>
            <a:ext cx="4120854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6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728" y="9144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5516" y="1598302"/>
            <a:ext cx="3135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خط گذرنده از دو راس غیر مشترک</a:t>
            </a: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 دو المان وجه مشترک را قطع می کند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426132" y="1629079"/>
            <a:ext cx="1049384" cy="6714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629079"/>
            <a:ext cx="1301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Flip23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76" y="2752080"/>
            <a:ext cx="3002905" cy="34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5516" y="1598302"/>
            <a:ext cx="3135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خط گذرنده از دو راس غیر مشترک</a:t>
            </a: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 دو المان وجه مشترک را قطع می کند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426132" y="1629079"/>
            <a:ext cx="1049384" cy="6714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629079"/>
            <a:ext cx="1301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Flip23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96" y="2667000"/>
            <a:ext cx="4117664" cy="350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5516" y="1598302"/>
            <a:ext cx="3135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خط گذرنده از دو راس غیر مشترک</a:t>
            </a: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 دو المان وجه مشترک را قطع می کند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571999" y="1647441"/>
            <a:ext cx="831668" cy="5479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629079"/>
            <a:ext cx="1301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Flip23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24" y="2743200"/>
            <a:ext cx="4123151" cy="34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" t="6514" r="6059" b="16935"/>
          <a:stretch/>
        </p:blipFill>
        <p:spPr>
          <a:xfrm>
            <a:off x="1671145" y="1219200"/>
            <a:ext cx="6553200" cy="49936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5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932" y="8382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5516" y="1598302"/>
            <a:ext cx="3135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خط گذرنده از دو راس غیر مشترک</a:t>
            </a: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 دو المان وجه مشترک را قطع می کند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426132" y="1573143"/>
            <a:ext cx="1049384" cy="6714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36" y="2514600"/>
            <a:ext cx="5507725" cy="36718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00" y="1629079"/>
            <a:ext cx="1301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Flip23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224" y="9144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5516" y="1598302"/>
            <a:ext cx="3135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خط گذرنده از دو راس غیر مشترک</a:t>
            </a: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 دو المان وجه مشترک را قطع می کند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462918" y="1542364"/>
            <a:ext cx="1049384" cy="6714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629079"/>
            <a:ext cx="1301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Flip23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600"/>
            <a:ext cx="6552048" cy="357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5516" y="1598302"/>
            <a:ext cx="3135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خط گذرنده از دو راس غیر مشترک</a:t>
            </a: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 دو المان وجه مشترک را قطع می کند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426132" y="1585721"/>
            <a:ext cx="1049384" cy="6714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629079"/>
            <a:ext cx="1301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Flip23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19" y="2514600"/>
            <a:ext cx="7263860" cy="34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5516" y="1598302"/>
            <a:ext cx="3135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خط گذرنده از دو راس غیر مشترک</a:t>
            </a:r>
          </a:p>
          <a:p>
            <a:pPr algn="just" rtl="1"/>
            <a:r>
              <a:rPr lang="fa-IR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 دو المان وجه مشترک را قطع می کند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436642" y="1573143"/>
            <a:ext cx="907868" cy="6714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4200" y="1629079"/>
            <a:ext cx="1301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  <a:cs typeface="B Nazanin"/>
              </a:rPr>
              <a:t>Flip23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06" y="2743200"/>
            <a:ext cx="7331672" cy="33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889664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یکی از اضلاع وجه مشترک را قطع می کند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Flip44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62162"/>
            <a:ext cx="6396464" cy="225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892292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یکی از اضلاع وجه مشترک را قطع می کند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Flip44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934" y="3803106"/>
            <a:ext cx="3538596" cy="215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7620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یکی از اضلاع وجه مشترک را قطع می کند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Flip44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78" y="3962400"/>
            <a:ext cx="3366107" cy="208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889664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یکی از اضلاع وجه مشترک را قطع می کند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23" y="2133600"/>
            <a:ext cx="5407077" cy="390425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یکی از اضلاع وجه مشترک را قطع می کند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Flip44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92419"/>
            <a:ext cx="3143066" cy="30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1375" y="866016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یکی از اضلاع وجه مشترک را قطع می کند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Flip44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28" y="2819400"/>
            <a:ext cx="3059694" cy="29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4943" r="10929" b="21954"/>
          <a:stretch/>
        </p:blipFill>
        <p:spPr>
          <a:xfrm>
            <a:off x="1941786" y="1219200"/>
            <a:ext cx="5644055" cy="501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58133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یکی از اضلاع وجه مشترک را قطع می کند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Flip44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50220"/>
            <a:ext cx="2995335" cy="29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873899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یکی از اضلاع وجه مشترک را قطع می کند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Flip44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728" y="2743200"/>
            <a:ext cx="3513072" cy="353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92292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یکی از اضلاع وجه مشترک را قطع می کند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Flip44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98" y="2362200"/>
            <a:ext cx="4620153" cy="37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92292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یکی از اضلاع وجه مشترک را قطع می کند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Flip44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74" y="2590800"/>
            <a:ext cx="5524926" cy="34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73899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rgbClr val="00B05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وجه مشترک را قطع نمی کند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Flip23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25" y="2333927"/>
            <a:ext cx="5165750" cy="37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92292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rgbClr val="00B05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وجه مشترک را قطع نمی کند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Flip23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75" y="2333927"/>
            <a:ext cx="3505200" cy="30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7620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rgbClr val="00B05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وجه مشترک را قطع نمی کند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Flip23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65175"/>
            <a:ext cx="4443022" cy="348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76526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rgbClr val="00B05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وجه مشترک را قطع نمی کند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Flip23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65175"/>
            <a:ext cx="3763426" cy="30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58133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rgbClr val="00B05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وجه مشترک را قطع نمی کند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Flip23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35642"/>
            <a:ext cx="3623808" cy="31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92292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دلانی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کردن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 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غیردلانی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46770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rgbClr val="00B050"/>
                </a:solidFill>
                <a:latin typeface="Times New Roman"/>
                <a:ea typeface="Calibri"/>
                <a:cs typeface="B Nazanin"/>
              </a:rPr>
              <a:t>خط گذرنده از دو راس غیر مشترک دو المان وجه مشترک را قطع نمی کند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114800" y="1467702"/>
            <a:ext cx="838200" cy="495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62086" y="1425692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/>
                <a:ea typeface="Calibri"/>
                <a:cs typeface="B Nazanin"/>
              </a:rPr>
              <a:t>Flip23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35642"/>
            <a:ext cx="3571609" cy="409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704490" cy="50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این 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برنامه در همه نسخه های کامپایلرهای فرترن قابل اجراست.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خروجی ها در همه نسخه های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Tecplot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 قابل مشاهده است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5- آشنایی با زبان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Fortran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2276" r="2005" b="6388"/>
          <a:stretch/>
        </p:blipFill>
        <p:spPr>
          <a:xfrm>
            <a:off x="1905000" y="1340069"/>
            <a:ext cx="5678214" cy="48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143000"/>
            <a:ext cx="7848600" cy="4788092"/>
          </a:xfrm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در این برنامه یک شبکه که تمام المان های آن چهاروجهی می باشد از کاربر گرفته شده و از نظر دلانی بودن بررسی می شوند و هر کدام از جفت المان های آن که غیردلانی باشد، دلانی می گردد. 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از آنجا که مثلث بندی دلانی حداقل زاویه المان های یک شبکه را حداکثر می کند، بنابراین دلانی کردن یک شبکه مثلثی غیردلانی باعث افزایش کیفیت آن می گردد. 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از این برنامه می توان در روش های متحرک سازی شبکه استفاده نمود چرا که با حرکت شبکه کیفیت المان ها کاهش پیدا می کند. 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پس از پروسه درشت کردن یا ریز کردن شبکه، در روش های تولید شبکه جبهه پیشرونده و در انتهای مراحل تولید شبکه</a:t>
            </a:r>
            <a:r>
              <a:rPr lang="en-US" sz="2400" dirty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می توان از این برنامه برای دلانی کردن شبکه جدید تولید شده استفاده نمود. </a:t>
            </a:r>
            <a:endParaRPr lang="en-US" sz="1600" dirty="0">
              <a:solidFill>
                <a:srgbClr val="0000FF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کاربردها و ویژگی ها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4788092"/>
          </a:xfrm>
        </p:spPr>
        <p:txBody>
          <a:bodyPr>
            <a:normAutofit fontScale="925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الگوریتم زیر برای دلانی کردن یک شبکه غیردلانی مورد استفاده قرار گرفته است: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100" dirty="0" smtClean="0">
                <a:solidFill>
                  <a:srgbClr val="0000FF"/>
                </a:solidFill>
                <a:cs typeface="B Titr" panose="00000700000000000000" pitchFamily="2" charset="-78"/>
              </a:rPr>
              <a:t>1-تهیه </a:t>
            </a:r>
            <a:r>
              <a:rPr lang="fa-IR" sz="2100" dirty="0">
                <a:solidFill>
                  <a:srgbClr val="0000FF"/>
                </a:solidFill>
                <a:cs typeface="B Titr" panose="00000700000000000000" pitchFamily="2" charset="-78"/>
              </a:rPr>
              <a:t>لیستی از المان های همسایه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100" dirty="0" smtClean="0">
                <a:solidFill>
                  <a:srgbClr val="0000FF"/>
                </a:solidFill>
                <a:cs typeface="B Titr" panose="00000700000000000000" pitchFamily="2" charset="-78"/>
              </a:rPr>
              <a:t>2-انتخاب </a:t>
            </a:r>
            <a:r>
              <a:rPr lang="fa-IR" sz="2100" dirty="0">
                <a:solidFill>
                  <a:srgbClr val="0000FF"/>
                </a:solidFill>
                <a:cs typeface="B Titr" panose="00000700000000000000" pitchFamily="2" charset="-78"/>
              </a:rPr>
              <a:t>آخرین جفت المان موجود در لیست جهت بررسی دلانی بودن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100" dirty="0" smtClean="0">
                <a:solidFill>
                  <a:srgbClr val="0000FF"/>
                </a:solidFill>
                <a:cs typeface="B Titr" panose="00000700000000000000" pitchFamily="2" charset="-78"/>
              </a:rPr>
              <a:t>3-بررسی </a:t>
            </a:r>
            <a:r>
              <a:rPr lang="fa-IR" sz="2100" dirty="0">
                <a:solidFill>
                  <a:srgbClr val="0000FF"/>
                </a:solidFill>
                <a:cs typeface="B Titr" panose="00000700000000000000" pitchFamily="2" charset="-78"/>
              </a:rPr>
              <a:t>همسایه بودن یا نبودن جفت المان انتخاب شده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100" dirty="0" smtClean="0">
                <a:solidFill>
                  <a:srgbClr val="0000FF"/>
                </a:solidFill>
                <a:cs typeface="B Titr" panose="00000700000000000000" pitchFamily="2" charset="-78"/>
              </a:rPr>
              <a:t>4-بررسی </a:t>
            </a:r>
            <a:r>
              <a:rPr lang="fa-IR" sz="21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جفت المان انتخاب شده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100" dirty="0" smtClean="0">
                <a:solidFill>
                  <a:srgbClr val="0000FF"/>
                </a:solidFill>
                <a:cs typeface="B Titr" panose="00000700000000000000" pitchFamily="2" charset="-78"/>
              </a:rPr>
              <a:t>5-در </a:t>
            </a:r>
            <a:r>
              <a:rPr lang="fa-IR" sz="2100" dirty="0">
                <a:solidFill>
                  <a:srgbClr val="0000FF"/>
                </a:solidFill>
                <a:cs typeface="B Titr" panose="00000700000000000000" pitchFamily="2" charset="-78"/>
              </a:rPr>
              <a:t>صورت دلانی بودن: مراجعه به مرحله 2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100" dirty="0" smtClean="0">
                <a:solidFill>
                  <a:srgbClr val="0000FF"/>
                </a:solidFill>
                <a:cs typeface="B Titr" panose="00000700000000000000" pitchFamily="2" charset="-78"/>
              </a:rPr>
              <a:t>6-در </a:t>
            </a:r>
            <a:r>
              <a:rPr lang="fa-IR" sz="2100" dirty="0">
                <a:solidFill>
                  <a:srgbClr val="0000FF"/>
                </a:solidFill>
                <a:cs typeface="B Titr" panose="00000700000000000000" pitchFamily="2" charset="-78"/>
              </a:rPr>
              <a:t>صورت دلانی نبودن: استفاده از </a:t>
            </a:r>
            <a:r>
              <a:rPr lang="en-US" sz="2100" dirty="0">
                <a:solidFill>
                  <a:srgbClr val="0000FF"/>
                </a:solidFill>
                <a:cs typeface="B Titr" panose="00000700000000000000" pitchFamily="2" charset="-78"/>
              </a:rPr>
              <a:t>Flip23 </a:t>
            </a:r>
            <a:r>
              <a:rPr lang="fa-IR" sz="2100" dirty="0">
                <a:solidFill>
                  <a:srgbClr val="0000FF"/>
                </a:solidFill>
                <a:cs typeface="B Titr" panose="00000700000000000000" pitchFamily="2" charset="-78"/>
              </a:rPr>
              <a:t>یا </a:t>
            </a:r>
            <a:r>
              <a:rPr lang="en-US" sz="2100" dirty="0">
                <a:solidFill>
                  <a:srgbClr val="0000FF"/>
                </a:solidFill>
                <a:cs typeface="B Titr" panose="00000700000000000000" pitchFamily="2" charset="-78"/>
              </a:rPr>
              <a:t>Flip32 </a:t>
            </a:r>
            <a:r>
              <a:rPr lang="fa-IR" sz="2100" dirty="0">
                <a:solidFill>
                  <a:srgbClr val="0000FF"/>
                </a:solidFill>
                <a:cs typeface="B Titr" panose="00000700000000000000" pitchFamily="2" charset="-78"/>
              </a:rPr>
              <a:t>یا </a:t>
            </a:r>
            <a:r>
              <a:rPr lang="en-US" sz="2100" dirty="0">
                <a:solidFill>
                  <a:srgbClr val="0000FF"/>
                </a:solidFill>
                <a:cs typeface="B Titr" panose="00000700000000000000" pitchFamily="2" charset="-78"/>
              </a:rPr>
              <a:t>Flip44 </a:t>
            </a:r>
            <a:r>
              <a:rPr lang="fa-IR" sz="2100" dirty="0">
                <a:solidFill>
                  <a:srgbClr val="0000FF"/>
                </a:solidFill>
                <a:cs typeface="B Titr" panose="00000700000000000000" pitchFamily="2" charset="-78"/>
              </a:rPr>
              <a:t>برای دلانی کردن المان ها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100" dirty="0" smtClean="0">
                <a:solidFill>
                  <a:srgbClr val="0000FF"/>
                </a:solidFill>
                <a:cs typeface="B Titr" panose="00000700000000000000" pitchFamily="2" charset="-78"/>
              </a:rPr>
              <a:t>7-اضافه </a:t>
            </a:r>
            <a:r>
              <a:rPr lang="fa-IR" sz="2100" dirty="0">
                <a:solidFill>
                  <a:srgbClr val="0000FF"/>
                </a:solidFill>
                <a:cs typeface="B Titr" panose="00000700000000000000" pitchFamily="2" charset="-78"/>
              </a:rPr>
              <a:t>کردن جفت المان های جدید تشکیل شده به لیست موجود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100" dirty="0" smtClean="0">
                <a:solidFill>
                  <a:srgbClr val="0000FF"/>
                </a:solidFill>
                <a:cs typeface="B Titr" panose="00000700000000000000" pitchFamily="2" charset="-78"/>
              </a:rPr>
              <a:t>8-مراجعه </a:t>
            </a:r>
            <a:r>
              <a:rPr lang="fa-IR" sz="2100" dirty="0">
                <a:solidFill>
                  <a:srgbClr val="0000FF"/>
                </a:solidFill>
                <a:cs typeface="B Titr" panose="00000700000000000000" pitchFamily="2" charset="-78"/>
              </a:rPr>
              <a:t>به مرحله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67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213" y="914400"/>
            <a:ext cx="8534400" cy="533400"/>
          </a:xfrm>
        </p:spPr>
        <p:txBody>
          <a:bodyPr>
            <a:normAutofit fontScale="92500" lnSpcReduction="20000"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بررسی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دلانی بودن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المان</a:t>
            </a:r>
            <a:r>
              <a:rPr lang="en-US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های </a:t>
            </a:r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همسایه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الگوریتم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1577502"/>
            <a:ext cx="7514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95" algn="r" rtl="1">
              <a:lnSpc>
                <a:spcPct val="150000"/>
              </a:lnSpc>
              <a:spcAft>
                <a:spcPts val="1000"/>
              </a:spcAft>
            </a:pPr>
            <a:r>
              <a:rPr lang="fa-IR" b="1" dirty="0">
                <a:latin typeface="Times New Roman"/>
                <a:ea typeface="Calibri"/>
                <a:cs typeface="B Nazanin"/>
              </a:rPr>
              <a:t>ابتدا حالت دو بعدی را در نظر 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بگیرید. دو المان زیر در صورتی دلانی می باشند که نقطه </a:t>
            </a:r>
            <a:r>
              <a:rPr lang="en-US" b="1" dirty="0" smtClean="0">
                <a:latin typeface="Times New Roman"/>
                <a:ea typeface="Calibri"/>
                <a:cs typeface="B Nazanin"/>
              </a:rPr>
              <a:t>P4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 خارج از دایره محیطی المان </a:t>
            </a:r>
            <a:r>
              <a:rPr lang="en-US" b="1" dirty="0" smtClean="0">
                <a:latin typeface="Times New Roman"/>
                <a:ea typeface="Calibri"/>
                <a:cs typeface="B Nazanin"/>
              </a:rPr>
              <a:t>P1,P2,P3</a:t>
            </a:r>
            <a:r>
              <a:rPr lang="fa-IR" b="1" dirty="0" smtClean="0">
                <a:latin typeface="Times New Roman"/>
                <a:ea typeface="Calibri"/>
                <a:cs typeface="B Nazanin"/>
              </a:rPr>
              <a:t> قرار داشته باشد.</a:t>
            </a:r>
            <a:endParaRPr lang="en-US" b="1" dirty="0">
              <a:effectLst/>
              <a:latin typeface="Times New Roman"/>
              <a:ea typeface="Calibri"/>
              <a:cs typeface="B Nazanin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0860" r="2577" b="20036"/>
          <a:stretch/>
        </p:blipFill>
        <p:spPr bwMode="auto">
          <a:xfrm>
            <a:off x="2362200" y="2511342"/>
            <a:ext cx="5943600" cy="3300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65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4707</TotalTime>
  <Words>2159</Words>
  <Application>Microsoft Office PowerPoint</Application>
  <PresentationFormat>On-screen Show (4:3)</PresentationFormat>
  <Paragraphs>195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Concourse</vt:lpstr>
      <vt:lpstr>           افزایش کیفیت شبکه سه بعدی با تغییر اتصالات  (دلانی کردن)  مرتضی نامور مهر 94 MarketCode.ir    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کاربردها و ویژگی ها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الگوریتم</vt:lpstr>
      <vt:lpstr>نکات و الزامات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Manager</cp:lastModifiedBy>
  <cp:revision>220</cp:revision>
  <dcterms:created xsi:type="dcterms:W3CDTF">2006-08-16T00:00:00Z</dcterms:created>
  <dcterms:modified xsi:type="dcterms:W3CDTF">2015-10-07T12:05:58Z</dcterms:modified>
</cp:coreProperties>
</file>