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366" r:id="rId2"/>
    <p:sldId id="367" r:id="rId3"/>
    <p:sldId id="375" r:id="rId4"/>
    <p:sldId id="376" r:id="rId5"/>
    <p:sldId id="372" r:id="rId6"/>
    <p:sldId id="377" r:id="rId7"/>
    <p:sldId id="3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9/28/2015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4BEDFF2-AF02-4FE2-82A0-E727A1885ED4}" type="slidenum">
              <a:rPr lang="en-US" smtClean="0">
                <a:latin typeface="Calibri" pitchFamily="34" charset="0"/>
              </a:rPr>
              <a:pPr/>
              <a:t>5</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9/28/2015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9/28/2015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9/28/2015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9/28/2015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9/28/2015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9/28/2015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9/28/2015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9/28/2015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9/28/2015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9/28/2015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9/28/2015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9/28/2015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69" y="0"/>
            <a:ext cx="1869831" cy="1869831"/>
          </a:xfrm>
          <a:prstGeom prst="rect">
            <a:avLst/>
          </a:prstGeom>
        </p:spPr>
      </p:pic>
      <p:sp>
        <p:nvSpPr>
          <p:cNvPr id="5" name="Subtitle 2"/>
          <p:cNvSpPr txBox="1">
            <a:spLocks/>
          </p:cNvSpPr>
          <p:nvPr/>
        </p:nvSpPr>
        <p:spPr bwMode="auto">
          <a:xfrm>
            <a:off x="1584325" y="343694"/>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buClr>
                <a:schemeClr val="accent1"/>
              </a:buClr>
              <a:buSzPct val="70000"/>
              <a:buFont typeface="Wingdings" panose="05000000000000000000" pitchFamily="2" charset="2"/>
              <a:buNone/>
            </a:pPr>
            <a:r>
              <a:rPr lang="fa-IR" b="1" dirty="0">
                <a:solidFill>
                  <a:schemeClr val="tx2"/>
                </a:solidFill>
                <a:latin typeface="Times New Roman" panose="02020603050405020304" pitchFamily="18" charset="0"/>
                <a:cs typeface="B Nazanin" panose="00000400000000000000" pitchFamily="2" charset="-78"/>
              </a:rPr>
              <a:t>به نام </a:t>
            </a:r>
            <a:r>
              <a:rPr lang="fa-IR" b="1" dirty="0" smtClean="0">
                <a:solidFill>
                  <a:schemeClr val="tx2"/>
                </a:solidFill>
                <a:latin typeface="Times New Roman" panose="02020603050405020304" pitchFamily="18" charset="0"/>
                <a:cs typeface="B Nazanin" panose="00000400000000000000" pitchFamily="2" charset="-78"/>
              </a:rPr>
              <a:t>خدا</a:t>
            </a:r>
            <a:endParaRPr lang="en-US" b="1" dirty="0">
              <a:solidFill>
                <a:schemeClr val="tx2"/>
              </a:solidFill>
              <a:latin typeface="Times New Roman" panose="02020603050405020304" pitchFamily="18" charset="0"/>
              <a:cs typeface="B Nazanin" panose="00000400000000000000" pitchFamily="2" charset="-78"/>
            </a:endParaRPr>
          </a:p>
        </p:txBody>
      </p:sp>
      <p:sp>
        <p:nvSpPr>
          <p:cNvPr id="4" name="Rectangle 3"/>
          <p:cNvSpPr/>
          <p:nvPr/>
        </p:nvSpPr>
        <p:spPr>
          <a:xfrm>
            <a:off x="993349" y="2670592"/>
            <a:ext cx="7010400" cy="2769989"/>
          </a:xfrm>
          <a:prstGeom prst="rect">
            <a:avLst/>
          </a:prstGeom>
        </p:spPr>
        <p:txBody>
          <a:bodyPr wrap="square">
            <a:spAutoFit/>
          </a:bodyPr>
          <a:lstStyle/>
          <a:p>
            <a:pPr algn="ctr" rtl="1">
              <a:defRPr/>
            </a:pPr>
            <a:r>
              <a:rPr lang="fa-IR" sz="3600" b="1" dirty="0">
                <a:solidFill>
                  <a:srgbClr val="FF0000"/>
                </a:solidFill>
                <a:cs typeface="B Titr" pitchFamily="2" charset="-78"/>
              </a:rPr>
              <a:t>استخراج اطلاعات مرزهای شبکه دو بعدی سلول محور</a:t>
            </a:r>
            <a:endParaRPr lang="en-US" sz="3600" kern="0" dirty="0">
              <a:solidFill>
                <a:srgbClr val="FF0000"/>
              </a:solidFill>
              <a:cs typeface="B Titr" pitchFamily="2" charset="-78"/>
            </a:endParaRPr>
          </a:p>
          <a:p>
            <a:pPr algn="ctr">
              <a:defRPr/>
            </a:pPr>
            <a:endParaRPr lang="en-US" sz="3400" kern="0" dirty="0">
              <a:solidFill>
                <a:sysClr val="windowText" lastClr="000000"/>
              </a:solidFill>
              <a:cs typeface="B Titr" panose="00000700000000000000" pitchFamily="2" charset="-78"/>
            </a:endParaRPr>
          </a:p>
          <a:p>
            <a:pPr algn="ctr">
              <a:defRPr/>
            </a:pPr>
            <a:endParaRPr lang="en-US" sz="3400" kern="0" dirty="0">
              <a:solidFill>
                <a:sysClr val="windowText" lastClr="000000"/>
              </a:solidFill>
              <a:cs typeface="B Titr" panose="00000700000000000000" pitchFamily="2" charset="-78"/>
            </a:endParaRPr>
          </a:p>
          <a:p>
            <a:pPr algn="ctr">
              <a:defRPr/>
            </a:pPr>
            <a:endParaRPr lang="en-US" sz="3400" kern="0" dirty="0">
              <a:solidFill>
                <a:sysClr val="windowText" lastClr="000000"/>
              </a:solidFill>
              <a:cs typeface="B Titr" panose="00000700000000000000" pitchFamily="2" charset="-78"/>
            </a:endParaRPr>
          </a:p>
        </p:txBody>
      </p:sp>
      <p:sp>
        <p:nvSpPr>
          <p:cNvPr id="9" name="Rectangle 8"/>
          <p:cNvSpPr/>
          <p:nvPr/>
        </p:nvSpPr>
        <p:spPr>
          <a:xfrm>
            <a:off x="2597600" y="4188385"/>
            <a:ext cx="4572000" cy="954107"/>
          </a:xfrm>
          <a:prstGeom prst="rect">
            <a:avLst/>
          </a:prstGeom>
        </p:spPr>
        <p:txBody>
          <a:bodyPr>
            <a:spAutoFit/>
          </a:bodyPr>
          <a:lstStyle/>
          <a:p>
            <a:pPr algn="ctr" rtl="1">
              <a:defRPr/>
            </a:pPr>
            <a:r>
              <a:rPr lang="fa-IR" sz="2800" kern="0" dirty="0" smtClean="0">
                <a:solidFill>
                  <a:srgbClr val="0000FF"/>
                </a:solidFill>
                <a:latin typeface="Times New Roman" pitchFamily="18" charset="0"/>
                <a:cs typeface="B Titr" panose="00000700000000000000" pitchFamily="2" charset="-78"/>
              </a:rPr>
              <a:t>مرتضی نامور</a:t>
            </a:r>
          </a:p>
          <a:p>
            <a:pPr algn="ctr" rtl="1">
              <a:defRPr/>
            </a:pPr>
            <a:r>
              <a:rPr lang="fa-IR" sz="2800" kern="0" dirty="0" smtClean="0">
                <a:solidFill>
                  <a:srgbClr val="0000FF"/>
                </a:solidFill>
                <a:latin typeface="Times New Roman" pitchFamily="18" charset="0"/>
                <a:cs typeface="B Titr" panose="00000700000000000000" pitchFamily="2" charset="-78"/>
              </a:rPr>
              <a:t>مهر1394</a:t>
            </a:r>
            <a:endParaRPr lang="en-US" sz="2800" kern="0" dirty="0">
              <a:solidFill>
                <a:srgbClr val="0000FF"/>
              </a:solidFill>
              <a:latin typeface="Times New Roman" pitchFamily="18" charset="0"/>
              <a:cs typeface="B Titr" panose="00000700000000000000" pitchFamily="2" charset="-78"/>
            </a:endParaRPr>
          </a:p>
        </p:txBody>
      </p:sp>
      <p:sp>
        <p:nvSpPr>
          <p:cNvPr id="8" name="Rectangle 7"/>
          <p:cNvSpPr/>
          <p:nvPr/>
        </p:nvSpPr>
        <p:spPr>
          <a:xfrm>
            <a:off x="3124200" y="5531875"/>
            <a:ext cx="3518800" cy="523220"/>
          </a:xfrm>
          <a:prstGeom prst="rect">
            <a:avLst/>
          </a:prstGeom>
        </p:spPr>
        <p:txBody>
          <a:bodyPr wrap="square">
            <a:spAutoFit/>
          </a:bodyPr>
          <a:lstStyle/>
          <a:p>
            <a:pPr algn="ctr"/>
            <a:r>
              <a:rPr lang="en-US" sz="2800" b="1" dirty="0">
                <a:solidFill>
                  <a:srgbClr val="0000FF"/>
                </a:solidFill>
                <a:latin typeface="Times New Roman" panose="02020603050405020304" pitchFamily="18" charset="0"/>
                <a:cs typeface="Times New Roman" panose="02020603050405020304" pitchFamily="18" charset="0"/>
              </a:rPr>
              <a:t>MarketCode.ir</a:t>
            </a:r>
            <a:endParaRPr lang="en-US" sz="2800" b="1" dirty="0"/>
          </a:p>
        </p:txBody>
      </p:sp>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gray">
          <a:xfrm>
            <a:off x="1614137" y="2060848"/>
            <a:ext cx="6400800" cy="593725"/>
          </a:xfrm>
          <a:prstGeom prst="roundRect">
            <a:avLst>
              <a:gd name="adj" fmla="val 16667"/>
            </a:avLst>
          </a:prstGeom>
          <a:solidFill>
            <a:schemeClr val="accent2">
              <a:lumMod val="40000"/>
              <a:lumOff val="60000"/>
            </a:schemeClr>
          </a:solidFill>
          <a:ln w="3175">
            <a:solidFill>
              <a:schemeClr val="bg1"/>
            </a:solidFill>
            <a:round/>
            <a:headEnd type="none" w="sm" len="sm"/>
            <a:tailEnd type="none" w="sm" len="sm"/>
          </a:ln>
          <a:effectLst>
            <a:outerShdw dist="107763" dir="2700000" algn="ctr" rotWithShape="0">
              <a:srgbClr val="000000"/>
            </a:outerShdw>
          </a:effectLst>
        </p:spPr>
        <p:txBody>
          <a:bodyPr wrap="none" anchor="ctr"/>
          <a:lstStyle/>
          <a:p>
            <a:pPr marL="342900" indent="-342900" algn="ctr" rtl="1" eaLnBrk="1" hangingPunct="1">
              <a:defRPr/>
            </a:pPr>
            <a:r>
              <a:rPr lang="fa-IR"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الگوریتم</a:t>
            </a:r>
            <a:endParaRPr lang="en-US"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endParaRPr>
          </a:p>
        </p:txBody>
      </p:sp>
      <p:sp>
        <p:nvSpPr>
          <p:cNvPr id="5" name="AutoShape 3">
            <a:hlinkClick r:id="rId2" action="ppaction://hlinksldjump"/>
          </p:cNvPr>
          <p:cNvSpPr>
            <a:spLocks noChangeArrowheads="1"/>
          </p:cNvSpPr>
          <p:nvPr/>
        </p:nvSpPr>
        <p:spPr bwMode="gray">
          <a:xfrm>
            <a:off x="1640270" y="1357857"/>
            <a:ext cx="6400800" cy="593725"/>
          </a:xfrm>
          <a:prstGeom prst="roundRect">
            <a:avLst>
              <a:gd name="adj" fmla="val 16667"/>
            </a:avLst>
          </a:prstGeom>
          <a:solidFill>
            <a:schemeClr val="accent2">
              <a:lumMod val="40000"/>
              <a:lumOff val="60000"/>
            </a:schemeClr>
          </a:solidFill>
          <a:ln w="3175">
            <a:solidFill>
              <a:schemeClr val="bg1"/>
            </a:solidFill>
            <a:round/>
            <a:headEnd type="none" w="sm" len="sm"/>
            <a:tailEnd type="none" w="sm" len="sm"/>
          </a:ln>
          <a:effectLst>
            <a:outerShdw dist="107763" dir="2700000" algn="ctr" rotWithShape="0">
              <a:srgbClr val="000000"/>
            </a:outerShdw>
          </a:effectLst>
        </p:spPr>
        <p:txBody>
          <a:bodyPr wrap="none" anchor="ctr"/>
          <a:lstStyle/>
          <a:p>
            <a:pPr marL="342900" indent="-342900" algn="ctr" rtl="1" eaLnBrk="1" hangingPunct="1">
              <a:defRPr/>
            </a:pPr>
            <a:r>
              <a:rPr lang="fa-IR"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کاربردها</a:t>
            </a:r>
            <a:endParaRPr lang="en-US"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endParaRPr>
          </a:p>
        </p:txBody>
      </p:sp>
      <p:sp>
        <p:nvSpPr>
          <p:cNvPr id="6" name="AutoShape 3"/>
          <p:cNvSpPr>
            <a:spLocks noChangeArrowheads="1"/>
          </p:cNvSpPr>
          <p:nvPr/>
        </p:nvSpPr>
        <p:spPr bwMode="gray">
          <a:xfrm>
            <a:off x="1614137" y="620688"/>
            <a:ext cx="6400800" cy="593725"/>
          </a:xfrm>
          <a:prstGeom prst="roundRect">
            <a:avLst>
              <a:gd name="adj" fmla="val 16667"/>
            </a:avLst>
          </a:prstGeom>
          <a:solidFill>
            <a:schemeClr val="accent1"/>
          </a:solidFill>
          <a:ln w="3175">
            <a:solidFill>
              <a:schemeClr val="bg1"/>
            </a:solidFill>
            <a:round/>
            <a:headEnd type="none" w="sm" len="sm"/>
            <a:tailEnd type="none" w="sm" len="sm"/>
          </a:ln>
          <a:effectLst>
            <a:outerShdw dist="107763" dir="2700000" algn="ctr" rotWithShape="0">
              <a:srgbClr val="000000"/>
            </a:outerShdw>
          </a:effectLst>
        </p:spPr>
        <p:txBody>
          <a:bodyPr wrap="none" anchor="ctr"/>
          <a:lstStyle/>
          <a:p>
            <a:pPr marL="342900" indent="-342900" algn="ctr" rtl="1" eaLnBrk="1" hangingPunct="1">
              <a:defRPr/>
            </a:pPr>
            <a:r>
              <a:rPr lang="fa-IR" sz="4000" dirty="0">
                <a:ln w="18415" cmpd="sng">
                  <a:solidFill>
                    <a:srgbClr val="FFFFFF"/>
                  </a:solidFill>
                  <a:prstDash val="solid"/>
                </a:ln>
                <a:solidFill>
                  <a:srgbClr val="FFFFFF"/>
                </a:solidFill>
                <a:effectLst>
                  <a:glow rad="63500">
                    <a:schemeClr val="accent2">
                      <a:satMod val="175000"/>
                      <a:alpha val="40000"/>
                    </a:schemeClr>
                  </a:glow>
                </a:effectLst>
                <a:latin typeface="Times New Roman" pitchFamily="18" charset="0"/>
                <a:cs typeface="B Nazanin" pitchFamily="2" charset="-78"/>
              </a:rPr>
              <a:t>فهرست مطالب</a:t>
            </a:r>
            <a:endParaRPr lang="en-US" sz="4000" dirty="0">
              <a:ln w="18415" cmpd="sng">
                <a:solidFill>
                  <a:srgbClr val="FFFFFF"/>
                </a:solidFill>
                <a:prstDash val="solid"/>
              </a:ln>
              <a:solidFill>
                <a:srgbClr val="FFFFFF"/>
              </a:solidFill>
              <a:effectLst>
                <a:glow rad="63500">
                  <a:schemeClr val="accent2">
                    <a:satMod val="175000"/>
                    <a:alpha val="40000"/>
                  </a:schemeClr>
                </a:glow>
              </a:effectLst>
              <a:latin typeface="Times New Roman" pitchFamily="18" charset="0"/>
              <a:cs typeface="B Nazanin" pitchFamily="2" charset="-78"/>
            </a:endParaRPr>
          </a:p>
        </p:txBody>
      </p:sp>
      <p:sp>
        <p:nvSpPr>
          <p:cNvPr id="7" name="AutoShape 3"/>
          <p:cNvSpPr>
            <a:spLocks noChangeArrowheads="1"/>
          </p:cNvSpPr>
          <p:nvPr/>
        </p:nvSpPr>
        <p:spPr bwMode="gray">
          <a:xfrm>
            <a:off x="1615724" y="2751241"/>
            <a:ext cx="6400800" cy="653098"/>
          </a:xfrm>
          <a:prstGeom prst="roundRect">
            <a:avLst>
              <a:gd name="adj" fmla="val 16667"/>
            </a:avLst>
          </a:prstGeom>
          <a:solidFill>
            <a:schemeClr val="accent2">
              <a:lumMod val="40000"/>
              <a:lumOff val="60000"/>
            </a:schemeClr>
          </a:solidFill>
          <a:ln w="3175">
            <a:solidFill>
              <a:schemeClr val="bg1"/>
            </a:solidFill>
            <a:round/>
            <a:headEnd type="none" w="sm" len="sm"/>
            <a:tailEnd type="none" w="sm" len="sm"/>
          </a:ln>
          <a:effectLst>
            <a:outerShdw dist="107763" dir="2700000" algn="ctr" rotWithShape="0">
              <a:srgbClr val="000000"/>
            </a:outerShdw>
          </a:effectLst>
        </p:spPr>
        <p:txBody>
          <a:bodyPr wrap="none" anchor="ctr"/>
          <a:lstStyle/>
          <a:p>
            <a:pPr marL="342900" indent="-342900" algn="ctr" rtl="1" eaLnBrk="1" hangingPunct="1">
              <a:defRPr/>
            </a:pPr>
            <a:r>
              <a:rPr lang="fa-IR"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نتایج</a:t>
            </a:r>
            <a:endParaRPr lang="en-US"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endParaRPr>
          </a:p>
        </p:txBody>
      </p:sp>
      <p:sp>
        <p:nvSpPr>
          <p:cNvPr id="8" name="Slide Number Placeholder 1"/>
          <p:cNvSpPr>
            <a:spLocks noGrp="1"/>
          </p:cNvSpPr>
          <p:nvPr>
            <p:ph type="sldNum" sz="quarter" idx="12"/>
          </p:nvPr>
        </p:nvSpPr>
        <p:spPr>
          <a:xfrm>
            <a:off x="8647272" y="6407945"/>
            <a:ext cx="365760" cy="365125"/>
          </a:xfrm>
        </p:spPr>
        <p:txBody>
          <a:bodyPr/>
          <a:lstStyle/>
          <a:p>
            <a:pPr>
              <a:defRPr/>
            </a:pPr>
            <a:fld id="{FDCB5529-68E9-4D98-A057-FB3DED33B57A}" type="slidenum">
              <a:rPr lang="en-US" sz="1400">
                <a:solidFill>
                  <a:schemeClr val="tx1">
                    <a:lumMod val="65000"/>
                    <a:lumOff val="35000"/>
                  </a:schemeClr>
                </a:solidFill>
                <a:cs typeface="B Nazanin" pitchFamily="2" charset="-78"/>
              </a:rPr>
              <a:pPr>
                <a:defRPr/>
              </a:pPr>
              <a:t>2</a:t>
            </a:fld>
            <a:endParaRPr lang="en-US" dirty="0">
              <a:solidFill>
                <a:schemeClr val="tx1">
                  <a:lumMod val="65000"/>
                  <a:lumOff val="35000"/>
                </a:schemeClr>
              </a:solidFill>
              <a:cs typeface="B Nazanin" pitchFamily="2" charset="-78"/>
            </a:endParaRPr>
          </a:p>
        </p:txBody>
      </p:sp>
    </p:spTree>
    <p:extLst>
      <p:ext uri="{BB962C8B-B14F-4D97-AF65-F5344CB8AC3E}">
        <p14:creationId xmlns:p14="http://schemas.microsoft.com/office/powerpoint/2010/main" val="350586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gray">
          <a:xfrm>
            <a:off x="41472" y="1048395"/>
            <a:ext cx="2479668"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itchFamily="2" charset="-78"/>
              </a:rPr>
              <a:t>الگوریتم</a:t>
            </a:r>
            <a:endParaRPr lang="en-US" dirty="0">
              <a:ln w="18415" cmpd="sng">
                <a:solidFill>
                  <a:schemeClr val="tx1"/>
                </a:solidFill>
                <a:prstDash val="solid"/>
              </a:ln>
              <a:latin typeface="Times New Roman" pitchFamily="18" charset="0"/>
              <a:cs typeface="B Titr" pitchFamily="2" charset="-78"/>
            </a:endParaRPr>
          </a:p>
        </p:txBody>
      </p:sp>
      <p:sp>
        <p:nvSpPr>
          <p:cNvPr id="5" name="AutoShape 3">
            <a:hlinkClick r:id="rId2" action="ppaction://hlinksldjump"/>
          </p:cNvPr>
          <p:cNvSpPr>
            <a:spLocks noChangeArrowheads="1"/>
          </p:cNvSpPr>
          <p:nvPr/>
        </p:nvSpPr>
        <p:spPr bwMode="gray">
          <a:xfrm>
            <a:off x="49384" y="400323"/>
            <a:ext cx="2471756" cy="593725"/>
          </a:xfrm>
          <a:prstGeom prst="roundRect">
            <a:avLst>
              <a:gd name="adj" fmla="val 16667"/>
            </a:avLst>
          </a:prstGeom>
          <a:solidFill>
            <a:schemeClr val="accent5">
              <a:lumMod val="40000"/>
              <a:lumOff val="60000"/>
            </a:scheme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itchFamily="2" charset="-78"/>
              </a:rPr>
              <a:t>کاربردها</a:t>
            </a:r>
            <a:endParaRPr lang="en-US" dirty="0">
              <a:ln w="18415" cmpd="sng">
                <a:solidFill>
                  <a:schemeClr val="tx1"/>
                </a:solidFill>
                <a:prstDash val="solid"/>
              </a:ln>
              <a:latin typeface="Times New Roman" pitchFamily="18" charset="0"/>
              <a:cs typeface="B Titr" pitchFamily="2" charset="-78"/>
            </a:endParaRPr>
          </a:p>
        </p:txBody>
      </p:sp>
      <p:sp>
        <p:nvSpPr>
          <p:cNvPr id="6" name="AutoShape 3"/>
          <p:cNvSpPr>
            <a:spLocks noChangeArrowheads="1"/>
          </p:cNvSpPr>
          <p:nvPr/>
        </p:nvSpPr>
        <p:spPr bwMode="gray">
          <a:xfrm>
            <a:off x="49384" y="1696467"/>
            <a:ext cx="2471756"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itchFamily="2" charset="-78"/>
              </a:rPr>
              <a:t>نتایج</a:t>
            </a:r>
            <a:endParaRPr lang="en-US" dirty="0">
              <a:ln w="18415" cmpd="sng">
                <a:solidFill>
                  <a:schemeClr val="tx1"/>
                </a:solidFill>
                <a:prstDash val="solid"/>
              </a:ln>
              <a:latin typeface="Times New Roman" pitchFamily="18" charset="0"/>
              <a:cs typeface="B Titr" pitchFamily="2" charset="-78"/>
            </a:endParaRPr>
          </a:p>
        </p:txBody>
      </p:sp>
      <p:sp>
        <p:nvSpPr>
          <p:cNvPr id="7" name="TextBox 1"/>
          <p:cNvSpPr txBox="1">
            <a:spLocks noChangeArrowheads="1"/>
          </p:cNvSpPr>
          <p:nvPr/>
        </p:nvSpPr>
        <p:spPr bwMode="auto">
          <a:xfrm>
            <a:off x="2737139" y="400323"/>
            <a:ext cx="61496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a:r>
              <a:rPr lang="fa-IR" sz="2000" b="1" dirty="0">
                <a:solidFill>
                  <a:srgbClr val="FF0000"/>
                </a:solidFill>
                <a:cs typeface="B Titr" pitchFamily="2" charset="-78"/>
              </a:rPr>
              <a:t>از جمله کاربرد های این نرم افزار می توان به موارد زیر اشاره کرد: </a:t>
            </a:r>
            <a:endParaRPr lang="en-US" sz="2000" b="1" dirty="0">
              <a:solidFill>
                <a:srgbClr val="FF0000"/>
              </a:solidFill>
              <a:cs typeface="B Titr" pitchFamily="2" charset="-78"/>
            </a:endParaRPr>
          </a:p>
        </p:txBody>
      </p:sp>
      <p:sp>
        <p:nvSpPr>
          <p:cNvPr id="8" name="Rectangle 2"/>
          <p:cNvSpPr>
            <a:spLocks noChangeArrowheads="1"/>
          </p:cNvSpPr>
          <p:nvPr/>
        </p:nvSpPr>
        <p:spPr bwMode="auto">
          <a:xfrm>
            <a:off x="505114" y="1121891"/>
            <a:ext cx="4716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cs typeface="B Titr" pitchFamily="2" charset="-78"/>
            </a:endParaRPr>
          </a:p>
        </p:txBody>
      </p:sp>
      <p:sp>
        <p:nvSpPr>
          <p:cNvPr id="9" name="Slide Number Placeholder 10"/>
          <p:cNvSpPr>
            <a:spLocks noGrp="1"/>
          </p:cNvSpPr>
          <p:nvPr>
            <p:ph type="sldNum" sz="quarter" idx="12"/>
          </p:nvPr>
        </p:nvSpPr>
        <p:spPr>
          <a:xfrm>
            <a:off x="8612636" y="6691636"/>
            <a:ext cx="365760" cy="365125"/>
          </a:xfrm>
        </p:spPr>
        <p:txBody>
          <a:bodyPr/>
          <a:lstStyle/>
          <a:p>
            <a:pPr>
              <a:defRPr/>
            </a:pPr>
            <a:fld id="{6968BDF8-0636-48B0-B84A-24224F4B5ABA}" type="slidenum">
              <a:rPr lang="en-US" sz="1800">
                <a:cs typeface="B Titr" pitchFamily="2" charset="-78"/>
              </a:rPr>
              <a:pPr>
                <a:defRPr/>
              </a:pPr>
              <a:t>3</a:t>
            </a:fld>
            <a:endParaRPr lang="en-US" sz="1800" dirty="0">
              <a:cs typeface="B Titr" pitchFamily="2" charset="-78"/>
            </a:endParaRPr>
          </a:p>
        </p:txBody>
      </p:sp>
      <p:sp>
        <p:nvSpPr>
          <p:cNvPr id="10" name="TextBox 9"/>
          <p:cNvSpPr txBox="1">
            <a:spLocks noChangeArrowheads="1"/>
          </p:cNvSpPr>
          <p:nvPr/>
        </p:nvSpPr>
        <p:spPr bwMode="auto">
          <a:xfrm>
            <a:off x="3281651" y="4689399"/>
            <a:ext cx="55451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a:r>
              <a:rPr lang="fa-IR" dirty="0">
                <a:cs typeface="B Titr" pitchFamily="2" charset="-78"/>
              </a:rPr>
              <a:t>جهت اعمال شرایط مرزی باید ابتدا مرزها بنحوی تعیین شده باشند. بنابراین برای این موارد نیز لازم است اضلاع مرزی تعیین شوند.</a:t>
            </a:r>
            <a:endParaRPr lang="en-US" dirty="0">
              <a:cs typeface="B Titr" pitchFamily="2" charset="-78"/>
            </a:endParaRPr>
          </a:p>
        </p:txBody>
      </p:sp>
      <p:sp>
        <p:nvSpPr>
          <p:cNvPr id="11" name="Rectangle 10"/>
          <p:cNvSpPr>
            <a:spLocks noChangeArrowheads="1"/>
          </p:cNvSpPr>
          <p:nvPr/>
        </p:nvSpPr>
        <p:spPr bwMode="auto">
          <a:xfrm>
            <a:off x="4088564" y="976320"/>
            <a:ext cx="4724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285750" indent="-285750" algn="r" rtl="1">
              <a:buFont typeface="Arial" charset="0"/>
              <a:buChar char="•"/>
            </a:pPr>
            <a:r>
              <a:rPr lang="ar-SA" b="1" dirty="0">
                <a:solidFill>
                  <a:srgbClr val="0000FF"/>
                </a:solidFill>
                <a:cs typeface="B Titr" pitchFamily="2" charset="-78"/>
              </a:rPr>
              <a:t>استفاده از اطلاعات مرزها برای تولید شبکه لایه مرزی</a:t>
            </a:r>
            <a:endParaRPr lang="fa-IR" b="1" dirty="0">
              <a:solidFill>
                <a:srgbClr val="0000FF"/>
              </a:solidFill>
              <a:cs typeface="B Titr" pitchFamily="2" charset="-78"/>
            </a:endParaRPr>
          </a:p>
        </p:txBody>
      </p:sp>
      <p:sp>
        <p:nvSpPr>
          <p:cNvPr id="12" name="Rectangle 11"/>
          <p:cNvSpPr>
            <a:spLocks noChangeArrowheads="1"/>
          </p:cNvSpPr>
          <p:nvPr/>
        </p:nvSpPr>
        <p:spPr bwMode="auto">
          <a:xfrm>
            <a:off x="5038293" y="2492912"/>
            <a:ext cx="368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285750" indent="-285750" algn="r" rtl="1">
              <a:buFont typeface="Arial" charset="0"/>
              <a:buChar char="•"/>
            </a:pPr>
            <a:r>
              <a:rPr lang="ar-SA" b="1" dirty="0">
                <a:solidFill>
                  <a:srgbClr val="0000FF"/>
                </a:solidFill>
                <a:cs typeface="B Titr" pitchFamily="2" charset="-78"/>
              </a:rPr>
              <a:t>تعیین ضریب فشار و اصطکاک در حلگرها</a:t>
            </a:r>
            <a:endParaRPr lang="fa-IR" b="1" dirty="0">
              <a:solidFill>
                <a:srgbClr val="0000FF"/>
              </a:solidFill>
              <a:cs typeface="B Titr" pitchFamily="2" charset="-78"/>
            </a:endParaRPr>
          </a:p>
        </p:txBody>
      </p:sp>
      <p:sp>
        <p:nvSpPr>
          <p:cNvPr id="13" name="Rectangle 12"/>
          <p:cNvSpPr>
            <a:spLocks noChangeArrowheads="1"/>
          </p:cNvSpPr>
          <p:nvPr/>
        </p:nvSpPr>
        <p:spPr bwMode="auto">
          <a:xfrm>
            <a:off x="5880206" y="3995822"/>
            <a:ext cx="29258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285750" indent="-285750" algn="r" rtl="1">
              <a:buFont typeface="Arial" charset="0"/>
              <a:buChar char="•"/>
            </a:pPr>
            <a:r>
              <a:rPr lang="fa-IR" b="1" dirty="0">
                <a:solidFill>
                  <a:srgbClr val="0000FF"/>
                </a:solidFill>
                <a:cs typeface="B Titr" pitchFamily="2" charset="-78"/>
              </a:rPr>
              <a:t>اعمال شرایط مرزی در حلگرها</a:t>
            </a:r>
          </a:p>
        </p:txBody>
      </p:sp>
      <p:sp>
        <p:nvSpPr>
          <p:cNvPr id="14" name="Rectangle 13"/>
          <p:cNvSpPr>
            <a:spLocks noChangeArrowheads="1"/>
          </p:cNvSpPr>
          <p:nvPr/>
        </p:nvSpPr>
        <p:spPr bwMode="auto">
          <a:xfrm>
            <a:off x="2737139" y="2910385"/>
            <a:ext cx="57959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dirty="0">
                <a:cs typeface="B Titr" pitchFamily="2" charset="-78"/>
              </a:rPr>
              <a:t>ضرایب فشار و اصطکاک بر روی مرزهای جامد تعیین می گردد که برای این منظور باید اضلاع تشکیل دهنده این مرزها بصورت مرتب شده تعیین شده باشند.</a:t>
            </a:r>
            <a:endParaRPr lang="en-US" dirty="0">
              <a:cs typeface="B Titr" pitchFamily="2" charset="-78"/>
            </a:endParaRPr>
          </a:p>
        </p:txBody>
      </p:sp>
      <p:sp>
        <p:nvSpPr>
          <p:cNvPr id="15" name="Rectangle 14"/>
          <p:cNvSpPr>
            <a:spLocks noChangeArrowheads="1"/>
          </p:cNvSpPr>
          <p:nvPr/>
        </p:nvSpPr>
        <p:spPr bwMode="auto">
          <a:xfrm>
            <a:off x="2737139" y="1531664"/>
            <a:ext cx="60118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dirty="0">
                <a:cs typeface="B Titr" pitchFamily="2" charset="-78"/>
              </a:rPr>
              <a:t>از آنجا که شبکه لایه مرزی در اطراف مرزهای جامد تولید می شود بنابراین لازم است این مرزها تشخیص داده شود تا بتوان با استفاده از آنها این نوع شبکه را تولید نمود.</a:t>
            </a:r>
            <a:endParaRPr lang="en-US" dirty="0">
              <a:cs typeface="B Titr" pitchFamily="2" charset="-78"/>
            </a:endParaRPr>
          </a:p>
        </p:txBody>
      </p:sp>
    </p:spTree>
    <p:extLst>
      <p:ext uri="{BB962C8B-B14F-4D97-AF65-F5344CB8AC3E}">
        <p14:creationId xmlns:p14="http://schemas.microsoft.com/office/powerpoint/2010/main" val="292379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circle(in)">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ircle(in)">
                                      <p:cBhvr>
                                        <p:cTn id="26" dur="2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circle(in)">
                                      <p:cBhvr>
                                        <p:cTn id="3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gray">
          <a:xfrm>
            <a:off x="147473" y="817307"/>
            <a:ext cx="2479668" cy="593725"/>
          </a:xfrm>
          <a:prstGeom prst="roundRect">
            <a:avLst>
              <a:gd name="adj" fmla="val 16667"/>
            </a:avLst>
          </a:prstGeom>
          <a:solidFill>
            <a:schemeClr val="accent5">
              <a:lumMod val="40000"/>
              <a:lumOff val="60000"/>
            </a:scheme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itchFamily="2" charset="-78"/>
              </a:rPr>
              <a:t>الگوریتم</a:t>
            </a:r>
            <a:endParaRPr lang="en-US" dirty="0">
              <a:ln w="18415" cmpd="sng">
                <a:solidFill>
                  <a:schemeClr val="tx1"/>
                </a:solidFill>
                <a:prstDash val="solid"/>
              </a:ln>
              <a:latin typeface="Times New Roman" pitchFamily="18" charset="0"/>
              <a:cs typeface="B Titr" pitchFamily="2" charset="-78"/>
            </a:endParaRPr>
          </a:p>
        </p:txBody>
      </p:sp>
      <p:sp>
        <p:nvSpPr>
          <p:cNvPr id="5" name="AutoShape 3">
            <a:hlinkClick r:id="rId2" action="ppaction://hlinksldjump"/>
          </p:cNvPr>
          <p:cNvSpPr>
            <a:spLocks noChangeArrowheads="1"/>
          </p:cNvSpPr>
          <p:nvPr/>
        </p:nvSpPr>
        <p:spPr bwMode="gray">
          <a:xfrm>
            <a:off x="155385" y="169235"/>
            <a:ext cx="2471756" cy="593725"/>
          </a:xfrm>
          <a:prstGeom prst="roundRect">
            <a:avLst>
              <a:gd name="adj" fmla="val 16667"/>
            </a:avLst>
          </a:prstGeom>
          <a:solidFill>
            <a:schemeClr val="bg1"/>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itchFamily="2" charset="-78"/>
              </a:rPr>
              <a:t>کاربردها</a:t>
            </a:r>
            <a:endParaRPr lang="en-US" dirty="0">
              <a:ln w="18415" cmpd="sng">
                <a:solidFill>
                  <a:schemeClr val="tx1"/>
                </a:solidFill>
                <a:prstDash val="solid"/>
              </a:ln>
              <a:latin typeface="Times New Roman" pitchFamily="18" charset="0"/>
              <a:cs typeface="B Titr" pitchFamily="2" charset="-78"/>
            </a:endParaRPr>
          </a:p>
        </p:txBody>
      </p:sp>
      <p:sp>
        <p:nvSpPr>
          <p:cNvPr id="6" name="AutoShape 3"/>
          <p:cNvSpPr>
            <a:spLocks noChangeArrowheads="1"/>
          </p:cNvSpPr>
          <p:nvPr/>
        </p:nvSpPr>
        <p:spPr bwMode="gray">
          <a:xfrm>
            <a:off x="155385" y="1465379"/>
            <a:ext cx="2471756"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itchFamily="2" charset="-78"/>
              </a:rPr>
              <a:t>نتایج</a:t>
            </a:r>
            <a:endParaRPr lang="en-US" dirty="0">
              <a:ln w="18415" cmpd="sng">
                <a:solidFill>
                  <a:schemeClr val="tx1"/>
                </a:solidFill>
                <a:prstDash val="solid"/>
              </a:ln>
              <a:latin typeface="Times New Roman" pitchFamily="18" charset="0"/>
              <a:cs typeface="B Titr" pitchFamily="2" charset="-78"/>
            </a:endParaRPr>
          </a:p>
        </p:txBody>
      </p:sp>
      <p:sp>
        <p:nvSpPr>
          <p:cNvPr id="7" name="TextBox 1"/>
          <p:cNvSpPr txBox="1">
            <a:spLocks noChangeArrowheads="1"/>
          </p:cNvSpPr>
          <p:nvPr/>
        </p:nvSpPr>
        <p:spPr bwMode="auto">
          <a:xfrm>
            <a:off x="1600200" y="393628"/>
            <a:ext cx="73234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a:r>
              <a:rPr lang="fa-IR" sz="2000" b="1" dirty="0">
                <a:solidFill>
                  <a:srgbClr val="FF0000"/>
                </a:solidFill>
                <a:cs typeface="B Titr" pitchFamily="2" charset="-78"/>
              </a:rPr>
              <a:t>بطور خلاصه می توان الگوریتم استفاده شده را بصورت زیر بیان نمود:</a:t>
            </a:r>
            <a:endParaRPr lang="en-US" sz="2000" b="1" dirty="0">
              <a:solidFill>
                <a:srgbClr val="FF0000"/>
              </a:solidFill>
              <a:cs typeface="B Titr" pitchFamily="2" charset="-78"/>
            </a:endParaRPr>
          </a:p>
        </p:txBody>
      </p:sp>
      <p:sp>
        <p:nvSpPr>
          <p:cNvPr id="8" name="Slide Number Placeholder 10"/>
          <p:cNvSpPr>
            <a:spLocks noGrp="1"/>
          </p:cNvSpPr>
          <p:nvPr>
            <p:ph type="sldNum" sz="quarter" idx="12"/>
          </p:nvPr>
        </p:nvSpPr>
        <p:spPr>
          <a:xfrm>
            <a:off x="8718637" y="6460548"/>
            <a:ext cx="365760" cy="365125"/>
          </a:xfrm>
        </p:spPr>
        <p:txBody>
          <a:bodyPr/>
          <a:lstStyle/>
          <a:p>
            <a:pPr>
              <a:defRPr/>
            </a:pPr>
            <a:fld id="{1EBE4E4C-E841-4637-8CBB-E3F3797CA9EF}" type="slidenum">
              <a:rPr lang="en-US" sz="1800">
                <a:cs typeface="B Titr" pitchFamily="2" charset="-78"/>
              </a:rPr>
              <a:pPr>
                <a:defRPr/>
              </a:pPr>
              <a:t>4</a:t>
            </a:fld>
            <a:endParaRPr lang="en-US" sz="1800">
              <a:cs typeface="B Titr" pitchFamily="2" charset="-78"/>
            </a:endParaRPr>
          </a:p>
        </p:txBody>
      </p:sp>
      <p:sp>
        <p:nvSpPr>
          <p:cNvPr id="9" name="Rectangle 8"/>
          <p:cNvSpPr>
            <a:spLocks noChangeArrowheads="1"/>
          </p:cNvSpPr>
          <p:nvPr/>
        </p:nvSpPr>
        <p:spPr bwMode="auto">
          <a:xfrm>
            <a:off x="2380950" y="2896371"/>
            <a:ext cx="6556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285750" indent="-285750" algn="r" rtl="1">
              <a:buFont typeface="Arial" charset="0"/>
              <a:buChar char="•"/>
            </a:pPr>
            <a:r>
              <a:rPr lang="fa-IR" b="1" dirty="0">
                <a:solidFill>
                  <a:srgbClr val="0000FF"/>
                </a:solidFill>
                <a:cs typeface="B Titr" pitchFamily="2" charset="-78"/>
              </a:rPr>
              <a:t>تعیین تعداد منحنی های مرزی و تعداد اضلاع موجود بر روی هر کدام از آنها</a:t>
            </a:r>
            <a:endParaRPr lang="en-US" b="1" dirty="0">
              <a:solidFill>
                <a:srgbClr val="0000FF"/>
              </a:solidFill>
              <a:cs typeface="B Titr" pitchFamily="2" charset="-78"/>
            </a:endParaRPr>
          </a:p>
        </p:txBody>
      </p:sp>
      <p:sp>
        <p:nvSpPr>
          <p:cNvPr id="10" name="Rectangle 9"/>
          <p:cNvSpPr>
            <a:spLocks noChangeArrowheads="1"/>
          </p:cNvSpPr>
          <p:nvPr/>
        </p:nvSpPr>
        <p:spPr bwMode="auto">
          <a:xfrm>
            <a:off x="2682225" y="1394650"/>
            <a:ext cx="6241473" cy="1500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rtl="1"/>
            <a:r>
              <a:rPr lang="fa-IR" dirty="0">
                <a:cs typeface="B Titr" pitchFamily="2" charset="-78"/>
              </a:rPr>
              <a:t>اضلاع مرزی یک شبکه دوبعدی مثلثی که ساختار داده ای آن سلول محور است استخراج شده و سپس تعداد این اضلاع و شماره نقاط تشکیل دهنده هر ضلع ذخیره می شود. اگر نحوه ذخیره نقاط تشکیل دهنده بصورت پادساعتگرد باشد، جهت اضلاع مرزی بگونه ای تعیین می شود که میدان همیشه در طرف چپ قرار دارد و برعکس.</a:t>
            </a:r>
          </a:p>
        </p:txBody>
      </p:sp>
      <p:sp>
        <p:nvSpPr>
          <p:cNvPr id="11" name="Rectangle 10"/>
          <p:cNvSpPr>
            <a:spLocks noChangeArrowheads="1"/>
          </p:cNvSpPr>
          <p:nvPr/>
        </p:nvSpPr>
        <p:spPr bwMode="auto">
          <a:xfrm>
            <a:off x="4124685" y="929225"/>
            <a:ext cx="4799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r" rtl="1">
              <a:buFont typeface="Arial" charset="0"/>
              <a:buChar char="•"/>
            </a:pPr>
            <a:r>
              <a:rPr lang="fa-IR" b="1" dirty="0">
                <a:solidFill>
                  <a:srgbClr val="0000FF"/>
                </a:solidFill>
                <a:cs typeface="B Titr" pitchFamily="2" charset="-78"/>
              </a:rPr>
              <a:t>استخراج اضلاع مرزی</a:t>
            </a:r>
          </a:p>
        </p:txBody>
      </p:sp>
      <p:sp>
        <p:nvSpPr>
          <p:cNvPr id="12" name="Rectangle 11"/>
          <p:cNvSpPr>
            <a:spLocks noChangeArrowheads="1"/>
          </p:cNvSpPr>
          <p:nvPr/>
        </p:nvSpPr>
        <p:spPr bwMode="auto">
          <a:xfrm>
            <a:off x="1565564" y="3505200"/>
            <a:ext cx="7191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dirty="0">
                <a:cs typeface="B Titr" pitchFamily="2" charset="-78"/>
              </a:rPr>
              <a:t>در اینجا تعیین می شود که این اضلاع چند منحنی را تشکیل می دهند و بر روی هر منحنی چند ضلع وجود دارد. </a:t>
            </a:r>
          </a:p>
        </p:txBody>
      </p:sp>
    </p:spTree>
    <p:extLst>
      <p:ext uri="{BB962C8B-B14F-4D97-AF65-F5344CB8AC3E}">
        <p14:creationId xmlns:p14="http://schemas.microsoft.com/office/powerpoint/2010/main" val="22619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3"/>
          <p:cNvSpPr>
            <a:spLocks noChangeArrowheads="1"/>
          </p:cNvSpPr>
          <p:nvPr/>
        </p:nvSpPr>
        <p:spPr bwMode="gray">
          <a:xfrm>
            <a:off x="76108" y="764704"/>
            <a:ext cx="2479668"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الگوریتم</a:t>
            </a:r>
            <a:endParaRPr lang="en-US" sz="2000" dirty="0">
              <a:ln w="18415" cmpd="sng">
                <a:solidFill>
                  <a:schemeClr val="tx1"/>
                </a:solidFill>
                <a:prstDash val="solid"/>
              </a:ln>
              <a:latin typeface="Times New Roman" pitchFamily="18" charset="0"/>
              <a:cs typeface="Times New Roman" pitchFamily="18" charset="0"/>
            </a:endParaRPr>
          </a:p>
        </p:txBody>
      </p:sp>
      <p:sp>
        <p:nvSpPr>
          <p:cNvPr id="17" name="AutoShape 3">
            <a:hlinkClick r:id="rId3" action="ppaction://hlinksldjump"/>
          </p:cNvPr>
          <p:cNvSpPr>
            <a:spLocks noChangeArrowheads="1"/>
          </p:cNvSpPr>
          <p:nvPr/>
        </p:nvSpPr>
        <p:spPr bwMode="gray">
          <a:xfrm>
            <a:off x="84020" y="116632"/>
            <a:ext cx="2471756" cy="593725"/>
          </a:xfrm>
          <a:prstGeom prst="roundRect">
            <a:avLst>
              <a:gd name="adj" fmla="val 16667"/>
            </a:avLst>
          </a:prstGeom>
          <a:solidFill>
            <a:schemeClr val="bg1"/>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کاربردها</a:t>
            </a:r>
            <a:endParaRPr lang="en-US" sz="2000" dirty="0">
              <a:ln w="18415" cmpd="sng">
                <a:solidFill>
                  <a:schemeClr val="tx1"/>
                </a:solidFill>
                <a:prstDash val="solid"/>
              </a:ln>
              <a:latin typeface="Times New Roman" pitchFamily="18" charset="0"/>
              <a:cs typeface="Times New Roman" pitchFamily="18" charset="0"/>
            </a:endParaRPr>
          </a:p>
        </p:txBody>
      </p:sp>
      <p:sp>
        <p:nvSpPr>
          <p:cNvPr id="10" name="AutoShape 3"/>
          <p:cNvSpPr>
            <a:spLocks noChangeArrowheads="1"/>
          </p:cNvSpPr>
          <p:nvPr/>
        </p:nvSpPr>
        <p:spPr bwMode="gray">
          <a:xfrm>
            <a:off x="84020" y="1412776"/>
            <a:ext cx="2471756" cy="593725"/>
          </a:xfrm>
          <a:prstGeom prst="roundRect">
            <a:avLst>
              <a:gd name="adj" fmla="val 16667"/>
            </a:avLst>
          </a:prstGeom>
          <a:solidFill>
            <a:schemeClr val="accent5">
              <a:lumMod val="40000"/>
              <a:lumOff val="60000"/>
            </a:scheme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نتایج</a:t>
            </a:r>
            <a:endParaRPr lang="en-US" sz="2000" dirty="0">
              <a:ln w="18415" cmpd="sng">
                <a:solidFill>
                  <a:schemeClr val="tx1"/>
                </a:solidFill>
                <a:prstDash val="solid"/>
              </a:ln>
              <a:latin typeface="Times New Roman" pitchFamily="18" charset="0"/>
              <a:cs typeface="Times New Roman" pitchFamily="18" charset="0"/>
            </a:endParaRPr>
          </a:p>
        </p:txBody>
      </p:sp>
      <p:sp>
        <p:nvSpPr>
          <p:cNvPr id="9221" name="TextBox 1"/>
          <p:cNvSpPr txBox="1">
            <a:spLocks noChangeArrowheads="1"/>
          </p:cNvSpPr>
          <p:nvPr/>
        </p:nvSpPr>
        <p:spPr bwMode="auto">
          <a:xfrm>
            <a:off x="3132138" y="1422400"/>
            <a:ext cx="58816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a:r>
              <a:rPr lang="fa-IR" sz="2000" b="1" dirty="0">
                <a:cs typeface="B Nazanin" pitchFamily="2" charset="-78"/>
              </a:rPr>
              <a:t>استخراج اطلاعات مرزها (</a:t>
            </a:r>
            <a:r>
              <a:rPr lang="en-US" sz="2000" b="1" dirty="0" err="1">
                <a:cs typeface="B Nazanin" pitchFamily="2" charset="-78"/>
              </a:rPr>
              <a:t>Rectangle_Circle</a:t>
            </a:r>
            <a:r>
              <a:rPr lang="fa-IR" sz="2000" b="1" dirty="0">
                <a:cs typeface="B Nazanin" pitchFamily="2" charset="-78"/>
              </a:rPr>
              <a:t>)</a:t>
            </a:r>
            <a:endParaRPr lang="en-US" sz="2000" b="1" dirty="0">
              <a:cs typeface="B Nazanin" pitchFamily="2" charset="-78"/>
            </a:endParaRPr>
          </a:p>
        </p:txBody>
      </p:sp>
      <p:sp>
        <p:nvSpPr>
          <p:cNvPr id="9222" name="Rectangle 2"/>
          <p:cNvSpPr>
            <a:spLocks noChangeArrowheads="1"/>
          </p:cNvSpPr>
          <p:nvPr/>
        </p:nvSpPr>
        <p:spPr bwMode="auto">
          <a:xfrm>
            <a:off x="539750" y="838200"/>
            <a:ext cx="4716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1" name="Slide Number Placeholder 10"/>
          <p:cNvSpPr>
            <a:spLocks noGrp="1"/>
          </p:cNvSpPr>
          <p:nvPr>
            <p:ph type="sldNum" sz="quarter" idx="12"/>
          </p:nvPr>
        </p:nvSpPr>
        <p:spPr/>
        <p:txBody>
          <a:bodyPr/>
          <a:lstStyle/>
          <a:p>
            <a:pPr>
              <a:defRPr/>
            </a:pPr>
            <a:fld id="{76DCFBDD-7D71-4195-804D-6A17F943C20C}" type="slidenum">
              <a:rPr lang="en-US"/>
              <a:pPr>
                <a:defRPr/>
              </a:pPr>
              <a:t>5</a:t>
            </a:fld>
            <a:endParaRPr lang="en-US"/>
          </a:p>
        </p:txBody>
      </p:sp>
      <p:pic>
        <p:nvPicPr>
          <p:cNvPr id="9224" name="Picture 8"/>
          <p:cNvPicPr>
            <a:picLocks noChangeAspect="1" noChangeArrowheads="1"/>
          </p:cNvPicPr>
          <p:nvPr/>
        </p:nvPicPr>
        <p:blipFill>
          <a:blip r:embed="rId4">
            <a:extLst>
              <a:ext uri="{28A0092B-C50C-407E-A947-70E740481C1C}">
                <a14:useLocalDpi xmlns:a14="http://schemas.microsoft.com/office/drawing/2010/main" val="0"/>
              </a:ext>
            </a:extLst>
          </a:blip>
          <a:srcRect l="16295" t="13832" r="50452" b="13271"/>
          <a:stretch>
            <a:fillRect/>
          </a:stretch>
        </p:blipFill>
        <p:spPr bwMode="auto">
          <a:xfrm>
            <a:off x="2897188" y="2006600"/>
            <a:ext cx="190500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noChangeArrowheads="1"/>
          </p:cNvPicPr>
          <p:nvPr/>
        </p:nvPicPr>
        <p:blipFill>
          <a:blip r:embed="rId5">
            <a:extLst>
              <a:ext uri="{28A0092B-C50C-407E-A947-70E740481C1C}">
                <a14:useLocalDpi xmlns:a14="http://schemas.microsoft.com/office/drawing/2010/main" val="0"/>
              </a:ext>
            </a:extLst>
          </a:blip>
          <a:srcRect l="16129" t="14394" r="50784" b="13457"/>
          <a:stretch>
            <a:fillRect/>
          </a:stretch>
        </p:blipFill>
        <p:spPr bwMode="auto">
          <a:xfrm>
            <a:off x="4986338" y="2025650"/>
            <a:ext cx="1895475"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273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gray">
          <a:xfrm>
            <a:off x="76108" y="764704"/>
            <a:ext cx="2479668"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الگوریتم</a:t>
            </a:r>
            <a:endParaRPr lang="en-US" sz="2000" dirty="0">
              <a:ln w="18415" cmpd="sng">
                <a:solidFill>
                  <a:schemeClr val="tx1"/>
                </a:solidFill>
                <a:prstDash val="solid"/>
              </a:ln>
              <a:latin typeface="Times New Roman" pitchFamily="18" charset="0"/>
              <a:cs typeface="Times New Roman" pitchFamily="18" charset="0"/>
            </a:endParaRPr>
          </a:p>
        </p:txBody>
      </p:sp>
      <p:sp>
        <p:nvSpPr>
          <p:cNvPr id="5" name="AutoShape 3">
            <a:hlinkClick r:id="rId2" action="ppaction://hlinksldjump"/>
          </p:cNvPr>
          <p:cNvSpPr>
            <a:spLocks noChangeArrowheads="1"/>
          </p:cNvSpPr>
          <p:nvPr/>
        </p:nvSpPr>
        <p:spPr bwMode="gray">
          <a:xfrm>
            <a:off x="84020" y="116632"/>
            <a:ext cx="2471756" cy="593725"/>
          </a:xfrm>
          <a:prstGeom prst="roundRect">
            <a:avLst>
              <a:gd name="adj" fmla="val 16667"/>
            </a:avLst>
          </a:prstGeom>
          <a:solidFill>
            <a:schemeClr val="bg1"/>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کاربردها</a:t>
            </a:r>
            <a:endParaRPr lang="en-US" sz="2000" dirty="0">
              <a:ln w="18415" cmpd="sng">
                <a:solidFill>
                  <a:schemeClr val="tx1"/>
                </a:solidFill>
                <a:prstDash val="solid"/>
              </a:ln>
              <a:latin typeface="Times New Roman" pitchFamily="18" charset="0"/>
              <a:cs typeface="Times New Roman" pitchFamily="18" charset="0"/>
            </a:endParaRPr>
          </a:p>
        </p:txBody>
      </p:sp>
      <p:sp>
        <p:nvSpPr>
          <p:cNvPr id="6" name="AutoShape 3"/>
          <p:cNvSpPr>
            <a:spLocks noChangeArrowheads="1"/>
          </p:cNvSpPr>
          <p:nvPr/>
        </p:nvSpPr>
        <p:spPr bwMode="gray">
          <a:xfrm>
            <a:off x="84020" y="1412776"/>
            <a:ext cx="2471756" cy="593725"/>
          </a:xfrm>
          <a:prstGeom prst="roundRect">
            <a:avLst>
              <a:gd name="adj" fmla="val 16667"/>
            </a:avLst>
          </a:prstGeom>
          <a:solidFill>
            <a:schemeClr val="accent5">
              <a:lumMod val="40000"/>
              <a:lumOff val="60000"/>
            </a:scheme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نتایج</a:t>
            </a:r>
            <a:endParaRPr lang="en-US" sz="2000" dirty="0">
              <a:ln w="18415" cmpd="sng">
                <a:solidFill>
                  <a:schemeClr val="tx1"/>
                </a:solidFill>
                <a:prstDash val="solid"/>
              </a:ln>
              <a:latin typeface="Times New Roman" pitchFamily="18" charset="0"/>
              <a:cs typeface="Times New Roman" pitchFamily="18" charset="0"/>
            </a:endParaRPr>
          </a:p>
        </p:txBody>
      </p:sp>
      <p:sp>
        <p:nvSpPr>
          <p:cNvPr id="7" name="TextBox 1"/>
          <p:cNvSpPr txBox="1">
            <a:spLocks noChangeArrowheads="1"/>
          </p:cNvSpPr>
          <p:nvPr/>
        </p:nvSpPr>
        <p:spPr bwMode="auto">
          <a:xfrm>
            <a:off x="3132138" y="1422400"/>
            <a:ext cx="58816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a:r>
              <a:rPr lang="fa-IR" sz="2000" b="1" dirty="0">
                <a:solidFill>
                  <a:srgbClr val="0000FF"/>
                </a:solidFill>
                <a:cs typeface="B Titr" pitchFamily="2" charset="-78"/>
              </a:rPr>
              <a:t>استخراج اطلاعات مرزها (</a:t>
            </a:r>
            <a:r>
              <a:rPr lang="en-US" sz="2000" b="1" dirty="0" err="1">
                <a:solidFill>
                  <a:srgbClr val="0000FF"/>
                </a:solidFill>
                <a:cs typeface="B Titr" pitchFamily="2" charset="-78"/>
              </a:rPr>
              <a:t>Rectangle_Circle</a:t>
            </a:r>
            <a:r>
              <a:rPr lang="fa-IR" sz="2000" b="1" dirty="0">
                <a:solidFill>
                  <a:srgbClr val="0000FF"/>
                </a:solidFill>
                <a:cs typeface="B Titr" pitchFamily="2" charset="-78"/>
              </a:rPr>
              <a:t>)</a:t>
            </a:r>
            <a:endParaRPr lang="en-US" sz="2000" b="1" dirty="0">
              <a:solidFill>
                <a:srgbClr val="0000FF"/>
              </a:solidFill>
              <a:cs typeface="B Titr" pitchFamily="2" charset="-78"/>
            </a:endParaRPr>
          </a:p>
        </p:txBody>
      </p:sp>
      <p:sp>
        <p:nvSpPr>
          <p:cNvPr id="8" name="Rectangle 2"/>
          <p:cNvSpPr>
            <a:spLocks noChangeArrowheads="1"/>
          </p:cNvSpPr>
          <p:nvPr/>
        </p:nvSpPr>
        <p:spPr bwMode="auto">
          <a:xfrm>
            <a:off x="539750" y="838200"/>
            <a:ext cx="4716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9" name="Slide Number Placeholder 10"/>
          <p:cNvSpPr>
            <a:spLocks noGrp="1"/>
          </p:cNvSpPr>
          <p:nvPr>
            <p:ph type="sldNum" sz="quarter" idx="12"/>
          </p:nvPr>
        </p:nvSpPr>
        <p:spPr>
          <a:xfrm>
            <a:off x="8647272" y="6407945"/>
            <a:ext cx="365760" cy="365125"/>
          </a:xfrm>
        </p:spPr>
        <p:txBody>
          <a:bodyPr/>
          <a:lstStyle/>
          <a:p>
            <a:pPr>
              <a:defRPr/>
            </a:pPr>
            <a:fld id="{76DCFBDD-7D71-4195-804D-6A17F943C20C}" type="slidenum">
              <a:rPr lang="en-US"/>
              <a:pPr>
                <a:defRPr/>
              </a:pPr>
              <a:t>6</a:t>
            </a:fld>
            <a:endParaRPr lang="en-US"/>
          </a:p>
        </p:txBody>
      </p:sp>
      <p:pic>
        <p:nvPicPr>
          <p:cNvPr id="10" name="Picture 8"/>
          <p:cNvPicPr>
            <a:picLocks noChangeAspect="1" noChangeArrowheads="1"/>
          </p:cNvPicPr>
          <p:nvPr/>
        </p:nvPicPr>
        <p:blipFill>
          <a:blip r:embed="rId3">
            <a:extLst>
              <a:ext uri="{28A0092B-C50C-407E-A947-70E740481C1C}">
                <a14:useLocalDpi xmlns:a14="http://schemas.microsoft.com/office/drawing/2010/main" val="0"/>
              </a:ext>
            </a:extLst>
          </a:blip>
          <a:srcRect l="16295" t="13832" r="50452" b="13271"/>
          <a:stretch>
            <a:fillRect/>
          </a:stretch>
        </p:blipFill>
        <p:spPr bwMode="auto">
          <a:xfrm>
            <a:off x="2897188" y="2006600"/>
            <a:ext cx="190500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noChangeArrowheads="1"/>
          </p:cNvPicPr>
          <p:nvPr/>
        </p:nvPicPr>
        <p:blipFill>
          <a:blip r:embed="rId4">
            <a:extLst>
              <a:ext uri="{28A0092B-C50C-407E-A947-70E740481C1C}">
                <a14:useLocalDpi xmlns:a14="http://schemas.microsoft.com/office/drawing/2010/main" val="0"/>
              </a:ext>
            </a:extLst>
          </a:blip>
          <a:srcRect l="16129" t="14394" r="50784" b="13457"/>
          <a:stretch>
            <a:fillRect/>
          </a:stretch>
        </p:blipFill>
        <p:spPr bwMode="auto">
          <a:xfrm>
            <a:off x="4986338" y="2025650"/>
            <a:ext cx="1895475"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48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gray">
          <a:xfrm>
            <a:off x="76108" y="764704"/>
            <a:ext cx="2479668"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الگوریتم</a:t>
            </a:r>
            <a:endParaRPr lang="en-US" sz="2000" dirty="0">
              <a:ln w="18415" cmpd="sng">
                <a:solidFill>
                  <a:schemeClr val="tx1"/>
                </a:solidFill>
                <a:prstDash val="solid"/>
              </a:ln>
              <a:latin typeface="Times New Roman" pitchFamily="18" charset="0"/>
              <a:cs typeface="Times New Roman" pitchFamily="18" charset="0"/>
            </a:endParaRPr>
          </a:p>
        </p:txBody>
      </p:sp>
      <p:sp>
        <p:nvSpPr>
          <p:cNvPr id="5" name="AutoShape 3">
            <a:hlinkClick r:id="rId2" action="ppaction://hlinksldjump"/>
          </p:cNvPr>
          <p:cNvSpPr>
            <a:spLocks noChangeArrowheads="1"/>
          </p:cNvSpPr>
          <p:nvPr/>
        </p:nvSpPr>
        <p:spPr bwMode="gray">
          <a:xfrm>
            <a:off x="84020" y="116632"/>
            <a:ext cx="2471756" cy="593725"/>
          </a:xfrm>
          <a:prstGeom prst="roundRect">
            <a:avLst>
              <a:gd name="adj" fmla="val 16667"/>
            </a:avLst>
          </a:prstGeom>
          <a:solidFill>
            <a:schemeClr val="bg1"/>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کاربردها</a:t>
            </a:r>
            <a:endParaRPr lang="en-US" sz="2000" dirty="0">
              <a:ln w="18415" cmpd="sng">
                <a:solidFill>
                  <a:schemeClr val="tx1"/>
                </a:solidFill>
                <a:prstDash val="solid"/>
              </a:ln>
              <a:latin typeface="Times New Roman" pitchFamily="18" charset="0"/>
              <a:cs typeface="Times New Roman" pitchFamily="18" charset="0"/>
            </a:endParaRPr>
          </a:p>
        </p:txBody>
      </p:sp>
      <p:sp>
        <p:nvSpPr>
          <p:cNvPr id="6" name="AutoShape 3"/>
          <p:cNvSpPr>
            <a:spLocks noChangeArrowheads="1"/>
          </p:cNvSpPr>
          <p:nvPr/>
        </p:nvSpPr>
        <p:spPr bwMode="gray">
          <a:xfrm>
            <a:off x="84020" y="1412776"/>
            <a:ext cx="2471756" cy="593725"/>
          </a:xfrm>
          <a:prstGeom prst="roundRect">
            <a:avLst>
              <a:gd name="adj" fmla="val 16667"/>
            </a:avLst>
          </a:prstGeom>
          <a:solidFill>
            <a:schemeClr val="accent5">
              <a:lumMod val="40000"/>
              <a:lumOff val="60000"/>
            </a:scheme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نتایج</a:t>
            </a:r>
            <a:endParaRPr lang="en-US" sz="2000" dirty="0">
              <a:ln w="18415" cmpd="sng">
                <a:solidFill>
                  <a:schemeClr val="tx1"/>
                </a:solidFill>
                <a:prstDash val="solid"/>
              </a:ln>
              <a:latin typeface="Times New Roman" pitchFamily="18" charset="0"/>
              <a:cs typeface="Times New Roman" pitchFamily="18" charset="0"/>
            </a:endParaRPr>
          </a:p>
        </p:txBody>
      </p:sp>
      <p:sp>
        <p:nvSpPr>
          <p:cNvPr id="7" name="TextBox 1"/>
          <p:cNvSpPr txBox="1">
            <a:spLocks noChangeArrowheads="1"/>
          </p:cNvSpPr>
          <p:nvPr/>
        </p:nvSpPr>
        <p:spPr bwMode="auto">
          <a:xfrm>
            <a:off x="3011488" y="1603375"/>
            <a:ext cx="58816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a:r>
              <a:rPr lang="fa-IR" sz="2000" b="1" dirty="0">
                <a:solidFill>
                  <a:srgbClr val="0000FF"/>
                </a:solidFill>
                <a:cs typeface="B Titr" pitchFamily="2" charset="-78"/>
              </a:rPr>
              <a:t>استخراج اطلاعات مرزهای شبکه اطراف یک ایرفویل سه المانه</a:t>
            </a:r>
          </a:p>
        </p:txBody>
      </p:sp>
      <p:sp>
        <p:nvSpPr>
          <p:cNvPr id="8" name="Rectangle 2"/>
          <p:cNvSpPr>
            <a:spLocks noChangeArrowheads="1"/>
          </p:cNvSpPr>
          <p:nvPr/>
        </p:nvSpPr>
        <p:spPr bwMode="auto">
          <a:xfrm>
            <a:off x="539750" y="838200"/>
            <a:ext cx="4716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9" name="Slide Number Placeholder 10"/>
          <p:cNvSpPr>
            <a:spLocks noGrp="1"/>
          </p:cNvSpPr>
          <p:nvPr>
            <p:ph type="sldNum" sz="quarter" idx="12"/>
          </p:nvPr>
        </p:nvSpPr>
        <p:spPr>
          <a:xfrm>
            <a:off x="8647272" y="6407945"/>
            <a:ext cx="365760" cy="365125"/>
          </a:xfrm>
        </p:spPr>
        <p:txBody>
          <a:bodyPr/>
          <a:lstStyle/>
          <a:p>
            <a:pPr>
              <a:defRPr/>
            </a:pPr>
            <a:fld id="{B04B3AE1-6A5A-4F02-9371-AAC16ACD6109}" type="slidenum">
              <a:rPr lang="en-US"/>
              <a:pPr>
                <a:defRPr/>
              </a:pPr>
              <a:t>7</a:t>
            </a:fld>
            <a:endParaRPr lang="en-US"/>
          </a:p>
        </p:txBody>
      </p:sp>
      <p:pic>
        <p:nvPicPr>
          <p:cNvPr id="10" name="Picture 8"/>
          <p:cNvPicPr>
            <a:picLocks noChangeAspect="1" noChangeArrowheads="1"/>
          </p:cNvPicPr>
          <p:nvPr/>
        </p:nvPicPr>
        <p:blipFill>
          <a:blip r:embed="rId3">
            <a:extLst>
              <a:ext uri="{28A0092B-C50C-407E-A947-70E740481C1C}">
                <a14:useLocalDpi xmlns:a14="http://schemas.microsoft.com/office/drawing/2010/main" val="0"/>
              </a:ext>
            </a:extLst>
          </a:blip>
          <a:srcRect l="14964" t="12337" r="12541" b="13832"/>
          <a:stretch>
            <a:fillRect/>
          </a:stretch>
        </p:blipFill>
        <p:spPr bwMode="auto">
          <a:xfrm>
            <a:off x="479425" y="2349500"/>
            <a:ext cx="4152900" cy="3762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1" name="Picture 10"/>
          <p:cNvPicPr>
            <a:picLocks noChangeAspect="1" noChangeArrowheads="1"/>
          </p:cNvPicPr>
          <p:nvPr/>
        </p:nvPicPr>
        <p:blipFill>
          <a:blip r:embed="rId4">
            <a:extLst>
              <a:ext uri="{28A0092B-C50C-407E-A947-70E740481C1C}">
                <a14:useLocalDpi xmlns:a14="http://schemas.microsoft.com/office/drawing/2010/main" val="0"/>
              </a:ext>
            </a:extLst>
          </a:blip>
          <a:srcRect l="15295" t="12711" r="13040" b="13832"/>
          <a:stretch>
            <a:fillRect/>
          </a:stretch>
        </p:blipFill>
        <p:spPr bwMode="auto">
          <a:xfrm>
            <a:off x="4787900" y="2368550"/>
            <a:ext cx="4105275" cy="3743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93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4157</TotalTime>
  <Words>301</Words>
  <Application>Microsoft Office PowerPoint</Application>
  <PresentationFormat>On-screen Show (4:3)</PresentationFormat>
  <Paragraphs>47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Manager</cp:lastModifiedBy>
  <cp:revision>192</cp:revision>
  <dcterms:created xsi:type="dcterms:W3CDTF">2006-08-16T00:00:00Z</dcterms:created>
  <dcterms:modified xsi:type="dcterms:W3CDTF">2015-09-28T12:32:28Z</dcterms:modified>
</cp:coreProperties>
</file>