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
  </p:notesMasterIdLst>
  <p:sldIdLst>
    <p:sldId id="366" r:id="rId2"/>
    <p:sldId id="374" r:id="rId3"/>
    <p:sldId id="375" r:id="rId4"/>
    <p:sldId id="376" r:id="rId5"/>
    <p:sldId id="377" r:id="rId6"/>
    <p:sldId id="37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9/28/2015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9/28/2015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9/28/2015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9/28/2015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9/28/2015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9/28/2015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9/28/2015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9/28/2015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9/28/2015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9/28/2015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9/28/2015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9/28/2015</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9/28/2015</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69" y="0"/>
            <a:ext cx="1869831" cy="1869831"/>
          </a:xfrm>
          <a:prstGeom prst="rect">
            <a:avLst/>
          </a:prstGeom>
        </p:spPr>
      </p:pic>
      <p:sp>
        <p:nvSpPr>
          <p:cNvPr id="5" name="Subtitle 2"/>
          <p:cNvSpPr txBox="1">
            <a:spLocks/>
          </p:cNvSpPr>
          <p:nvPr/>
        </p:nvSpPr>
        <p:spPr bwMode="auto">
          <a:xfrm>
            <a:off x="1584325" y="343694"/>
            <a:ext cx="617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600"/>
              </a:spcBef>
              <a:buClr>
                <a:schemeClr val="accent1"/>
              </a:buClr>
              <a:buSzPct val="70000"/>
              <a:buFont typeface="Wingdings" panose="05000000000000000000" pitchFamily="2" charset="2"/>
              <a:buNone/>
            </a:pPr>
            <a:r>
              <a:rPr lang="fa-IR" b="1" dirty="0">
                <a:solidFill>
                  <a:schemeClr val="tx2"/>
                </a:solidFill>
                <a:latin typeface="Times New Roman" panose="02020603050405020304" pitchFamily="18" charset="0"/>
                <a:cs typeface="B Nazanin" panose="00000400000000000000" pitchFamily="2" charset="-78"/>
              </a:rPr>
              <a:t>به نام </a:t>
            </a:r>
            <a:r>
              <a:rPr lang="fa-IR" b="1" dirty="0" smtClean="0">
                <a:solidFill>
                  <a:schemeClr val="tx2"/>
                </a:solidFill>
                <a:latin typeface="Times New Roman" panose="02020603050405020304" pitchFamily="18" charset="0"/>
                <a:cs typeface="B Nazanin" panose="00000400000000000000" pitchFamily="2" charset="-78"/>
              </a:rPr>
              <a:t>خدا</a:t>
            </a:r>
            <a:endParaRPr lang="en-US" b="1" dirty="0">
              <a:solidFill>
                <a:schemeClr val="tx2"/>
              </a:solidFill>
              <a:latin typeface="Times New Roman" panose="02020603050405020304" pitchFamily="18" charset="0"/>
              <a:cs typeface="B Nazanin" panose="00000400000000000000" pitchFamily="2" charset="-78"/>
            </a:endParaRPr>
          </a:p>
        </p:txBody>
      </p:sp>
      <p:sp>
        <p:nvSpPr>
          <p:cNvPr id="4" name="Rectangle 3"/>
          <p:cNvSpPr/>
          <p:nvPr/>
        </p:nvSpPr>
        <p:spPr>
          <a:xfrm>
            <a:off x="1378400" y="2197603"/>
            <a:ext cx="7010400" cy="1969770"/>
          </a:xfrm>
          <a:prstGeom prst="rect">
            <a:avLst/>
          </a:prstGeom>
        </p:spPr>
        <p:txBody>
          <a:bodyPr wrap="square">
            <a:spAutoFit/>
          </a:bodyPr>
          <a:lstStyle/>
          <a:p>
            <a:pPr algn="ctr" rtl="1">
              <a:defRPr/>
            </a:pPr>
            <a:r>
              <a:rPr lang="fa-IR" sz="4000" b="1" dirty="0">
                <a:solidFill>
                  <a:srgbClr val="FF0000"/>
                </a:solidFill>
                <a:cs typeface="B Titr" panose="00000700000000000000" pitchFamily="2" charset="-78"/>
              </a:rPr>
              <a:t>تبدیل ساختار داده ای سلول محور به ضلع محور (شبکه مثلثی)</a:t>
            </a:r>
            <a:endParaRPr lang="en-US" sz="4000" kern="0" dirty="0">
              <a:solidFill>
                <a:srgbClr val="FF0000"/>
              </a:solidFill>
              <a:cs typeface="B Titr" panose="00000700000000000000" pitchFamily="2" charset="-78"/>
            </a:endParaRPr>
          </a:p>
          <a:p>
            <a:pPr algn="ctr">
              <a:defRPr/>
            </a:pPr>
            <a:endParaRPr lang="en-US" sz="1050" kern="0" dirty="0">
              <a:solidFill>
                <a:sysClr val="windowText" lastClr="000000"/>
              </a:solidFill>
            </a:endParaRPr>
          </a:p>
          <a:p>
            <a:pPr algn="ctr">
              <a:defRPr/>
            </a:pPr>
            <a:endParaRPr lang="en-US" sz="1050" kern="0" dirty="0">
              <a:solidFill>
                <a:sysClr val="windowText" lastClr="000000"/>
              </a:solidFill>
            </a:endParaRPr>
          </a:p>
          <a:p>
            <a:pPr algn="ctr">
              <a:defRPr/>
            </a:pPr>
            <a:endParaRPr lang="en-US" sz="1050" kern="0" dirty="0">
              <a:solidFill>
                <a:sysClr val="windowText" lastClr="000000"/>
              </a:solidFill>
            </a:endParaRPr>
          </a:p>
          <a:p>
            <a:pPr algn="ctr">
              <a:defRPr/>
            </a:pPr>
            <a:endParaRPr lang="en-US" sz="1050" kern="0" dirty="0">
              <a:solidFill>
                <a:sysClr val="windowText" lastClr="000000"/>
              </a:solidFill>
            </a:endParaRPr>
          </a:p>
        </p:txBody>
      </p:sp>
      <p:sp>
        <p:nvSpPr>
          <p:cNvPr id="9" name="Rectangle 8"/>
          <p:cNvSpPr/>
          <p:nvPr/>
        </p:nvSpPr>
        <p:spPr>
          <a:xfrm>
            <a:off x="2597600" y="4188385"/>
            <a:ext cx="4572000" cy="954107"/>
          </a:xfrm>
          <a:prstGeom prst="rect">
            <a:avLst/>
          </a:prstGeom>
        </p:spPr>
        <p:txBody>
          <a:bodyPr>
            <a:spAutoFit/>
          </a:bodyPr>
          <a:lstStyle/>
          <a:p>
            <a:pPr algn="ctr" rtl="1">
              <a:defRPr/>
            </a:pPr>
            <a:r>
              <a:rPr lang="fa-IR" sz="2800" kern="0" dirty="0" smtClean="0">
                <a:solidFill>
                  <a:srgbClr val="0000FF"/>
                </a:solidFill>
                <a:latin typeface="Times New Roman" pitchFamily="18" charset="0"/>
                <a:cs typeface="B Titr" panose="00000700000000000000" pitchFamily="2" charset="-78"/>
              </a:rPr>
              <a:t>مرتضی نامور</a:t>
            </a:r>
          </a:p>
          <a:p>
            <a:pPr algn="ctr" rtl="1">
              <a:defRPr/>
            </a:pPr>
            <a:r>
              <a:rPr lang="fa-IR" sz="2800" kern="0" dirty="0" smtClean="0">
                <a:solidFill>
                  <a:srgbClr val="0000FF"/>
                </a:solidFill>
                <a:latin typeface="Times New Roman" pitchFamily="18" charset="0"/>
                <a:cs typeface="B Titr" panose="00000700000000000000" pitchFamily="2" charset="-78"/>
              </a:rPr>
              <a:t>مهر1394</a:t>
            </a:r>
            <a:endParaRPr lang="en-US" sz="2800" kern="0" dirty="0">
              <a:solidFill>
                <a:srgbClr val="0000FF"/>
              </a:solidFill>
              <a:latin typeface="Times New Roman" pitchFamily="18" charset="0"/>
              <a:cs typeface="B Titr" panose="00000700000000000000" pitchFamily="2" charset="-78"/>
            </a:endParaRPr>
          </a:p>
        </p:txBody>
      </p:sp>
      <p:sp>
        <p:nvSpPr>
          <p:cNvPr id="8" name="Rectangle 7"/>
          <p:cNvSpPr/>
          <p:nvPr/>
        </p:nvSpPr>
        <p:spPr>
          <a:xfrm>
            <a:off x="3124200" y="5531875"/>
            <a:ext cx="3518800" cy="523220"/>
          </a:xfrm>
          <a:prstGeom prst="rect">
            <a:avLst/>
          </a:prstGeom>
        </p:spPr>
        <p:txBody>
          <a:bodyPr wrap="square">
            <a:spAutoFit/>
          </a:bodyPr>
          <a:lstStyle/>
          <a:p>
            <a:pPr algn="ctr"/>
            <a:r>
              <a:rPr lang="en-US" sz="2800" b="1" dirty="0">
                <a:solidFill>
                  <a:srgbClr val="0000FF"/>
                </a:solidFill>
                <a:latin typeface="Times New Roman" panose="02020603050405020304" pitchFamily="18" charset="0"/>
                <a:cs typeface="Times New Roman" panose="02020603050405020304" pitchFamily="18" charset="0"/>
              </a:rPr>
              <a:t>MarketCode.ir</a:t>
            </a:r>
            <a:endParaRPr lang="en-US" sz="2800" b="1" dirty="0"/>
          </a:p>
        </p:txBody>
      </p:sp>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gray">
          <a:xfrm>
            <a:off x="1614137" y="2060848"/>
            <a:ext cx="6400800" cy="593725"/>
          </a:xfrm>
          <a:prstGeom prst="roundRect">
            <a:avLst>
              <a:gd name="adj" fmla="val 16667"/>
            </a:avLst>
          </a:prstGeom>
          <a:solidFill>
            <a:schemeClr val="accent2">
              <a:lumMod val="40000"/>
              <a:lumOff val="60000"/>
            </a:schemeClr>
          </a:solidFill>
          <a:ln w="3175">
            <a:solidFill>
              <a:schemeClr val="bg1"/>
            </a:solidFill>
            <a:round/>
            <a:headEnd type="none" w="sm" len="sm"/>
            <a:tailEnd type="none" w="sm" len="sm"/>
          </a:ln>
          <a:effectLst>
            <a:outerShdw dist="107763" dir="2700000" algn="ctr" rotWithShape="0">
              <a:srgbClr val="000000"/>
            </a:outerShdw>
          </a:effectLst>
        </p:spPr>
        <p:txBody>
          <a:bodyPr wrap="none" anchor="ctr"/>
          <a:lstStyle/>
          <a:p>
            <a:pPr marL="342900" indent="-342900" algn="ctr" rtl="1" eaLnBrk="1" hangingPunct="1">
              <a:defRPr/>
            </a:pPr>
            <a:r>
              <a:rPr lang="fa-IR" sz="4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الگوریتم</a:t>
            </a:r>
            <a:endParaRPr lang="en-US" sz="4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endParaRPr>
          </a:p>
        </p:txBody>
      </p:sp>
      <p:sp>
        <p:nvSpPr>
          <p:cNvPr id="5" name="AutoShape 3">
            <a:hlinkClick r:id="rId2" action="ppaction://hlinksldjump"/>
          </p:cNvPr>
          <p:cNvSpPr>
            <a:spLocks noChangeArrowheads="1"/>
          </p:cNvSpPr>
          <p:nvPr/>
        </p:nvSpPr>
        <p:spPr bwMode="gray">
          <a:xfrm>
            <a:off x="1640270" y="1357857"/>
            <a:ext cx="6400800" cy="593725"/>
          </a:xfrm>
          <a:prstGeom prst="roundRect">
            <a:avLst>
              <a:gd name="adj" fmla="val 16667"/>
            </a:avLst>
          </a:prstGeom>
          <a:solidFill>
            <a:schemeClr val="accent2">
              <a:lumMod val="40000"/>
              <a:lumOff val="60000"/>
            </a:schemeClr>
          </a:solidFill>
          <a:ln w="3175">
            <a:solidFill>
              <a:schemeClr val="bg1"/>
            </a:solidFill>
            <a:round/>
            <a:headEnd type="none" w="sm" len="sm"/>
            <a:tailEnd type="none" w="sm" len="sm"/>
          </a:ln>
          <a:effectLst>
            <a:outerShdw dist="107763" dir="2700000" algn="ctr" rotWithShape="0">
              <a:srgbClr val="000000"/>
            </a:outerShdw>
          </a:effectLst>
        </p:spPr>
        <p:txBody>
          <a:bodyPr wrap="none" anchor="ctr"/>
          <a:lstStyle/>
          <a:p>
            <a:pPr marL="342900" indent="-342900" algn="ctr" rtl="1" eaLnBrk="1" hangingPunct="1">
              <a:defRPr/>
            </a:pPr>
            <a:r>
              <a:rPr lang="fa-IR" sz="4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کاربردها</a:t>
            </a:r>
            <a:endParaRPr lang="en-US" sz="4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endParaRPr>
          </a:p>
        </p:txBody>
      </p:sp>
      <p:sp>
        <p:nvSpPr>
          <p:cNvPr id="6" name="AutoShape 3"/>
          <p:cNvSpPr>
            <a:spLocks noChangeArrowheads="1"/>
          </p:cNvSpPr>
          <p:nvPr/>
        </p:nvSpPr>
        <p:spPr bwMode="gray">
          <a:xfrm>
            <a:off x="1614137" y="620688"/>
            <a:ext cx="6400800" cy="593725"/>
          </a:xfrm>
          <a:prstGeom prst="roundRect">
            <a:avLst>
              <a:gd name="adj" fmla="val 16667"/>
            </a:avLst>
          </a:prstGeom>
          <a:solidFill>
            <a:schemeClr val="accent1"/>
          </a:solidFill>
          <a:ln w="3175">
            <a:solidFill>
              <a:schemeClr val="bg1"/>
            </a:solidFill>
            <a:round/>
            <a:headEnd type="none" w="sm" len="sm"/>
            <a:tailEnd type="none" w="sm" len="sm"/>
          </a:ln>
          <a:effectLst>
            <a:outerShdw dist="107763" dir="2700000" algn="ctr" rotWithShape="0">
              <a:srgbClr val="000000"/>
            </a:outerShdw>
          </a:effectLst>
        </p:spPr>
        <p:txBody>
          <a:bodyPr wrap="none" anchor="ctr"/>
          <a:lstStyle/>
          <a:p>
            <a:pPr marL="342900" indent="-342900" algn="ctr" rtl="1" eaLnBrk="1" hangingPunct="1">
              <a:defRPr/>
            </a:pPr>
            <a:r>
              <a:rPr lang="fa-IR" sz="4000" dirty="0">
                <a:ln w="18415" cmpd="sng">
                  <a:solidFill>
                    <a:srgbClr val="FFFFFF"/>
                  </a:solidFill>
                  <a:prstDash val="solid"/>
                </a:ln>
                <a:solidFill>
                  <a:srgbClr val="FFFFFF"/>
                </a:solidFill>
                <a:effectLst>
                  <a:glow rad="63500">
                    <a:schemeClr val="accent2">
                      <a:satMod val="175000"/>
                      <a:alpha val="40000"/>
                    </a:schemeClr>
                  </a:glow>
                </a:effectLst>
                <a:latin typeface="Times New Roman" pitchFamily="18" charset="0"/>
                <a:cs typeface="B Nazanin" pitchFamily="2" charset="-78"/>
              </a:rPr>
              <a:t>فهرست مطالب</a:t>
            </a:r>
            <a:endParaRPr lang="en-US" sz="4000" dirty="0">
              <a:ln w="18415" cmpd="sng">
                <a:solidFill>
                  <a:srgbClr val="FFFFFF"/>
                </a:solidFill>
                <a:prstDash val="solid"/>
              </a:ln>
              <a:solidFill>
                <a:srgbClr val="FFFFFF"/>
              </a:solidFill>
              <a:effectLst>
                <a:glow rad="63500">
                  <a:schemeClr val="accent2">
                    <a:satMod val="175000"/>
                    <a:alpha val="40000"/>
                  </a:schemeClr>
                </a:glow>
              </a:effectLst>
              <a:latin typeface="Times New Roman" pitchFamily="18" charset="0"/>
              <a:cs typeface="B Nazanin" pitchFamily="2" charset="-78"/>
            </a:endParaRPr>
          </a:p>
        </p:txBody>
      </p:sp>
      <p:sp>
        <p:nvSpPr>
          <p:cNvPr id="7" name="AutoShape 3"/>
          <p:cNvSpPr>
            <a:spLocks noChangeArrowheads="1"/>
          </p:cNvSpPr>
          <p:nvPr/>
        </p:nvSpPr>
        <p:spPr bwMode="gray">
          <a:xfrm>
            <a:off x="1615724" y="2751241"/>
            <a:ext cx="6400800" cy="653098"/>
          </a:xfrm>
          <a:prstGeom prst="roundRect">
            <a:avLst>
              <a:gd name="adj" fmla="val 16667"/>
            </a:avLst>
          </a:prstGeom>
          <a:solidFill>
            <a:schemeClr val="accent2">
              <a:lumMod val="40000"/>
              <a:lumOff val="60000"/>
            </a:schemeClr>
          </a:solidFill>
          <a:ln w="3175">
            <a:solidFill>
              <a:schemeClr val="bg1"/>
            </a:solidFill>
            <a:round/>
            <a:headEnd type="none" w="sm" len="sm"/>
            <a:tailEnd type="none" w="sm" len="sm"/>
          </a:ln>
          <a:effectLst>
            <a:outerShdw dist="107763" dir="2700000" algn="ctr" rotWithShape="0">
              <a:srgbClr val="000000"/>
            </a:outerShdw>
          </a:effectLst>
        </p:spPr>
        <p:txBody>
          <a:bodyPr wrap="none" anchor="ctr"/>
          <a:lstStyle/>
          <a:p>
            <a:pPr marL="342900" indent="-342900" algn="ctr" rtl="1" eaLnBrk="1" hangingPunct="1">
              <a:defRPr/>
            </a:pPr>
            <a:r>
              <a:rPr lang="fa-IR" sz="4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نتایج</a:t>
            </a:r>
            <a:endParaRPr lang="en-US" sz="4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endParaRPr>
          </a:p>
        </p:txBody>
      </p:sp>
      <p:sp>
        <p:nvSpPr>
          <p:cNvPr id="8" name="Slide Number Placeholder 1"/>
          <p:cNvSpPr>
            <a:spLocks noGrp="1"/>
          </p:cNvSpPr>
          <p:nvPr>
            <p:ph type="sldNum" sz="quarter" idx="12"/>
          </p:nvPr>
        </p:nvSpPr>
        <p:spPr>
          <a:xfrm>
            <a:off x="8647272" y="6407945"/>
            <a:ext cx="365760" cy="365125"/>
          </a:xfrm>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01CBA77-CA24-45D9-80B2-993CC87F660C}" type="slidenum">
              <a:rPr lang="en-US" sz="1400">
                <a:solidFill>
                  <a:srgbClr val="595959"/>
                </a:solidFill>
                <a:cs typeface="B Nazanin" panose="00000400000000000000" pitchFamily="2" charset="-78"/>
              </a:rPr>
              <a:pPr/>
              <a:t>3</a:t>
            </a:fld>
            <a:endParaRPr lang="en-US">
              <a:solidFill>
                <a:srgbClr val="595959"/>
              </a:solidFill>
              <a:cs typeface="B Nazanin" panose="00000400000000000000" pitchFamily="2" charset="-78"/>
            </a:endParaRPr>
          </a:p>
        </p:txBody>
      </p:sp>
    </p:spTree>
    <p:extLst>
      <p:ext uri="{BB962C8B-B14F-4D97-AF65-F5344CB8AC3E}">
        <p14:creationId xmlns:p14="http://schemas.microsoft.com/office/powerpoint/2010/main" val="998820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gray">
          <a:xfrm>
            <a:off x="209695" y="764704"/>
            <a:ext cx="2479668" cy="593725"/>
          </a:xfrm>
          <a:prstGeom prst="roundRect">
            <a:avLst>
              <a:gd name="adj"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sz="2000" dirty="0">
                <a:ln w="18415" cmpd="sng">
                  <a:solidFill>
                    <a:schemeClr val="tx1"/>
                  </a:solidFill>
                  <a:prstDash val="solid"/>
                </a:ln>
                <a:effectLst>
                  <a:glow rad="63500">
                    <a:schemeClr val="accent2">
                      <a:satMod val="175000"/>
                      <a:alpha val="40000"/>
                    </a:schemeClr>
                  </a:glow>
                </a:effectLst>
                <a:latin typeface="Times New Roman" pitchFamily="18" charset="0"/>
                <a:cs typeface="B Titr" panose="00000700000000000000" pitchFamily="2" charset="-78"/>
              </a:rPr>
              <a:t>الگوریتم</a:t>
            </a:r>
            <a:endParaRPr lang="en-US" sz="2000" dirty="0">
              <a:ln w="18415" cmpd="sng">
                <a:solidFill>
                  <a:schemeClr val="tx1"/>
                </a:solidFill>
                <a:prstDash val="solid"/>
              </a:ln>
              <a:latin typeface="Times New Roman" pitchFamily="18" charset="0"/>
              <a:cs typeface="B Titr" panose="00000700000000000000" pitchFamily="2" charset="-78"/>
            </a:endParaRPr>
          </a:p>
        </p:txBody>
      </p:sp>
      <p:sp>
        <p:nvSpPr>
          <p:cNvPr id="5" name="AutoShape 3">
            <a:hlinkClick r:id="rId2" action="ppaction://hlinksldjump"/>
          </p:cNvPr>
          <p:cNvSpPr>
            <a:spLocks noChangeArrowheads="1"/>
          </p:cNvSpPr>
          <p:nvPr/>
        </p:nvSpPr>
        <p:spPr bwMode="gray">
          <a:xfrm>
            <a:off x="217607" y="116632"/>
            <a:ext cx="2471756" cy="593725"/>
          </a:xfrm>
          <a:prstGeom prst="roundRect">
            <a:avLst>
              <a:gd name="adj" fmla="val 16667"/>
            </a:avLst>
          </a:prstGeom>
          <a:solidFill>
            <a:schemeClr val="accent5">
              <a:lumMod val="40000"/>
              <a:lumOff val="60000"/>
            </a:schemeClr>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sz="2000" dirty="0">
                <a:ln w="18415" cmpd="sng">
                  <a:solidFill>
                    <a:schemeClr val="tx1"/>
                  </a:solidFill>
                  <a:prstDash val="solid"/>
                </a:ln>
                <a:effectLst>
                  <a:glow rad="63500">
                    <a:schemeClr val="accent2">
                      <a:satMod val="175000"/>
                      <a:alpha val="40000"/>
                    </a:schemeClr>
                  </a:glow>
                </a:effectLst>
                <a:latin typeface="Times New Roman" pitchFamily="18" charset="0"/>
                <a:cs typeface="B Titr" panose="00000700000000000000" pitchFamily="2" charset="-78"/>
              </a:rPr>
              <a:t>کاربردها</a:t>
            </a:r>
            <a:endParaRPr lang="en-US" sz="2000" dirty="0">
              <a:ln w="18415" cmpd="sng">
                <a:solidFill>
                  <a:schemeClr val="tx1"/>
                </a:solidFill>
                <a:prstDash val="solid"/>
              </a:ln>
              <a:latin typeface="Times New Roman" pitchFamily="18" charset="0"/>
              <a:cs typeface="B Titr" panose="00000700000000000000" pitchFamily="2" charset="-78"/>
            </a:endParaRPr>
          </a:p>
        </p:txBody>
      </p:sp>
      <p:sp>
        <p:nvSpPr>
          <p:cNvPr id="6" name="AutoShape 3"/>
          <p:cNvSpPr>
            <a:spLocks noChangeArrowheads="1"/>
          </p:cNvSpPr>
          <p:nvPr/>
        </p:nvSpPr>
        <p:spPr bwMode="gray">
          <a:xfrm>
            <a:off x="217607" y="1412776"/>
            <a:ext cx="2471756" cy="593725"/>
          </a:xfrm>
          <a:prstGeom prst="roundRect">
            <a:avLst>
              <a:gd name="adj"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sz="2000" dirty="0">
                <a:ln w="18415" cmpd="sng">
                  <a:solidFill>
                    <a:schemeClr val="tx1"/>
                  </a:solidFill>
                  <a:prstDash val="solid"/>
                </a:ln>
                <a:effectLst>
                  <a:glow rad="63500">
                    <a:schemeClr val="accent2">
                      <a:satMod val="175000"/>
                      <a:alpha val="40000"/>
                    </a:schemeClr>
                  </a:glow>
                </a:effectLst>
                <a:latin typeface="Times New Roman" pitchFamily="18" charset="0"/>
                <a:cs typeface="B Titr" panose="00000700000000000000" pitchFamily="2" charset="-78"/>
              </a:rPr>
              <a:t>نتایج</a:t>
            </a:r>
            <a:endParaRPr lang="en-US" sz="2000" dirty="0">
              <a:ln w="18415" cmpd="sng">
                <a:solidFill>
                  <a:schemeClr val="tx1"/>
                </a:solidFill>
                <a:prstDash val="solid"/>
              </a:ln>
              <a:latin typeface="Times New Roman" pitchFamily="18" charset="0"/>
              <a:cs typeface="B Titr" panose="00000700000000000000" pitchFamily="2" charset="-78"/>
            </a:endParaRPr>
          </a:p>
        </p:txBody>
      </p:sp>
      <p:sp>
        <p:nvSpPr>
          <p:cNvPr id="7" name="TextBox 1"/>
          <p:cNvSpPr txBox="1">
            <a:spLocks noChangeArrowheads="1"/>
          </p:cNvSpPr>
          <p:nvPr/>
        </p:nvSpPr>
        <p:spPr bwMode="auto">
          <a:xfrm>
            <a:off x="3064421" y="557422"/>
            <a:ext cx="58816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r>
              <a:rPr lang="fa-IR" sz="2000" b="1" dirty="0">
                <a:solidFill>
                  <a:srgbClr val="FF0000"/>
                </a:solidFill>
                <a:cs typeface="B Titr" panose="00000700000000000000" pitchFamily="2" charset="-78"/>
              </a:rPr>
              <a:t>از جمله کاربرد های این نرم افزار می توان به موارد زیر اشاره کرد: </a:t>
            </a:r>
            <a:endParaRPr lang="en-US" sz="2000" b="1" dirty="0">
              <a:solidFill>
                <a:srgbClr val="FF0000"/>
              </a:solidFill>
              <a:cs typeface="B Titr" panose="00000700000000000000" pitchFamily="2" charset="-78"/>
            </a:endParaRPr>
          </a:p>
        </p:txBody>
      </p:sp>
      <p:sp>
        <p:nvSpPr>
          <p:cNvPr id="8" name="Rectangle 2"/>
          <p:cNvSpPr>
            <a:spLocks noChangeArrowheads="1"/>
          </p:cNvSpPr>
          <p:nvPr/>
        </p:nvSpPr>
        <p:spPr bwMode="auto">
          <a:xfrm>
            <a:off x="673337" y="838200"/>
            <a:ext cx="4716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cs typeface="B Titr" panose="00000700000000000000" pitchFamily="2" charset="-78"/>
            </a:endParaRPr>
          </a:p>
        </p:txBody>
      </p:sp>
      <p:sp>
        <p:nvSpPr>
          <p:cNvPr id="9" name="TextBox 8"/>
          <p:cNvSpPr txBox="1">
            <a:spLocks noChangeArrowheads="1"/>
          </p:cNvSpPr>
          <p:nvPr/>
        </p:nvSpPr>
        <p:spPr bwMode="auto">
          <a:xfrm>
            <a:off x="3232695" y="3542017"/>
            <a:ext cx="554513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lnSpc>
                <a:spcPct val="150000"/>
              </a:lnSpc>
            </a:pPr>
            <a:r>
              <a:rPr lang="fa-IR" dirty="0">
                <a:cs typeface="B Titr" panose="00000700000000000000" pitchFamily="2" charset="-78"/>
              </a:rPr>
              <a:t>جهت اعمال شرایط مرزی باید ابتدا مرزها بنحوی تعیین شده باشند. بنابراین برای این موارد نیز لازم است اضلاع مرزی تعیین شوند.</a:t>
            </a:r>
            <a:endParaRPr lang="en-US" dirty="0">
              <a:cs typeface="B Titr" panose="00000700000000000000" pitchFamily="2" charset="-78"/>
            </a:endParaRPr>
          </a:p>
        </p:txBody>
      </p:sp>
      <p:sp>
        <p:nvSpPr>
          <p:cNvPr id="10" name="Rectangle 9"/>
          <p:cNvSpPr>
            <a:spLocks noChangeArrowheads="1"/>
          </p:cNvSpPr>
          <p:nvPr/>
        </p:nvSpPr>
        <p:spPr bwMode="auto">
          <a:xfrm>
            <a:off x="4930220" y="1342509"/>
            <a:ext cx="39885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buFont typeface="Arial" panose="020B0604020202020204" pitchFamily="34" charset="0"/>
              <a:buChar char="•"/>
            </a:pPr>
            <a:r>
              <a:rPr lang="fa-IR" b="1" dirty="0">
                <a:solidFill>
                  <a:srgbClr val="0000FF"/>
                </a:solidFill>
                <a:cs typeface="B Titr" panose="00000700000000000000" pitchFamily="2" charset="-78"/>
              </a:rPr>
              <a:t>آماده سازی شبکه برای یک حلگر ضلع محور</a:t>
            </a:r>
          </a:p>
        </p:txBody>
      </p:sp>
      <p:sp>
        <p:nvSpPr>
          <p:cNvPr id="11" name="Rectangle 10"/>
          <p:cNvSpPr>
            <a:spLocks noChangeArrowheads="1"/>
          </p:cNvSpPr>
          <p:nvPr/>
        </p:nvSpPr>
        <p:spPr bwMode="auto">
          <a:xfrm>
            <a:off x="5094833" y="4470143"/>
            <a:ext cx="3683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buFont typeface="Arial" panose="020B0604020202020204" pitchFamily="34" charset="0"/>
              <a:buChar char="•"/>
            </a:pPr>
            <a:r>
              <a:rPr lang="ar-SA" b="1" dirty="0">
                <a:cs typeface="B Titr" panose="00000700000000000000" pitchFamily="2" charset="-78"/>
              </a:rPr>
              <a:t>تعیین ضریب فشار و اصطکاک در حلگرها</a:t>
            </a:r>
            <a:endParaRPr lang="fa-IR" b="1" dirty="0">
              <a:cs typeface="B Titr" panose="00000700000000000000" pitchFamily="2" charset="-78"/>
            </a:endParaRPr>
          </a:p>
        </p:txBody>
      </p:sp>
      <p:sp>
        <p:nvSpPr>
          <p:cNvPr id="12" name="Rectangle 11"/>
          <p:cNvSpPr>
            <a:spLocks noChangeArrowheads="1"/>
          </p:cNvSpPr>
          <p:nvPr/>
        </p:nvSpPr>
        <p:spPr bwMode="auto">
          <a:xfrm>
            <a:off x="6033697" y="3168921"/>
            <a:ext cx="2832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buFont typeface="Arial" panose="020B0604020202020204" pitchFamily="34" charset="0"/>
              <a:buChar char="•"/>
            </a:pPr>
            <a:r>
              <a:rPr lang="fa-IR" b="1" dirty="0">
                <a:cs typeface="B Titr" panose="00000700000000000000" pitchFamily="2" charset="-78"/>
              </a:rPr>
              <a:t>مرتب کردن اضلاع یک شبکه </a:t>
            </a:r>
          </a:p>
        </p:txBody>
      </p:sp>
      <p:sp>
        <p:nvSpPr>
          <p:cNvPr id="13" name="Rectangle 12"/>
          <p:cNvSpPr>
            <a:spLocks noChangeArrowheads="1"/>
          </p:cNvSpPr>
          <p:nvPr/>
        </p:nvSpPr>
        <p:spPr bwMode="auto">
          <a:xfrm>
            <a:off x="2981870" y="4914885"/>
            <a:ext cx="5795963"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lnSpc>
                <a:spcPct val="150000"/>
              </a:lnSpc>
            </a:pPr>
            <a:r>
              <a:rPr lang="fa-IR" dirty="0">
                <a:cs typeface="B Titr" panose="00000700000000000000" pitchFamily="2" charset="-78"/>
              </a:rPr>
              <a:t>ضرایب فشار و اصطکاک بر روی مرزهای جامد تعیین می گردد که برای این منظور باید اضلاع تشکیل دهنده این مرزها بصورت مرتب شده تعیین شده باشند.</a:t>
            </a:r>
            <a:endParaRPr lang="en-US" dirty="0">
              <a:cs typeface="B Titr" panose="00000700000000000000" pitchFamily="2" charset="-78"/>
            </a:endParaRPr>
          </a:p>
        </p:txBody>
      </p:sp>
      <p:sp>
        <p:nvSpPr>
          <p:cNvPr id="14" name="Rectangle 13"/>
          <p:cNvSpPr>
            <a:spLocks noChangeArrowheads="1"/>
          </p:cNvSpPr>
          <p:nvPr/>
        </p:nvSpPr>
        <p:spPr bwMode="auto">
          <a:xfrm>
            <a:off x="2619612" y="1888590"/>
            <a:ext cx="629920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lnSpc>
                <a:spcPct val="150000"/>
              </a:lnSpc>
            </a:pPr>
            <a:r>
              <a:rPr lang="fa-IR" dirty="0">
                <a:cs typeface="B Titr" panose="00000700000000000000" pitchFamily="2" charset="-78"/>
              </a:rPr>
              <a:t>از آنجا که در فرایند تولید شبکه از ساختار داده ای سلول محورد استفاده می شود بنابراین لازم است در انتهای مراحل تولید شبکه ساختار داده ای بگونه ای تغییر یابد که قابل بکارگیری در حلگر های ضلع محور باشد.</a:t>
            </a:r>
            <a:endParaRPr lang="en-US" dirty="0">
              <a:cs typeface="B Titr" panose="00000700000000000000" pitchFamily="2" charset="-78"/>
            </a:endParaRPr>
          </a:p>
        </p:txBody>
      </p:sp>
    </p:spTree>
    <p:extLst>
      <p:ext uri="{BB962C8B-B14F-4D97-AF65-F5344CB8AC3E}">
        <p14:creationId xmlns:p14="http://schemas.microsoft.com/office/powerpoint/2010/main" val="76361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circle(in)">
                                      <p:cBhvr>
                                        <p:cTn id="14" dur="20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ircle(in)">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circle(in)">
                                      <p:cBhvr>
                                        <p:cTn id="3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gray">
          <a:xfrm>
            <a:off x="76108" y="764704"/>
            <a:ext cx="2479668" cy="593725"/>
          </a:xfrm>
          <a:prstGeom prst="roundRect">
            <a:avLst>
              <a:gd name="adj" fmla="val 16667"/>
            </a:avLst>
          </a:prstGeom>
          <a:solidFill>
            <a:schemeClr val="accent5">
              <a:lumMod val="40000"/>
              <a:lumOff val="60000"/>
            </a:schemeClr>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dirty="0">
                <a:ln w="18415" cmpd="sng">
                  <a:solidFill>
                    <a:schemeClr val="tx1"/>
                  </a:solidFill>
                  <a:prstDash val="solid"/>
                </a:ln>
                <a:effectLst>
                  <a:glow rad="63500">
                    <a:schemeClr val="accent2">
                      <a:satMod val="175000"/>
                      <a:alpha val="40000"/>
                    </a:schemeClr>
                  </a:glow>
                </a:effectLst>
                <a:latin typeface="Times New Roman" pitchFamily="18" charset="0"/>
                <a:cs typeface="B Titr" panose="00000700000000000000" pitchFamily="2" charset="-78"/>
              </a:rPr>
              <a:t>الگوریتم</a:t>
            </a:r>
            <a:endParaRPr lang="en-US" dirty="0">
              <a:ln w="18415" cmpd="sng">
                <a:solidFill>
                  <a:schemeClr val="tx1"/>
                </a:solidFill>
                <a:prstDash val="solid"/>
              </a:ln>
              <a:latin typeface="Times New Roman" pitchFamily="18" charset="0"/>
              <a:cs typeface="B Titr" panose="00000700000000000000" pitchFamily="2" charset="-78"/>
            </a:endParaRPr>
          </a:p>
        </p:txBody>
      </p:sp>
      <p:sp>
        <p:nvSpPr>
          <p:cNvPr id="5" name="AutoShape 3">
            <a:hlinkClick r:id="rId2" action="ppaction://hlinksldjump"/>
          </p:cNvPr>
          <p:cNvSpPr>
            <a:spLocks noChangeArrowheads="1"/>
          </p:cNvSpPr>
          <p:nvPr/>
        </p:nvSpPr>
        <p:spPr bwMode="gray">
          <a:xfrm>
            <a:off x="84020" y="116632"/>
            <a:ext cx="2471756" cy="593725"/>
          </a:xfrm>
          <a:prstGeom prst="roundRect">
            <a:avLst>
              <a:gd name="adj" fmla="val 16667"/>
            </a:avLst>
          </a:prstGeom>
          <a:solidFill>
            <a:schemeClr val="bg1"/>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dirty="0">
                <a:ln w="18415" cmpd="sng">
                  <a:solidFill>
                    <a:schemeClr val="tx1"/>
                  </a:solidFill>
                  <a:prstDash val="solid"/>
                </a:ln>
                <a:effectLst>
                  <a:glow rad="63500">
                    <a:schemeClr val="accent2">
                      <a:satMod val="175000"/>
                      <a:alpha val="40000"/>
                    </a:schemeClr>
                  </a:glow>
                </a:effectLst>
                <a:latin typeface="Times New Roman" pitchFamily="18" charset="0"/>
                <a:cs typeface="B Titr" panose="00000700000000000000" pitchFamily="2" charset="-78"/>
              </a:rPr>
              <a:t>کاربردها</a:t>
            </a:r>
            <a:endParaRPr lang="en-US" dirty="0">
              <a:ln w="18415" cmpd="sng">
                <a:solidFill>
                  <a:schemeClr val="tx1"/>
                </a:solidFill>
                <a:prstDash val="solid"/>
              </a:ln>
              <a:latin typeface="Times New Roman" pitchFamily="18" charset="0"/>
              <a:cs typeface="B Titr" panose="00000700000000000000" pitchFamily="2" charset="-78"/>
            </a:endParaRPr>
          </a:p>
        </p:txBody>
      </p:sp>
      <p:sp>
        <p:nvSpPr>
          <p:cNvPr id="6" name="AutoShape 3"/>
          <p:cNvSpPr>
            <a:spLocks noChangeArrowheads="1"/>
          </p:cNvSpPr>
          <p:nvPr/>
        </p:nvSpPr>
        <p:spPr bwMode="gray">
          <a:xfrm>
            <a:off x="84020" y="1412776"/>
            <a:ext cx="2471756" cy="593725"/>
          </a:xfrm>
          <a:prstGeom prst="roundRect">
            <a:avLst>
              <a:gd name="adj"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dirty="0">
                <a:ln w="18415" cmpd="sng">
                  <a:solidFill>
                    <a:schemeClr val="tx1"/>
                  </a:solidFill>
                  <a:prstDash val="solid"/>
                </a:ln>
                <a:effectLst>
                  <a:glow rad="63500">
                    <a:schemeClr val="accent2">
                      <a:satMod val="175000"/>
                      <a:alpha val="40000"/>
                    </a:schemeClr>
                  </a:glow>
                </a:effectLst>
                <a:latin typeface="Times New Roman" pitchFamily="18" charset="0"/>
                <a:cs typeface="B Titr" panose="00000700000000000000" pitchFamily="2" charset="-78"/>
              </a:rPr>
              <a:t>نتایج</a:t>
            </a:r>
            <a:endParaRPr lang="en-US" dirty="0">
              <a:ln w="18415" cmpd="sng">
                <a:solidFill>
                  <a:schemeClr val="tx1"/>
                </a:solidFill>
                <a:prstDash val="solid"/>
              </a:ln>
              <a:latin typeface="Times New Roman" pitchFamily="18" charset="0"/>
              <a:cs typeface="B Titr" panose="00000700000000000000" pitchFamily="2" charset="-78"/>
            </a:endParaRPr>
          </a:p>
        </p:txBody>
      </p:sp>
      <p:sp>
        <p:nvSpPr>
          <p:cNvPr id="7" name="TextBox 1"/>
          <p:cNvSpPr txBox="1">
            <a:spLocks noChangeArrowheads="1"/>
          </p:cNvSpPr>
          <p:nvPr/>
        </p:nvSpPr>
        <p:spPr bwMode="auto">
          <a:xfrm>
            <a:off x="2842420" y="523756"/>
            <a:ext cx="61706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r>
              <a:rPr lang="fa-IR" b="1" dirty="0">
                <a:solidFill>
                  <a:srgbClr val="0000FF"/>
                </a:solidFill>
                <a:cs typeface="B Titr" panose="00000700000000000000" pitchFamily="2" charset="-78"/>
              </a:rPr>
              <a:t>بطور خلاصه می توان الگوریتم استفاده شده را بصورت زیر بیان نمود:</a:t>
            </a:r>
            <a:endParaRPr lang="en-US" b="1" dirty="0">
              <a:solidFill>
                <a:srgbClr val="0000FF"/>
              </a:solidFill>
              <a:cs typeface="B Titr" panose="00000700000000000000" pitchFamily="2" charset="-78"/>
            </a:endParaRPr>
          </a:p>
        </p:txBody>
      </p:sp>
      <p:sp>
        <p:nvSpPr>
          <p:cNvPr id="9" name="Rectangle 8"/>
          <p:cNvSpPr>
            <a:spLocks noChangeArrowheads="1"/>
          </p:cNvSpPr>
          <p:nvPr/>
        </p:nvSpPr>
        <p:spPr bwMode="auto">
          <a:xfrm>
            <a:off x="2317546" y="4631009"/>
            <a:ext cx="6556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buFont typeface="Arial" panose="020B0604020202020204" pitchFamily="34" charset="0"/>
              <a:buChar char="•"/>
            </a:pPr>
            <a:r>
              <a:rPr lang="fa-IR" b="1" dirty="0">
                <a:cs typeface="B Titr" panose="00000700000000000000" pitchFamily="2" charset="-78"/>
              </a:rPr>
              <a:t>تعیین تعداد منحنی های مرزی و تعداد اضلاع موجود بر روی هر کدام از آنها</a:t>
            </a:r>
            <a:endParaRPr lang="en-US" b="1" dirty="0">
              <a:cs typeface="B Titr" panose="00000700000000000000" pitchFamily="2" charset="-78"/>
            </a:endParaRPr>
          </a:p>
        </p:txBody>
      </p:sp>
      <p:sp>
        <p:nvSpPr>
          <p:cNvPr id="10" name="Rectangle 9"/>
          <p:cNvSpPr>
            <a:spLocks noChangeArrowheads="1"/>
          </p:cNvSpPr>
          <p:nvPr/>
        </p:nvSpPr>
        <p:spPr bwMode="auto">
          <a:xfrm>
            <a:off x="1682774" y="3455851"/>
            <a:ext cx="71913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r>
              <a:rPr lang="fa-IR" dirty="0">
                <a:cs typeface="B Titr" panose="00000700000000000000" pitchFamily="2" charset="-78"/>
              </a:rPr>
              <a:t>اضلاع مرزی یک شبکه دوبعدی مثلثی که ساختار داده ای آن سلول محور است استخراج شده و سپس تعداد این اضلاع و شماره نقاط تشکیل دهنده هر ضلع ذخیره می شود. اگر نحوه ذخیره نقاط تشکیل دهنده بصورت پادساعتگرد باشد، جهت اضلاع مرزی بگونه ای تعیین می شود که میدان همیشه در طرف چپ قرار دارد و برعکس.</a:t>
            </a:r>
          </a:p>
        </p:txBody>
      </p:sp>
      <p:sp>
        <p:nvSpPr>
          <p:cNvPr id="11" name="Rectangle 10"/>
          <p:cNvSpPr>
            <a:spLocks noChangeArrowheads="1"/>
          </p:cNvSpPr>
          <p:nvPr/>
        </p:nvSpPr>
        <p:spPr bwMode="auto">
          <a:xfrm>
            <a:off x="4177624" y="2998958"/>
            <a:ext cx="47990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buFont typeface="Arial" panose="020B0604020202020204" pitchFamily="34" charset="0"/>
              <a:buChar char="•"/>
            </a:pPr>
            <a:r>
              <a:rPr lang="fa-IR" b="1" dirty="0">
                <a:cs typeface="B Titr" panose="00000700000000000000" pitchFamily="2" charset="-78"/>
              </a:rPr>
              <a:t>استخراج اضلاع مرزی</a:t>
            </a:r>
          </a:p>
        </p:txBody>
      </p:sp>
      <p:sp>
        <p:nvSpPr>
          <p:cNvPr id="12" name="Rectangle 11"/>
          <p:cNvSpPr>
            <a:spLocks noChangeArrowheads="1"/>
          </p:cNvSpPr>
          <p:nvPr/>
        </p:nvSpPr>
        <p:spPr bwMode="auto">
          <a:xfrm>
            <a:off x="1629678" y="5120055"/>
            <a:ext cx="71913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r>
              <a:rPr lang="fa-IR" dirty="0">
                <a:cs typeface="B Titr" panose="00000700000000000000" pitchFamily="2" charset="-78"/>
              </a:rPr>
              <a:t>در اینجا تعیین می شود که این اضلاع چند منحنی را تشکیل می دهند و بر روی هر منحنی چند ضلع وجود دارد. </a:t>
            </a:r>
          </a:p>
        </p:txBody>
      </p:sp>
      <p:sp>
        <p:nvSpPr>
          <p:cNvPr id="13" name="Rectangle 12"/>
          <p:cNvSpPr>
            <a:spLocks noChangeArrowheads="1"/>
          </p:cNvSpPr>
          <p:nvPr/>
        </p:nvSpPr>
        <p:spPr bwMode="auto">
          <a:xfrm>
            <a:off x="4603429" y="1247193"/>
            <a:ext cx="42707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buFont typeface="Arial" panose="020B0604020202020204" pitchFamily="34" charset="0"/>
              <a:buChar char="•"/>
            </a:pPr>
            <a:r>
              <a:rPr lang="fa-IR" b="1" dirty="0">
                <a:cs typeface="B Titr" panose="00000700000000000000" pitchFamily="2" charset="-78"/>
              </a:rPr>
              <a:t>تبدیل ساختار داده ای سلول محور به ضلع محور</a:t>
            </a:r>
            <a:endParaRPr lang="en-US" b="1" dirty="0">
              <a:cs typeface="B Titr" panose="00000700000000000000" pitchFamily="2" charset="-78"/>
            </a:endParaRPr>
          </a:p>
        </p:txBody>
      </p:sp>
      <p:sp>
        <p:nvSpPr>
          <p:cNvPr id="14" name="Rectangle 13"/>
          <p:cNvSpPr>
            <a:spLocks noChangeArrowheads="1"/>
          </p:cNvSpPr>
          <p:nvPr/>
        </p:nvSpPr>
        <p:spPr bwMode="auto">
          <a:xfrm>
            <a:off x="1669683" y="2108464"/>
            <a:ext cx="7334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r>
              <a:rPr lang="fa-IR" dirty="0">
                <a:cs typeface="B Titr" panose="00000700000000000000" pitchFamily="2" charset="-78"/>
              </a:rPr>
              <a:t>با توجه به نحوه ذخیره سازی نقاط تشکیل دهنده المان های شبکه و همسایه های آنها، ساختار داده ای ضلع محور استخراج می گردد.</a:t>
            </a:r>
          </a:p>
        </p:txBody>
      </p:sp>
    </p:spTree>
    <p:extLst>
      <p:ext uri="{BB962C8B-B14F-4D97-AF65-F5344CB8AC3E}">
        <p14:creationId xmlns:p14="http://schemas.microsoft.com/office/powerpoint/2010/main" val="10323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gray">
          <a:xfrm>
            <a:off x="76108" y="764704"/>
            <a:ext cx="2479668" cy="593725"/>
          </a:xfrm>
          <a:prstGeom prst="roundRect">
            <a:avLst>
              <a:gd name="adj"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dirty="0">
                <a:ln w="18415" cmpd="sng">
                  <a:solidFill>
                    <a:schemeClr val="tx1"/>
                  </a:solidFill>
                  <a:prstDash val="solid"/>
                </a:ln>
                <a:effectLst>
                  <a:glow rad="63500">
                    <a:schemeClr val="accent2">
                      <a:satMod val="175000"/>
                      <a:alpha val="40000"/>
                    </a:schemeClr>
                  </a:glow>
                </a:effectLst>
                <a:latin typeface="Times New Roman" pitchFamily="18" charset="0"/>
                <a:cs typeface="B Titr" panose="00000700000000000000" pitchFamily="2" charset="-78"/>
              </a:rPr>
              <a:t>الگوریتم</a:t>
            </a:r>
            <a:endParaRPr lang="en-US" dirty="0">
              <a:ln w="18415" cmpd="sng">
                <a:solidFill>
                  <a:schemeClr val="tx1"/>
                </a:solidFill>
                <a:prstDash val="solid"/>
              </a:ln>
              <a:latin typeface="Times New Roman" pitchFamily="18" charset="0"/>
              <a:cs typeface="B Titr" panose="00000700000000000000" pitchFamily="2" charset="-78"/>
            </a:endParaRPr>
          </a:p>
        </p:txBody>
      </p:sp>
      <p:sp>
        <p:nvSpPr>
          <p:cNvPr id="5" name="AutoShape 3">
            <a:hlinkClick r:id="rId2" action="ppaction://hlinksldjump"/>
          </p:cNvPr>
          <p:cNvSpPr>
            <a:spLocks noChangeArrowheads="1"/>
          </p:cNvSpPr>
          <p:nvPr/>
        </p:nvSpPr>
        <p:spPr bwMode="gray">
          <a:xfrm>
            <a:off x="84020" y="116632"/>
            <a:ext cx="2471756" cy="593725"/>
          </a:xfrm>
          <a:prstGeom prst="roundRect">
            <a:avLst>
              <a:gd name="adj" fmla="val 16667"/>
            </a:avLst>
          </a:prstGeom>
          <a:solidFill>
            <a:schemeClr val="bg1"/>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dirty="0">
                <a:ln w="18415" cmpd="sng">
                  <a:solidFill>
                    <a:schemeClr val="tx1"/>
                  </a:solidFill>
                  <a:prstDash val="solid"/>
                </a:ln>
                <a:effectLst>
                  <a:glow rad="63500">
                    <a:schemeClr val="accent2">
                      <a:satMod val="175000"/>
                      <a:alpha val="40000"/>
                    </a:schemeClr>
                  </a:glow>
                </a:effectLst>
                <a:latin typeface="Times New Roman" pitchFamily="18" charset="0"/>
                <a:cs typeface="B Titr" panose="00000700000000000000" pitchFamily="2" charset="-78"/>
              </a:rPr>
              <a:t>کاربردها</a:t>
            </a:r>
            <a:endParaRPr lang="en-US" dirty="0">
              <a:ln w="18415" cmpd="sng">
                <a:solidFill>
                  <a:schemeClr val="tx1"/>
                </a:solidFill>
                <a:prstDash val="solid"/>
              </a:ln>
              <a:latin typeface="Times New Roman" pitchFamily="18" charset="0"/>
              <a:cs typeface="B Titr" panose="00000700000000000000" pitchFamily="2" charset="-78"/>
            </a:endParaRPr>
          </a:p>
        </p:txBody>
      </p:sp>
      <p:sp>
        <p:nvSpPr>
          <p:cNvPr id="6" name="AutoShape 3"/>
          <p:cNvSpPr>
            <a:spLocks noChangeArrowheads="1"/>
          </p:cNvSpPr>
          <p:nvPr/>
        </p:nvSpPr>
        <p:spPr bwMode="gray">
          <a:xfrm>
            <a:off x="84020" y="1412776"/>
            <a:ext cx="2471756" cy="593725"/>
          </a:xfrm>
          <a:prstGeom prst="roundRect">
            <a:avLst>
              <a:gd name="adj" fmla="val 16667"/>
            </a:avLst>
          </a:prstGeom>
          <a:solidFill>
            <a:schemeClr val="accent5">
              <a:lumMod val="40000"/>
              <a:lumOff val="60000"/>
            </a:schemeClr>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dirty="0">
                <a:ln w="18415" cmpd="sng">
                  <a:solidFill>
                    <a:schemeClr val="tx1"/>
                  </a:solidFill>
                  <a:prstDash val="solid"/>
                </a:ln>
                <a:effectLst>
                  <a:glow rad="63500">
                    <a:schemeClr val="accent2">
                      <a:satMod val="175000"/>
                      <a:alpha val="40000"/>
                    </a:schemeClr>
                  </a:glow>
                </a:effectLst>
                <a:latin typeface="Times New Roman" pitchFamily="18" charset="0"/>
                <a:cs typeface="B Titr" panose="00000700000000000000" pitchFamily="2" charset="-78"/>
              </a:rPr>
              <a:t>نتایج</a:t>
            </a:r>
            <a:endParaRPr lang="en-US" dirty="0">
              <a:ln w="18415" cmpd="sng">
                <a:solidFill>
                  <a:schemeClr val="tx1"/>
                </a:solidFill>
                <a:prstDash val="solid"/>
              </a:ln>
              <a:latin typeface="Times New Roman" pitchFamily="18" charset="0"/>
              <a:cs typeface="B Titr" panose="00000700000000000000" pitchFamily="2" charset="-78"/>
            </a:endParaRPr>
          </a:p>
        </p:txBody>
      </p:sp>
      <p:sp>
        <p:nvSpPr>
          <p:cNvPr id="7" name="TextBox 1"/>
          <p:cNvSpPr txBox="1">
            <a:spLocks noChangeArrowheads="1"/>
          </p:cNvSpPr>
          <p:nvPr/>
        </p:nvSpPr>
        <p:spPr bwMode="auto">
          <a:xfrm>
            <a:off x="3132138" y="1422400"/>
            <a:ext cx="5881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r>
              <a:rPr lang="fa-IR" b="1">
                <a:cs typeface="B Titr" panose="00000700000000000000" pitchFamily="2" charset="-78"/>
              </a:rPr>
              <a:t>تبدیل ساختار داه ای و استخراج اطلاعات مرزها</a:t>
            </a:r>
            <a:endParaRPr lang="en-US" b="1">
              <a:cs typeface="B Titr" panose="00000700000000000000" pitchFamily="2" charset="-78"/>
            </a:endParaRPr>
          </a:p>
        </p:txBody>
      </p:sp>
      <p:sp>
        <p:nvSpPr>
          <p:cNvPr id="8" name="Rectangle 2"/>
          <p:cNvSpPr>
            <a:spLocks noChangeArrowheads="1"/>
          </p:cNvSpPr>
          <p:nvPr/>
        </p:nvSpPr>
        <p:spPr bwMode="auto">
          <a:xfrm>
            <a:off x="539750" y="838200"/>
            <a:ext cx="4716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cs typeface="B Titr" panose="00000700000000000000" pitchFamily="2" charset="-78"/>
            </a:endParaRPr>
          </a:p>
        </p:txBody>
      </p:sp>
      <p:pic>
        <p:nvPicPr>
          <p:cNvPr id="10" name="Picture 8"/>
          <p:cNvPicPr>
            <a:picLocks noChangeAspect="1" noChangeArrowheads="1"/>
          </p:cNvPicPr>
          <p:nvPr/>
        </p:nvPicPr>
        <p:blipFill>
          <a:blip r:embed="rId3">
            <a:extLst>
              <a:ext uri="{28A0092B-C50C-407E-A947-70E740481C1C}">
                <a14:useLocalDpi xmlns:a14="http://schemas.microsoft.com/office/drawing/2010/main" val="0"/>
              </a:ext>
            </a:extLst>
          </a:blip>
          <a:srcRect l="16295" t="13832" r="50452" b="13271"/>
          <a:stretch>
            <a:fillRect/>
          </a:stretch>
        </p:blipFill>
        <p:spPr bwMode="auto">
          <a:xfrm>
            <a:off x="2897188" y="2006600"/>
            <a:ext cx="1905000"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noChangeArrowheads="1"/>
          </p:cNvPicPr>
          <p:nvPr/>
        </p:nvPicPr>
        <p:blipFill>
          <a:blip r:embed="rId4">
            <a:extLst>
              <a:ext uri="{28A0092B-C50C-407E-A947-70E740481C1C}">
                <a14:useLocalDpi xmlns:a14="http://schemas.microsoft.com/office/drawing/2010/main" val="0"/>
              </a:ext>
            </a:extLst>
          </a:blip>
          <a:srcRect l="16129" t="14394" r="50784" b="13457"/>
          <a:stretch>
            <a:fillRect/>
          </a:stretch>
        </p:blipFill>
        <p:spPr bwMode="auto">
          <a:xfrm>
            <a:off x="4986338" y="2025650"/>
            <a:ext cx="1895475" cy="367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323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AutoShape 3"/>
          <p:cNvSpPr>
            <a:spLocks noChangeArrowheads="1"/>
          </p:cNvSpPr>
          <p:nvPr/>
        </p:nvSpPr>
        <p:spPr bwMode="gray">
          <a:xfrm>
            <a:off x="76108" y="764704"/>
            <a:ext cx="2479668" cy="593725"/>
          </a:xfrm>
          <a:prstGeom prst="roundRect">
            <a:avLst>
              <a:gd name="adj"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sz="2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الگوریتم</a:t>
            </a:r>
            <a:endParaRPr lang="en-US" sz="2000" dirty="0">
              <a:ln w="18415" cmpd="sng">
                <a:solidFill>
                  <a:schemeClr val="tx1"/>
                </a:solidFill>
                <a:prstDash val="solid"/>
              </a:ln>
              <a:latin typeface="Times New Roman" pitchFamily="18" charset="0"/>
              <a:cs typeface="Times New Roman" pitchFamily="18" charset="0"/>
            </a:endParaRPr>
          </a:p>
        </p:txBody>
      </p:sp>
      <p:sp>
        <p:nvSpPr>
          <p:cNvPr id="5" name="AutoShape 3">
            <a:hlinkClick r:id="rId2" action="ppaction://hlinksldjump"/>
          </p:cNvPr>
          <p:cNvSpPr>
            <a:spLocks noChangeArrowheads="1"/>
          </p:cNvSpPr>
          <p:nvPr/>
        </p:nvSpPr>
        <p:spPr bwMode="gray">
          <a:xfrm>
            <a:off x="84020" y="116632"/>
            <a:ext cx="2471756" cy="593725"/>
          </a:xfrm>
          <a:prstGeom prst="roundRect">
            <a:avLst>
              <a:gd name="adj" fmla="val 16667"/>
            </a:avLst>
          </a:prstGeom>
          <a:solidFill>
            <a:schemeClr val="bg1"/>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sz="2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کاربردها</a:t>
            </a:r>
            <a:endParaRPr lang="en-US" sz="2000" dirty="0">
              <a:ln w="18415" cmpd="sng">
                <a:solidFill>
                  <a:schemeClr val="tx1"/>
                </a:solidFill>
                <a:prstDash val="solid"/>
              </a:ln>
              <a:latin typeface="Times New Roman" pitchFamily="18" charset="0"/>
              <a:cs typeface="Times New Roman" pitchFamily="18" charset="0"/>
            </a:endParaRPr>
          </a:p>
        </p:txBody>
      </p:sp>
      <p:sp>
        <p:nvSpPr>
          <p:cNvPr id="6" name="AutoShape 3"/>
          <p:cNvSpPr>
            <a:spLocks noChangeArrowheads="1"/>
          </p:cNvSpPr>
          <p:nvPr/>
        </p:nvSpPr>
        <p:spPr bwMode="gray">
          <a:xfrm>
            <a:off x="84020" y="1412776"/>
            <a:ext cx="2471756" cy="593725"/>
          </a:xfrm>
          <a:prstGeom prst="roundRect">
            <a:avLst>
              <a:gd name="adj" fmla="val 16667"/>
            </a:avLst>
          </a:prstGeom>
          <a:solidFill>
            <a:schemeClr val="accent5">
              <a:lumMod val="40000"/>
              <a:lumOff val="60000"/>
            </a:schemeClr>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none" anchor="ctr"/>
          <a:lstStyle/>
          <a:p>
            <a:pPr marL="342900" indent="-342900" algn="ctr" rtl="1" eaLnBrk="1" hangingPunct="1">
              <a:defRPr/>
            </a:pPr>
            <a:r>
              <a:rPr lang="fa-IR" sz="2000" dirty="0">
                <a:ln w="18415" cmpd="sng">
                  <a:solidFill>
                    <a:schemeClr val="tx1"/>
                  </a:solidFill>
                  <a:prstDash val="solid"/>
                </a:ln>
                <a:effectLst>
                  <a:glow rad="63500">
                    <a:schemeClr val="accent2">
                      <a:satMod val="175000"/>
                      <a:alpha val="40000"/>
                    </a:schemeClr>
                  </a:glow>
                </a:effectLst>
                <a:latin typeface="Times New Roman" pitchFamily="18" charset="0"/>
                <a:cs typeface="B Nazanin" pitchFamily="2" charset="-78"/>
              </a:rPr>
              <a:t>نتایج</a:t>
            </a:r>
            <a:endParaRPr lang="en-US" sz="2000" dirty="0">
              <a:ln w="18415" cmpd="sng">
                <a:solidFill>
                  <a:schemeClr val="tx1"/>
                </a:solidFill>
                <a:prstDash val="solid"/>
              </a:ln>
              <a:latin typeface="Times New Roman" pitchFamily="18" charset="0"/>
              <a:cs typeface="Times New Roman" pitchFamily="18" charset="0"/>
            </a:endParaRPr>
          </a:p>
        </p:txBody>
      </p:sp>
      <p:sp>
        <p:nvSpPr>
          <p:cNvPr id="7" name="TextBox 1"/>
          <p:cNvSpPr txBox="1">
            <a:spLocks noChangeArrowheads="1"/>
          </p:cNvSpPr>
          <p:nvPr/>
        </p:nvSpPr>
        <p:spPr bwMode="auto">
          <a:xfrm>
            <a:off x="2964387" y="716757"/>
            <a:ext cx="58816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r>
              <a:rPr lang="fa-IR" sz="2000" b="1" dirty="0">
                <a:cs typeface="B Titr" panose="00000700000000000000" pitchFamily="2" charset="-78"/>
              </a:rPr>
              <a:t>تبدیل ساختار داه ای و استخراج اطلاعات مرزهای شبکه اطراف یک ایرفویل سه المانه</a:t>
            </a:r>
          </a:p>
        </p:txBody>
      </p:sp>
      <p:sp>
        <p:nvSpPr>
          <p:cNvPr id="8" name="Rectangle 2"/>
          <p:cNvSpPr>
            <a:spLocks noChangeArrowheads="1"/>
          </p:cNvSpPr>
          <p:nvPr/>
        </p:nvSpPr>
        <p:spPr bwMode="auto">
          <a:xfrm>
            <a:off x="539750" y="838200"/>
            <a:ext cx="4716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p>
        </p:txBody>
      </p:sp>
      <p:pic>
        <p:nvPicPr>
          <p:cNvPr id="10" name="Picture 8"/>
          <p:cNvPicPr>
            <a:picLocks noChangeAspect="1" noChangeArrowheads="1"/>
          </p:cNvPicPr>
          <p:nvPr/>
        </p:nvPicPr>
        <p:blipFill>
          <a:blip r:embed="rId3">
            <a:extLst>
              <a:ext uri="{28A0092B-C50C-407E-A947-70E740481C1C}">
                <a14:useLocalDpi xmlns:a14="http://schemas.microsoft.com/office/drawing/2010/main" val="0"/>
              </a:ext>
            </a:extLst>
          </a:blip>
          <a:srcRect l="14964" t="12337" r="12541" b="13832"/>
          <a:stretch>
            <a:fillRect/>
          </a:stretch>
        </p:blipFill>
        <p:spPr bwMode="auto">
          <a:xfrm>
            <a:off x="479425" y="2349500"/>
            <a:ext cx="4152900" cy="3762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1" name="Picture 10"/>
          <p:cNvPicPr>
            <a:picLocks noChangeAspect="1" noChangeArrowheads="1"/>
          </p:cNvPicPr>
          <p:nvPr/>
        </p:nvPicPr>
        <p:blipFill>
          <a:blip r:embed="rId4">
            <a:extLst>
              <a:ext uri="{28A0092B-C50C-407E-A947-70E740481C1C}">
                <a14:useLocalDpi xmlns:a14="http://schemas.microsoft.com/office/drawing/2010/main" val="0"/>
              </a:ext>
            </a:extLst>
          </a:blip>
          <a:srcRect l="15295" t="12711" r="13040" b="13832"/>
          <a:stretch>
            <a:fillRect/>
          </a:stretch>
        </p:blipFill>
        <p:spPr bwMode="auto">
          <a:xfrm>
            <a:off x="4787900" y="2368550"/>
            <a:ext cx="4105275" cy="3743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763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4154</TotalTime>
  <Words>339</Words>
  <Application>Microsoft Office PowerPoint</Application>
  <PresentationFormat>On-screen Show (4:3)</PresentationFormat>
  <Paragraphs>40</Paragraphs>
  <Slides>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vt:i4>
      </vt:variant>
    </vt:vector>
  </HeadingPairs>
  <TitlesOfParts>
    <vt:vector size="17" baseType="lpstr">
      <vt:lpstr>Arial</vt:lpstr>
      <vt:lpstr>B Nazanin</vt:lpstr>
      <vt:lpstr>B Titr</vt:lpstr>
      <vt:lpstr>Calibri</vt:lpstr>
      <vt:lpstr>Lucida Sans Unicode</vt:lpstr>
      <vt:lpstr>Times New Roman</vt:lpstr>
      <vt:lpstr>Verdana</vt:lpstr>
      <vt:lpstr>Wingdings</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Manager</cp:lastModifiedBy>
  <cp:revision>190</cp:revision>
  <dcterms:created xsi:type="dcterms:W3CDTF">2006-08-16T00:00:00Z</dcterms:created>
  <dcterms:modified xsi:type="dcterms:W3CDTF">2015-09-28T11:57:08Z</dcterms:modified>
</cp:coreProperties>
</file>