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366" r:id="rId2"/>
    <p:sldId id="354" r:id="rId3"/>
    <p:sldId id="355" r:id="rId4"/>
    <p:sldId id="356" r:id="rId5"/>
    <p:sldId id="357" r:id="rId6"/>
    <p:sldId id="370" r:id="rId7"/>
    <p:sldId id="371" r:id="rId8"/>
    <p:sldId id="358" r:id="rId9"/>
    <p:sldId id="359" r:id="rId10"/>
    <p:sldId id="360" r:id="rId11"/>
    <p:sldId id="361" r:id="rId12"/>
    <p:sldId id="367" r:id="rId13"/>
    <p:sldId id="368" r:id="rId14"/>
    <p:sldId id="369" r:id="rId15"/>
    <p:sldId id="372" r:id="rId16"/>
    <p:sldId id="373" r:id="rId17"/>
    <p:sldId id="375" r:id="rId18"/>
    <p:sldId id="362" r:id="rId19"/>
    <p:sldId id="3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1/27/2018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1/27/2018</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1/27/2018</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fa-IR" sz="3600" dirty="0">
                <a:solidFill>
                  <a:srgbClr val="FF0000"/>
                </a:solidFill>
                <a:cs typeface="B Titr" panose="00000700000000000000" pitchFamily="2" charset="-78"/>
              </a:rPr>
              <a:t>پیاده سازی استراتژی کنترلی خودرو های هیبرید به همراه تست سخت افزار در حلقه کنترلر </a:t>
            </a: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a:solidFill>
                  <a:srgbClr val="008000"/>
                </a:solidFill>
                <a:cs typeface="B Titr" panose="00000700000000000000" pitchFamily="2" charset="-78"/>
              </a:rPr>
              <a:t>سپهر ابیانه</a:t>
            </a:r>
            <a:br>
              <a:rPr lang="fa-IR" sz="3100" dirty="0">
                <a:solidFill>
                  <a:srgbClr val="008000"/>
                </a:solidFill>
                <a:cs typeface="B Titr" panose="00000700000000000000" pitchFamily="2" charset="-78"/>
              </a:rPr>
            </a:br>
            <a:r>
              <a:rPr lang="fa-IR" sz="3100" dirty="0">
                <a:solidFill>
                  <a:srgbClr val="008000"/>
                </a:solidFill>
                <a:cs typeface="B Titr" panose="00000700000000000000" pitchFamily="2" charset="-78"/>
              </a:rPr>
              <a:t>آذر 96</a:t>
            </a:r>
            <a:br>
              <a:rPr lang="fa-IR" sz="3100" dirty="0">
                <a:solidFill>
                  <a:srgbClr val="008000"/>
                </a:solidFill>
                <a:cs typeface="B Titr" panose="00000700000000000000" pitchFamily="2" charset="-78"/>
              </a:rPr>
            </a:br>
            <a:r>
              <a:rPr lang="en-US" sz="4000" dirty="0"/>
              <a:t/>
            </a:r>
            <a:br>
              <a:rPr lang="en-US" sz="4000" dirty="0"/>
            </a:br>
            <a:r>
              <a:rPr lang="en-US" dirty="0"/>
              <a:t/>
            </a:r>
            <a:br>
              <a:rPr lang="en-US" dirty="0"/>
            </a:br>
            <a:r>
              <a:rPr lang="en-US" dirty="0"/>
              <a:t/>
            </a:r>
            <a:br>
              <a:rPr lang="en-US" dirty="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25313"/>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anose="00000700000000000000" pitchFamily="2" charset="-78"/>
              </a:rPr>
              <a:t>گشتاور موتور احتراقی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a:extLst>
              <a:ext uri="{FF2B5EF4-FFF2-40B4-BE49-F238E27FC236}">
                <a16:creationId xmlns:a16="http://schemas.microsoft.com/office/drawing/2014/main" xmlns="" id="{6A05CD5A-06E7-48FC-B985-074E233BA3E1}"/>
              </a:ext>
            </a:extLst>
          </p:cNvPr>
          <p:cNvPicPr>
            <a:picLocks noChangeAspect="1"/>
          </p:cNvPicPr>
          <p:nvPr/>
        </p:nvPicPr>
        <p:blipFill>
          <a:blip r:embed="rId2"/>
          <a:stretch>
            <a:fillRect/>
          </a:stretch>
        </p:blipFill>
        <p:spPr>
          <a:xfrm>
            <a:off x="1567429" y="1981200"/>
            <a:ext cx="6009141" cy="4495209"/>
          </a:xfrm>
          <a:prstGeom prst="rect">
            <a:avLst/>
          </a:prstGeom>
        </p:spPr>
      </p:pic>
    </p:spTree>
    <p:extLst>
      <p:ext uri="{BB962C8B-B14F-4D97-AF65-F5344CB8AC3E}">
        <p14:creationId xmlns:p14="http://schemas.microsoft.com/office/powerpoint/2010/main" val="328064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گشتاور موتور الکتریکی</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a:extLst>
              <a:ext uri="{FF2B5EF4-FFF2-40B4-BE49-F238E27FC236}">
                <a16:creationId xmlns:a16="http://schemas.microsoft.com/office/drawing/2014/main" xmlns="" id="{0F8862D6-FB94-4BD0-BADF-3B905CEA98B2}"/>
              </a:ext>
            </a:extLst>
          </p:cNvPr>
          <p:cNvPicPr>
            <a:picLocks noChangeAspect="1"/>
          </p:cNvPicPr>
          <p:nvPr/>
        </p:nvPicPr>
        <p:blipFill>
          <a:blip r:embed="rId2"/>
          <a:stretch>
            <a:fillRect/>
          </a:stretch>
        </p:blipFill>
        <p:spPr>
          <a:xfrm>
            <a:off x="1371600" y="1828800"/>
            <a:ext cx="6248400" cy="4674190"/>
          </a:xfrm>
          <a:prstGeom prst="rect">
            <a:avLst/>
          </a:prstGeom>
        </p:spPr>
      </p:pic>
    </p:spTree>
    <p:extLst>
      <p:ext uri="{BB962C8B-B14F-4D97-AF65-F5344CB8AC3E}">
        <p14:creationId xmlns:p14="http://schemas.microsoft.com/office/powerpoint/2010/main" val="138210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دور خروجی کوپلینگ</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a:extLst>
              <a:ext uri="{FF2B5EF4-FFF2-40B4-BE49-F238E27FC236}">
                <a16:creationId xmlns:a16="http://schemas.microsoft.com/office/drawing/2014/main" xmlns="" id="{92B2520D-BA2C-4006-AB64-3578017AFBCB}"/>
              </a:ext>
            </a:extLst>
          </p:cNvPr>
          <p:cNvPicPr>
            <a:picLocks noChangeAspect="1"/>
          </p:cNvPicPr>
          <p:nvPr/>
        </p:nvPicPr>
        <p:blipFill>
          <a:blip r:embed="rId2"/>
          <a:stretch>
            <a:fillRect/>
          </a:stretch>
        </p:blipFill>
        <p:spPr>
          <a:xfrm>
            <a:off x="1981200" y="2286000"/>
            <a:ext cx="5381701" cy="4025845"/>
          </a:xfrm>
          <a:prstGeom prst="rect">
            <a:avLst/>
          </a:prstGeom>
        </p:spPr>
      </p:pic>
    </p:spTree>
    <p:extLst>
      <p:ext uri="{BB962C8B-B14F-4D97-AF65-F5344CB8AC3E}">
        <p14:creationId xmlns:p14="http://schemas.microsoft.com/office/powerpoint/2010/main" val="171588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گشتاور خروجی کوپلینگ</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4" name="Picture 3">
            <a:extLst>
              <a:ext uri="{FF2B5EF4-FFF2-40B4-BE49-F238E27FC236}">
                <a16:creationId xmlns:a16="http://schemas.microsoft.com/office/drawing/2014/main" xmlns="" id="{C28E8F79-E42B-4739-972E-3E37E4A609F2}"/>
              </a:ext>
            </a:extLst>
          </p:cNvPr>
          <p:cNvPicPr>
            <a:picLocks noChangeAspect="1"/>
          </p:cNvPicPr>
          <p:nvPr/>
        </p:nvPicPr>
        <p:blipFill>
          <a:blip r:embed="rId2"/>
          <a:stretch>
            <a:fillRect/>
          </a:stretch>
        </p:blipFill>
        <p:spPr>
          <a:xfrm>
            <a:off x="1600200" y="2057400"/>
            <a:ext cx="6019800" cy="4503183"/>
          </a:xfrm>
          <a:prstGeom prst="rect">
            <a:avLst/>
          </a:prstGeom>
        </p:spPr>
      </p:pic>
    </p:spTree>
    <p:extLst>
      <p:ext uri="{BB962C8B-B14F-4D97-AF65-F5344CB8AC3E}">
        <p14:creationId xmlns:p14="http://schemas.microsoft.com/office/powerpoint/2010/main" val="164058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سرعت خودرو</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a:extLst>
              <a:ext uri="{FF2B5EF4-FFF2-40B4-BE49-F238E27FC236}">
                <a16:creationId xmlns:a16="http://schemas.microsoft.com/office/drawing/2014/main" xmlns="" id="{97C0D19B-A234-4D57-AE3A-CB0D411541A4}"/>
              </a:ext>
            </a:extLst>
          </p:cNvPr>
          <p:cNvPicPr>
            <a:picLocks noChangeAspect="1"/>
          </p:cNvPicPr>
          <p:nvPr/>
        </p:nvPicPr>
        <p:blipFill>
          <a:blip r:embed="rId2"/>
          <a:stretch>
            <a:fillRect/>
          </a:stretch>
        </p:blipFill>
        <p:spPr>
          <a:xfrm>
            <a:off x="1668898" y="2057400"/>
            <a:ext cx="5806204" cy="4343400"/>
          </a:xfrm>
          <a:prstGeom prst="rect">
            <a:avLst/>
          </a:prstGeom>
        </p:spPr>
      </p:pic>
    </p:spTree>
    <p:extLst>
      <p:ext uri="{BB962C8B-B14F-4D97-AF65-F5344CB8AC3E}">
        <p14:creationId xmlns:p14="http://schemas.microsoft.com/office/powerpoint/2010/main" val="160099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دور چرخ</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7" name="Picture 6">
            <a:extLst>
              <a:ext uri="{FF2B5EF4-FFF2-40B4-BE49-F238E27FC236}">
                <a16:creationId xmlns:a16="http://schemas.microsoft.com/office/drawing/2014/main" xmlns="" id="{088C107B-B46B-4A2E-A627-2E1A130952F7}"/>
              </a:ext>
            </a:extLst>
          </p:cNvPr>
          <p:cNvPicPr>
            <a:picLocks noChangeAspect="1"/>
          </p:cNvPicPr>
          <p:nvPr/>
        </p:nvPicPr>
        <p:blipFill>
          <a:blip r:embed="rId2"/>
          <a:stretch>
            <a:fillRect/>
          </a:stretch>
        </p:blipFill>
        <p:spPr>
          <a:xfrm>
            <a:off x="1600200" y="1828800"/>
            <a:ext cx="6019800" cy="4503183"/>
          </a:xfrm>
          <a:prstGeom prst="rect">
            <a:avLst/>
          </a:prstGeom>
        </p:spPr>
      </p:pic>
    </p:spTree>
    <p:extLst>
      <p:ext uri="{BB962C8B-B14F-4D97-AF65-F5344CB8AC3E}">
        <p14:creationId xmlns:p14="http://schemas.microsoft.com/office/powerpoint/2010/main" val="331984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گشتاور موتور الکتریکی در تست سخت افزار در حلقه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Content Placeholder 4">
            <a:extLst>
              <a:ext uri="{FF2B5EF4-FFF2-40B4-BE49-F238E27FC236}">
                <a16:creationId xmlns:a16="http://schemas.microsoft.com/office/drawing/2014/main" xmlns="" id="{7C7583DC-B11A-4C86-B469-C86D07689D48}"/>
              </a:ext>
            </a:extLst>
          </p:cNvPr>
          <p:cNvPicPr>
            <a:picLocks noChangeAspect="1"/>
          </p:cNvPicPr>
          <p:nvPr/>
        </p:nvPicPr>
        <p:blipFill>
          <a:blip r:embed="rId2"/>
          <a:stretch>
            <a:fillRect/>
          </a:stretch>
        </p:blipFill>
        <p:spPr>
          <a:xfrm>
            <a:off x="1312376" y="1981200"/>
            <a:ext cx="6519247" cy="4876800"/>
          </a:xfrm>
          <a:prstGeom prst="rect">
            <a:avLst/>
          </a:prstGeom>
        </p:spPr>
      </p:pic>
    </p:spTree>
    <p:extLst>
      <p:ext uri="{BB962C8B-B14F-4D97-AF65-F5344CB8AC3E}">
        <p14:creationId xmlns:p14="http://schemas.microsoft.com/office/powerpoint/2010/main" val="97162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گشتاور موتور احتراقی در تست سخت افزار در حلقه</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6" name="Content Placeholder 4">
            <a:extLst>
              <a:ext uri="{FF2B5EF4-FFF2-40B4-BE49-F238E27FC236}">
                <a16:creationId xmlns:a16="http://schemas.microsoft.com/office/drawing/2014/main" xmlns="" id="{E4A6C385-7BD5-4AB0-9417-B119E9F4FF0E}"/>
              </a:ext>
            </a:extLst>
          </p:cNvPr>
          <p:cNvPicPr>
            <a:picLocks noChangeAspect="1"/>
          </p:cNvPicPr>
          <p:nvPr/>
        </p:nvPicPr>
        <p:blipFill>
          <a:blip r:embed="rId2"/>
          <a:stretch>
            <a:fillRect/>
          </a:stretch>
        </p:blipFill>
        <p:spPr>
          <a:xfrm>
            <a:off x="1143000" y="1752600"/>
            <a:ext cx="6417384" cy="4800600"/>
          </a:xfrm>
          <a:prstGeom prst="rect">
            <a:avLst/>
          </a:prstGeom>
        </p:spPr>
      </p:pic>
    </p:spTree>
    <p:extLst>
      <p:ext uri="{BB962C8B-B14F-4D97-AF65-F5344CB8AC3E}">
        <p14:creationId xmlns:p14="http://schemas.microsoft.com/office/powerpoint/2010/main" val="191016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8302" y="1295400"/>
            <a:ext cx="8229600" cy="4711892"/>
          </a:xfrm>
        </p:spPr>
        <p:txBody>
          <a:bodyPr>
            <a:noAutofit/>
          </a:bodyPr>
          <a:lstStyle/>
          <a:p>
            <a:pPr marL="109728" indent="0" algn="r" rtl="1">
              <a:lnSpc>
                <a:spcPct val="150000"/>
              </a:lnSpc>
              <a:buNone/>
            </a:pPr>
            <a:r>
              <a:rPr lang="fa-IR" sz="2400" b="1" dirty="0">
                <a:cs typeface="B Titr" panose="00000700000000000000" pitchFamily="2" charset="-78"/>
              </a:rPr>
              <a:t>1- دینامیک خودرو</a:t>
            </a:r>
          </a:p>
          <a:p>
            <a:pPr marL="109728" indent="0" algn="r" rtl="1">
              <a:lnSpc>
                <a:spcPct val="150000"/>
              </a:lnSpc>
              <a:buNone/>
            </a:pPr>
            <a:r>
              <a:rPr lang="fa-IR" sz="2400" b="1" dirty="0">
                <a:cs typeface="B Titr" panose="00000700000000000000" pitchFamily="2" charset="-78"/>
              </a:rPr>
              <a:t>2-آنالیز نیروهای محرک و مقاوم در حرکت خودرو</a:t>
            </a:r>
          </a:p>
          <a:p>
            <a:pPr marL="109728" indent="0" algn="r" rtl="1">
              <a:lnSpc>
                <a:spcPct val="150000"/>
              </a:lnSpc>
              <a:buNone/>
            </a:pPr>
            <a:r>
              <a:rPr lang="fa-IR" sz="2400" b="1" dirty="0">
                <a:cs typeface="B Titr" panose="00000700000000000000" pitchFamily="2" charset="-78"/>
              </a:rPr>
              <a:t>3- عملکرد سیستم انتقال قدرت در خودرو های هیبرید موازی</a:t>
            </a:r>
          </a:p>
          <a:p>
            <a:pPr marL="109728" indent="0" algn="r" rtl="1">
              <a:lnSpc>
                <a:spcPct val="150000"/>
              </a:lnSpc>
              <a:buNone/>
            </a:pPr>
            <a:r>
              <a:rPr lang="fa-IR" sz="2400" b="1" dirty="0">
                <a:cs typeface="B Titr" panose="00000700000000000000" pitchFamily="2" charset="-78"/>
              </a:rPr>
              <a:t>4- عملکرد کوپلینگ مکانیکی در خودرو هیبرید موازی</a:t>
            </a:r>
          </a:p>
          <a:p>
            <a:pPr marL="109728" indent="0" algn="r" rtl="1">
              <a:lnSpc>
                <a:spcPct val="150000"/>
              </a:lnSpc>
              <a:buNone/>
            </a:pPr>
            <a:r>
              <a:rPr lang="fa-IR" sz="2400" b="1" dirty="0">
                <a:cs typeface="B Titr" panose="00000700000000000000" pitchFamily="2" charset="-78"/>
              </a:rPr>
              <a:t>5- استراتژی کنترلی پایه منطق خودرو هیبرید موازی</a:t>
            </a:r>
          </a:p>
          <a:p>
            <a:pPr marL="109728" indent="0" algn="r" rtl="1">
              <a:lnSpc>
                <a:spcPct val="150000"/>
              </a:lnSpc>
              <a:buNone/>
            </a:pPr>
            <a:r>
              <a:rPr lang="fa-IR" sz="2400" b="1" dirty="0">
                <a:cs typeface="B Titr" panose="00000700000000000000" pitchFamily="2" charset="-78"/>
              </a:rPr>
              <a:t>6- پیاده سازی استراتژی کنترلی </a:t>
            </a:r>
            <a:r>
              <a:rPr lang="en-US" sz="2800" b="1" dirty="0">
                <a:solidFill>
                  <a:srgbClr val="0000FF"/>
                </a:solidFill>
                <a:latin typeface="Times New Roman" panose="02020603050405020304" pitchFamily="18" charset="0"/>
                <a:cs typeface="Times New Roman" panose="02020603050405020304" pitchFamily="18" charset="0"/>
              </a:rPr>
              <a:t>Electric</a:t>
            </a:r>
            <a:r>
              <a:rPr lang="en-US" sz="24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assist</a:t>
            </a:r>
            <a:r>
              <a:rPr lang="fa-IR" sz="2400" b="1" dirty="0">
                <a:latin typeface="Times New Roman" panose="02020603050405020304" pitchFamily="18" charset="0"/>
                <a:cs typeface="Times New Roman" panose="02020603050405020304" pitchFamily="18" charset="0"/>
              </a:rPr>
              <a:t> </a:t>
            </a:r>
            <a:r>
              <a:rPr lang="fa-IR" sz="2400" b="1" dirty="0">
                <a:latin typeface="Times New Roman" panose="02020603050405020304" pitchFamily="18" charset="0"/>
                <a:cs typeface="B Titr" panose="00000700000000000000" pitchFamily="2" charset="-78"/>
              </a:rPr>
              <a:t>بر روی کنترلر</a:t>
            </a:r>
          </a:p>
          <a:p>
            <a:pPr marL="109728" indent="0" algn="r" rtl="1">
              <a:lnSpc>
                <a:spcPct val="150000"/>
              </a:lnSpc>
              <a:buNone/>
            </a:pPr>
            <a:r>
              <a:rPr lang="fa-IR" sz="2400" b="1" dirty="0">
                <a:cs typeface="B Titr" panose="00000700000000000000" pitchFamily="2" charset="-78"/>
              </a:rPr>
              <a:t>7- تست سخت افزار در حلقه واحد کنترل الکترونیکی خودرو هیبرید</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lnSpc>
                <a:spcPct val="200000"/>
              </a:lnSpc>
            </a:pPr>
            <a:r>
              <a:rPr lang="fa-IR" sz="2400" b="1" dirty="0">
                <a:latin typeface="Times New Roman" panose="02020603050405020304" pitchFamily="18" charset="0"/>
                <a:cs typeface="B Titr" panose="00000700000000000000" pitchFamily="2" charset="-78"/>
              </a:rPr>
              <a:t>1- هنگام اجرا شبیه سازی ابتدا دیتا ها در </a:t>
            </a:r>
            <a:r>
              <a:rPr lang="en-US" sz="2600" b="1" dirty="0">
                <a:solidFill>
                  <a:srgbClr val="0000FF"/>
                </a:solidFill>
                <a:latin typeface="Times New Roman" panose="02020603050405020304" pitchFamily="18" charset="0"/>
                <a:cs typeface="Times New Roman" panose="02020603050405020304" pitchFamily="18" charset="0"/>
              </a:rPr>
              <a:t>Workspace</a:t>
            </a:r>
            <a:r>
              <a:rPr lang="fa-IR" sz="2400" b="1" dirty="0">
                <a:latin typeface="Times New Roman" panose="02020603050405020304" pitchFamily="18" charset="0"/>
                <a:cs typeface="B Titr" panose="00000700000000000000" pitchFamily="2" charset="-78"/>
              </a:rPr>
              <a:t> فراخوانی شوند.</a:t>
            </a:r>
          </a:p>
          <a:p>
            <a:pPr algn="r" rtl="1">
              <a:lnSpc>
                <a:spcPct val="200000"/>
              </a:lnSpc>
            </a:pPr>
            <a:r>
              <a:rPr lang="fa-IR" sz="2400" b="1" dirty="0">
                <a:latin typeface="Times New Roman" panose="02020603050405020304" pitchFamily="18" charset="0"/>
                <a:cs typeface="B Titr" panose="00000700000000000000" pitchFamily="2" charset="-78"/>
              </a:rPr>
              <a:t>2- روش حل در سیمولیک از نوع </a:t>
            </a:r>
            <a:r>
              <a:rPr lang="en-US" sz="2600" b="1" dirty="0">
                <a:solidFill>
                  <a:srgbClr val="0000FF"/>
                </a:solidFill>
                <a:latin typeface="Times New Roman" panose="02020603050405020304" pitchFamily="18" charset="0"/>
                <a:cs typeface="Times New Roman" panose="02020603050405020304" pitchFamily="18" charset="0"/>
              </a:rPr>
              <a:t>Fixed-step</a:t>
            </a:r>
            <a:r>
              <a:rPr lang="fa-IR" sz="2400" dirty="0">
                <a:latin typeface="Times New Roman" panose="02020603050405020304" pitchFamily="18" charset="0"/>
                <a:cs typeface="Times New Roman" panose="02020603050405020304" pitchFamily="18" charset="0"/>
              </a:rPr>
              <a:t> </a:t>
            </a:r>
            <a:r>
              <a:rPr lang="fa-IR" sz="2400" dirty="0">
                <a:latin typeface="Times New Roman" panose="02020603050405020304" pitchFamily="18" charset="0"/>
                <a:cs typeface="B Titr" panose="00000700000000000000" pitchFamily="2" charset="-78"/>
              </a:rPr>
              <a:t>قرار داده شود .</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3- حل کننده سیمولینک از نوع </a:t>
            </a:r>
            <a:r>
              <a:rPr lang="en-US" sz="2600" b="1" dirty="0">
                <a:solidFill>
                  <a:srgbClr val="0000FF"/>
                </a:solidFill>
                <a:latin typeface="Times New Roman" panose="02020603050405020304" pitchFamily="18" charset="0"/>
                <a:cs typeface="Times New Roman" panose="02020603050405020304" pitchFamily="18" charset="0"/>
              </a:rPr>
              <a:t>Ode3</a:t>
            </a:r>
            <a:r>
              <a:rPr lang="fa-IR" sz="2400" dirty="0">
                <a:cs typeface="B Titr" panose="00000700000000000000" pitchFamily="2" charset="-78"/>
              </a:rPr>
              <a:t> تنظیم شود.</a:t>
            </a:r>
          </a:p>
          <a:p>
            <a:pPr algn="r" rtl="1">
              <a:lnSpc>
                <a:spcPct val="200000"/>
              </a:lnSpc>
            </a:pPr>
            <a:r>
              <a:rPr lang="fa-IR" sz="2400" b="1">
                <a:latin typeface="Times New Roman" panose="02020603050405020304" pitchFamily="18" charset="0"/>
                <a:cs typeface="B Titr" panose="00000700000000000000" pitchFamily="2" charset="-78"/>
              </a:rPr>
              <a:t>4-زمان شبیه سازی به زمان دیتای ورودی که همان سیکل رانندگی است بستگی دارد.</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4- آشنایی با </a:t>
            </a:r>
            <a:r>
              <a:rPr lang="en-US" sz="2600" b="1" dirty="0" err="1">
                <a:solidFill>
                  <a:srgbClr val="0000FF"/>
                </a:solidFill>
                <a:latin typeface="Times New Roman" panose="02020603050405020304" pitchFamily="18" charset="0"/>
                <a:cs typeface="B Titr" panose="00000700000000000000" pitchFamily="2" charset="-78"/>
              </a:rPr>
              <a:t>Matlab&amp;Simulink</a:t>
            </a:r>
            <a:r>
              <a:rPr lang="en-US" sz="2400" b="1" dirty="0">
                <a:solidFill>
                  <a:srgbClr val="0000FF"/>
                </a:solidFill>
                <a:latin typeface="Times New Roman" panose="02020603050405020304" pitchFamily="18" charset="0"/>
                <a:cs typeface="B Titr" panose="00000700000000000000" pitchFamily="2" charset="-78"/>
              </a:rPr>
              <a:t> </a:t>
            </a:r>
          </a:p>
          <a:p>
            <a:pPr algn="r" rtl="1">
              <a:lnSpc>
                <a:spcPct val="200000"/>
              </a:lnSpc>
            </a:pPr>
            <a:r>
              <a:rPr lang="fa-IR" sz="2400" b="1" dirty="0">
                <a:latin typeface="Times New Roman" panose="02020603050405020304" pitchFamily="18" charset="0"/>
                <a:cs typeface="B Titr" panose="00000700000000000000" pitchFamily="2" charset="-78"/>
              </a:rPr>
              <a:t>5- آشنایی با زبان </a:t>
            </a:r>
            <a:r>
              <a:rPr lang="en-US" sz="2400" b="1" dirty="0">
                <a:solidFill>
                  <a:srgbClr val="0000FF"/>
                </a:solidFill>
                <a:latin typeface="Times New Roman" panose="02020603050405020304" pitchFamily="18" charset="0"/>
                <a:cs typeface="B Titr" panose="00000700000000000000" pitchFamily="2" charset="-78"/>
              </a:rPr>
              <a:t>C++</a:t>
            </a:r>
            <a:r>
              <a:rPr lang="fa-IR" sz="2400" b="1" dirty="0">
                <a:solidFill>
                  <a:srgbClr val="0000FF"/>
                </a:solidFill>
                <a:latin typeface="Times New Roman" panose="02020603050405020304" pitchFamily="18" charset="0"/>
                <a:cs typeface="B Titr" panose="00000700000000000000" pitchFamily="2" charset="-78"/>
              </a:rPr>
              <a:t> </a:t>
            </a:r>
            <a:r>
              <a:rPr lang="fa-IR" sz="2400" b="1" dirty="0">
                <a:latin typeface="Times New Roman" panose="02020603050405020304" pitchFamily="18" charset="0"/>
                <a:cs typeface="B Titr" panose="00000700000000000000" pitchFamily="2" charset="-78"/>
              </a:rPr>
              <a:t>جهت پیاده سازی استراتژی کنترلی بر روی کنترلر</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a:p>
          <a:p>
            <a:pPr algn="just" rtl="1"/>
            <a:r>
              <a:rPr lang="fa-IR" sz="2800" dirty="0">
                <a:cs typeface="B Titr" panose="00000700000000000000" pitchFamily="2" charset="-78"/>
              </a:rPr>
              <a:t>انتقال انرژی در خودرو­های هیبرید از طریق پیکر­­بندی­های مختلفی انجام می­شود که شامل سری، موازی و سری-موازی می­باشد.</a:t>
            </a:r>
            <a:r>
              <a:rPr lang="fa-IR" dirty="0"/>
              <a:t> </a:t>
            </a:r>
            <a:r>
              <a:rPr lang="fa-IR" sz="2800" dirty="0">
                <a:cs typeface="B Titr" panose="00000700000000000000" pitchFamily="2" charset="-78"/>
              </a:rPr>
              <a:t>در این میان استراتژی کنترلی تعیین کننده این موضوع است که هر کدام از موتورهای الکتریکی و احتراقی چه سهمی از تامین توان مورد نیاز خودرو را دارند</a:t>
            </a:r>
            <a:r>
              <a:rPr lang="fa-IR" dirty="0"/>
              <a:t>.</a:t>
            </a:r>
            <a:r>
              <a:rPr lang="fa-IR" sz="2800" dirty="0">
                <a:cs typeface="B Titr" panose="00000700000000000000" pitchFamily="2" charset="-78"/>
              </a:rPr>
              <a:t> در این پروژه شبیه سازی خودرو هیبرید الکتریکی موازی به منظور تست سخت افزار در حلقه واحد کنترل الکترونیکی  خودرو انجام شده است. در این شبیه سازی فرض شده است که لغزشی بین زمین و تایر اتفاق نمی افتد و همچنین استراتژی تعویض دنده با توجه به سرعت خودرو انجام میشود.</a:t>
            </a:r>
            <a:endParaRPr lang="en-US" sz="2800" dirty="0">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در نرم افزار سیمولینک، دو روش حل </a:t>
            </a:r>
            <a:r>
              <a:rPr lang="en-US" sz="2400" b="1" dirty="0">
                <a:solidFill>
                  <a:srgbClr val="0000FF"/>
                </a:solidFill>
                <a:latin typeface="Times New Roman" panose="02020603050405020304" pitchFamily="18" charset="0"/>
                <a:cs typeface="Times New Roman" panose="02020603050405020304" pitchFamily="18" charset="0"/>
              </a:rPr>
              <a:t>Variable-step</a:t>
            </a:r>
            <a:r>
              <a:rPr lang="fa-IR" sz="2400" dirty="0">
                <a:cs typeface="B Titr" panose="00000700000000000000" pitchFamily="2" charset="-78"/>
              </a:rPr>
              <a:t> و </a:t>
            </a:r>
            <a:r>
              <a:rPr lang="en-US" sz="2400" b="1" dirty="0">
                <a:solidFill>
                  <a:srgbClr val="0000FF"/>
                </a:solidFill>
                <a:latin typeface="Times New Roman" panose="02020603050405020304" pitchFamily="18" charset="0"/>
                <a:cs typeface="Times New Roman" panose="02020603050405020304" pitchFamily="18" charset="0"/>
              </a:rPr>
              <a:t>Fixed-step</a:t>
            </a:r>
            <a:r>
              <a:rPr lang="fa-IR" sz="2400" dirty="0">
                <a:cs typeface="B Titr" panose="00000700000000000000" pitchFamily="2" charset="-78"/>
              </a:rPr>
              <a:t> وجود دارد که در هرکدام از این روش ها حل کننده های مختلفی از جمله </a:t>
            </a:r>
            <a:r>
              <a:rPr lang="en-US" sz="2400" b="1" dirty="0">
                <a:solidFill>
                  <a:srgbClr val="0000FF"/>
                </a:solidFill>
                <a:latin typeface="Times New Roman" panose="02020603050405020304" pitchFamily="18" charset="0"/>
                <a:cs typeface="Times New Roman" panose="02020603050405020304" pitchFamily="18" charset="0"/>
              </a:rPr>
              <a:t>Ode3</a:t>
            </a:r>
            <a:r>
              <a:rPr lang="fa-IR" sz="2400" dirty="0">
                <a:cs typeface="B Titr" panose="00000700000000000000" pitchFamily="2" charset="-78"/>
              </a:rPr>
              <a:t> و یا سایر </a:t>
            </a:r>
            <a:r>
              <a:rPr lang="en-US" sz="2400" b="1" dirty="0">
                <a:solidFill>
                  <a:srgbClr val="0000FF"/>
                </a:solidFill>
                <a:latin typeface="Times New Roman" panose="02020603050405020304" pitchFamily="18" charset="0"/>
                <a:cs typeface="Times New Roman" panose="02020603050405020304" pitchFamily="18" charset="0"/>
              </a:rPr>
              <a:t>Ode</a:t>
            </a:r>
            <a:r>
              <a:rPr lang="fa-IR" sz="2400" dirty="0">
                <a:cs typeface="B Titr" panose="00000700000000000000" pitchFamily="2" charset="-78"/>
              </a:rPr>
              <a:t> ها وجود دارد. </a:t>
            </a:r>
          </a:p>
          <a:p>
            <a:pPr algn="just" rtl="1">
              <a:lnSpc>
                <a:spcPct val="150000"/>
              </a:lnSpc>
            </a:pPr>
            <a:r>
              <a:rPr lang="fa-IR" sz="2400" dirty="0">
                <a:cs typeface="B Titr" panose="00000700000000000000" pitchFamily="2" charset="-78"/>
              </a:rPr>
              <a:t>در این شبیه سازی مبتنی بر روش</a:t>
            </a:r>
            <a:r>
              <a:rPr lang="fa-IR" sz="2800" dirty="0">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Fixed-step</a:t>
            </a:r>
            <a:r>
              <a:rPr lang="fa-IR" sz="2400" dirty="0">
                <a:cs typeface="B Titr" panose="00000700000000000000" pitchFamily="2" charset="-78"/>
              </a:rPr>
              <a:t> از حل کننده </a:t>
            </a:r>
            <a:r>
              <a:rPr lang="en-US" sz="2400" b="1">
                <a:solidFill>
                  <a:srgbClr val="0000FF"/>
                </a:solidFill>
                <a:latin typeface="Times New Roman" panose="02020603050405020304" pitchFamily="18" charset="0"/>
                <a:cs typeface="Times New Roman" panose="02020603050405020304" pitchFamily="18" charset="0"/>
              </a:rPr>
              <a:t>Ode3</a:t>
            </a:r>
            <a:r>
              <a:rPr lang="fa-IR" sz="2400" dirty="0">
                <a:cs typeface="B Titr" panose="00000700000000000000" pitchFamily="2" charset="-78"/>
              </a:rPr>
              <a:t> با </a:t>
            </a:r>
            <a:r>
              <a:rPr lang="en-US" sz="2400" b="1" dirty="0">
                <a:solidFill>
                  <a:srgbClr val="0000FF"/>
                </a:solidFill>
                <a:latin typeface="Times New Roman" panose="02020603050405020304" pitchFamily="18" charset="0"/>
                <a:cs typeface="Times New Roman" panose="02020603050405020304" pitchFamily="18" charset="0"/>
              </a:rPr>
              <a:t>Sample</a:t>
            </a:r>
            <a:r>
              <a:rPr lang="en-US" sz="2400" dirty="0">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time</a:t>
            </a:r>
            <a:r>
              <a:rPr lang="fa-IR" sz="2400" dirty="0">
                <a:latin typeface="Times New Roman" panose="02020603050405020304" pitchFamily="18" charset="0"/>
                <a:cs typeface="Times New Roman" panose="02020603050405020304" pitchFamily="18" charset="0"/>
              </a:rPr>
              <a:t> </a:t>
            </a:r>
            <a:r>
              <a:rPr lang="fa-IR" sz="2400" dirty="0">
                <a:cs typeface="B Titr" panose="00000700000000000000" pitchFamily="2" charset="-78"/>
              </a:rPr>
              <a:t>یک ثانیه استفاده شده است که البته امکان کاهش </a:t>
            </a:r>
            <a:r>
              <a:rPr lang="en-US" sz="2400" b="1" dirty="0">
                <a:solidFill>
                  <a:srgbClr val="0000FF"/>
                </a:solidFill>
                <a:latin typeface="Times New Roman" panose="02020603050405020304" pitchFamily="18" charset="0"/>
                <a:cs typeface="Times New Roman" panose="02020603050405020304" pitchFamily="18" charset="0"/>
              </a:rPr>
              <a:t>Sample</a:t>
            </a:r>
            <a:r>
              <a:rPr lang="en-US" sz="2400" dirty="0">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time</a:t>
            </a:r>
            <a:r>
              <a:rPr lang="fa-IR" sz="2400" dirty="0">
                <a:latin typeface="Times New Roman" panose="02020603050405020304" pitchFamily="18" charset="0"/>
                <a:cs typeface="Times New Roman" panose="02020603050405020304" pitchFamily="18" charset="0"/>
              </a:rPr>
              <a:t> </a:t>
            </a:r>
            <a:r>
              <a:rPr lang="fa-IR" sz="2400" dirty="0">
                <a:cs typeface="B Titr" panose="00000700000000000000" pitchFamily="2" charset="-78"/>
              </a:rPr>
              <a:t>وجود دارد.</a:t>
            </a:r>
            <a:endParaRPr lang="en-US" sz="2400" dirty="0">
              <a:solidFill>
                <a:srgbClr val="0000FF"/>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a:solidFill>
                  <a:srgbClr val="0000FF"/>
                </a:solidFill>
                <a:cs typeface="B Titr" panose="00000700000000000000" pitchFamily="2" charset="-78"/>
              </a:rPr>
              <a:t>گشتاور مورد نیاز سر چرخ</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a:extLst>
              <a:ext uri="{FF2B5EF4-FFF2-40B4-BE49-F238E27FC236}">
                <a16:creationId xmlns:a16="http://schemas.microsoft.com/office/drawing/2014/main" xmlns="" id="{ED8EC95B-A351-4A0E-A5C1-7A28AACE964A}"/>
              </a:ext>
            </a:extLst>
          </p:cNvPr>
          <p:cNvPicPr>
            <a:picLocks noChangeAspect="1"/>
          </p:cNvPicPr>
          <p:nvPr/>
        </p:nvPicPr>
        <p:blipFill>
          <a:blip r:embed="rId2"/>
          <a:stretch>
            <a:fillRect/>
          </a:stretch>
        </p:blipFill>
        <p:spPr>
          <a:xfrm>
            <a:off x="1219200" y="1905000"/>
            <a:ext cx="6172200" cy="4617187"/>
          </a:xfrm>
          <a:prstGeom prst="rect">
            <a:avLst/>
          </a:prstGeom>
        </p:spPr>
      </p:pic>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a:solidFill>
                  <a:srgbClr val="0000FF"/>
                </a:solidFill>
                <a:cs typeface="B Titr" panose="00000700000000000000" pitchFamily="2" charset="-78"/>
              </a:rPr>
              <a:t>نیروی درگ</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4" name="Picture 3">
            <a:extLst>
              <a:ext uri="{FF2B5EF4-FFF2-40B4-BE49-F238E27FC236}">
                <a16:creationId xmlns:a16="http://schemas.microsoft.com/office/drawing/2014/main" xmlns="" id="{BDDD89B2-4FDE-4C5B-A720-6DAED2143109}"/>
              </a:ext>
            </a:extLst>
          </p:cNvPr>
          <p:cNvPicPr>
            <a:picLocks noChangeAspect="1"/>
          </p:cNvPicPr>
          <p:nvPr/>
        </p:nvPicPr>
        <p:blipFill>
          <a:blip r:embed="rId2"/>
          <a:stretch>
            <a:fillRect/>
          </a:stretch>
        </p:blipFill>
        <p:spPr>
          <a:xfrm>
            <a:off x="1066800" y="1752600"/>
            <a:ext cx="6248400" cy="4674190"/>
          </a:xfrm>
          <a:prstGeom prst="rect">
            <a:avLst/>
          </a:prstGeom>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a:solidFill>
                  <a:srgbClr val="0000FF"/>
                </a:solidFill>
                <a:cs typeface="B Titr" panose="00000700000000000000" pitchFamily="2" charset="-78"/>
              </a:rPr>
              <a:t>نیروی مقاومت غلتشی</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a:extLst>
              <a:ext uri="{FF2B5EF4-FFF2-40B4-BE49-F238E27FC236}">
                <a16:creationId xmlns:a16="http://schemas.microsoft.com/office/drawing/2014/main" xmlns="" id="{050309B9-E65E-4B11-86E1-E6DF32C7189B}"/>
              </a:ext>
            </a:extLst>
          </p:cNvPr>
          <p:cNvPicPr>
            <a:picLocks noChangeAspect="1"/>
          </p:cNvPicPr>
          <p:nvPr/>
        </p:nvPicPr>
        <p:blipFill>
          <a:blip r:embed="rId2"/>
          <a:stretch>
            <a:fillRect/>
          </a:stretch>
        </p:blipFill>
        <p:spPr>
          <a:xfrm>
            <a:off x="1371600" y="2057400"/>
            <a:ext cx="5602478" cy="4191000"/>
          </a:xfrm>
          <a:prstGeom prst="rect">
            <a:avLst/>
          </a:prstGeom>
        </p:spPr>
      </p:pic>
    </p:spTree>
    <p:extLst>
      <p:ext uri="{BB962C8B-B14F-4D97-AF65-F5344CB8AC3E}">
        <p14:creationId xmlns:p14="http://schemas.microsoft.com/office/powerpoint/2010/main" val="186079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a:solidFill>
                  <a:srgbClr val="0000FF"/>
                </a:solidFill>
                <a:cs typeface="B Titr" panose="00000700000000000000" pitchFamily="2" charset="-78"/>
              </a:rPr>
              <a:t>نیروی لازم برای شتاب گیری</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4" name="Picture 3">
            <a:extLst>
              <a:ext uri="{FF2B5EF4-FFF2-40B4-BE49-F238E27FC236}">
                <a16:creationId xmlns:a16="http://schemas.microsoft.com/office/drawing/2014/main" xmlns="" id="{665D22B8-C591-43E9-B681-D6C5BB25EDA8}"/>
              </a:ext>
            </a:extLst>
          </p:cNvPr>
          <p:cNvPicPr>
            <a:picLocks noChangeAspect="1"/>
          </p:cNvPicPr>
          <p:nvPr/>
        </p:nvPicPr>
        <p:blipFill>
          <a:blip r:embed="rId2"/>
          <a:stretch>
            <a:fillRect/>
          </a:stretch>
        </p:blipFill>
        <p:spPr>
          <a:xfrm>
            <a:off x="1295400" y="1524000"/>
            <a:ext cx="6332240" cy="4736907"/>
          </a:xfrm>
          <a:prstGeom prst="rect">
            <a:avLst/>
          </a:prstGeom>
        </p:spPr>
      </p:pic>
    </p:spTree>
    <p:extLst>
      <p:ext uri="{BB962C8B-B14F-4D97-AF65-F5344CB8AC3E}">
        <p14:creationId xmlns:p14="http://schemas.microsoft.com/office/powerpoint/2010/main" val="3686725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a:solidFill>
                  <a:srgbClr val="0000FF"/>
                </a:solidFill>
                <a:cs typeface="B Titr" panose="00000700000000000000" pitchFamily="2" charset="-78"/>
              </a:rPr>
              <a:t>دور موتور احتراقی</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a:extLst>
              <a:ext uri="{FF2B5EF4-FFF2-40B4-BE49-F238E27FC236}">
                <a16:creationId xmlns:a16="http://schemas.microsoft.com/office/drawing/2014/main" xmlns="" id="{2D298946-41C5-4809-8ADC-4D0E5F60377F}"/>
              </a:ext>
            </a:extLst>
          </p:cNvPr>
          <p:cNvPicPr>
            <a:picLocks noChangeAspect="1"/>
          </p:cNvPicPr>
          <p:nvPr/>
        </p:nvPicPr>
        <p:blipFill>
          <a:blip r:embed="rId2"/>
          <a:stretch>
            <a:fillRect/>
          </a:stretch>
        </p:blipFill>
        <p:spPr>
          <a:xfrm>
            <a:off x="1447800" y="1905000"/>
            <a:ext cx="6128304" cy="4584350"/>
          </a:xfrm>
          <a:prstGeom prst="rect">
            <a:avLst/>
          </a:prstGeom>
        </p:spPr>
      </p:pic>
    </p:spTree>
    <p:extLst>
      <p:ext uri="{BB962C8B-B14F-4D97-AF65-F5344CB8AC3E}">
        <p14:creationId xmlns:p14="http://schemas.microsoft.com/office/powerpoint/2010/main" val="947997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a:solidFill>
                  <a:srgbClr val="0000FF"/>
                </a:solidFill>
                <a:cs typeface="B Titr" panose="00000700000000000000" pitchFamily="2" charset="-78"/>
              </a:rPr>
              <a:t>دور موتور الکتریکی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457200" y="17585"/>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4000" dirty="0"/>
          </a:p>
        </p:txBody>
      </p:sp>
      <p:pic>
        <p:nvPicPr>
          <p:cNvPr id="5" name="Picture 4">
            <a:extLst>
              <a:ext uri="{FF2B5EF4-FFF2-40B4-BE49-F238E27FC236}">
                <a16:creationId xmlns:a16="http://schemas.microsoft.com/office/drawing/2014/main" xmlns="" id="{CF2273B1-5D60-48AF-B366-A2EDEB8840D9}"/>
              </a:ext>
            </a:extLst>
          </p:cNvPr>
          <p:cNvPicPr>
            <a:picLocks noChangeAspect="1"/>
          </p:cNvPicPr>
          <p:nvPr/>
        </p:nvPicPr>
        <p:blipFill>
          <a:blip r:embed="rId2"/>
          <a:stretch>
            <a:fillRect/>
          </a:stretch>
        </p:blipFill>
        <p:spPr>
          <a:xfrm>
            <a:off x="1668898" y="2209800"/>
            <a:ext cx="5806204" cy="4343400"/>
          </a:xfrm>
          <a:prstGeom prst="rect">
            <a:avLst/>
          </a:prstGeom>
        </p:spPr>
      </p:pic>
    </p:spTree>
    <p:extLst>
      <p:ext uri="{BB962C8B-B14F-4D97-AF65-F5344CB8AC3E}">
        <p14:creationId xmlns:p14="http://schemas.microsoft.com/office/powerpoint/2010/main" val="2884420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4187</TotalTime>
  <Words>387</Words>
  <Application>Microsoft Office PowerPoint</Application>
  <PresentationFormat>On-screen Show (4:3)</PresentationFormat>
  <Paragraphs>48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 Titr</vt:lpstr>
      <vt:lpstr>Calibri</vt:lpstr>
      <vt:lpstr>Lucida Sans Unicode</vt:lpstr>
      <vt:lpstr>Times New Roman</vt:lpstr>
      <vt:lpstr>Verdana</vt:lpstr>
      <vt:lpstr>Wingdings 2</vt:lpstr>
      <vt:lpstr>Wingdings 3</vt:lpstr>
      <vt:lpstr>Concourse</vt:lpstr>
      <vt:lpstr>            پیاده سازی استراتژی کنترلی خودرو های هیبرید به همراه تست سخت افزار در حلقه کنترلر   سپهر ابیانه آذر 96     </vt:lpstr>
      <vt:lpstr>PowerPoint Presentation</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202</cp:revision>
  <dcterms:created xsi:type="dcterms:W3CDTF">2006-08-16T00:00:00Z</dcterms:created>
  <dcterms:modified xsi:type="dcterms:W3CDTF">2018-01-27T14:31:10Z</dcterms:modified>
</cp:coreProperties>
</file>