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3"/>
  </p:notesMasterIdLst>
  <p:sldIdLst>
    <p:sldId id="366" r:id="rId2"/>
    <p:sldId id="354" r:id="rId3"/>
    <p:sldId id="355" r:id="rId4"/>
    <p:sldId id="356" r:id="rId5"/>
    <p:sldId id="357" r:id="rId6"/>
    <p:sldId id="360" r:id="rId7"/>
    <p:sldId id="361" r:id="rId8"/>
    <p:sldId id="358" r:id="rId9"/>
    <p:sldId id="359" r:id="rId10"/>
    <p:sldId id="362" r:id="rId11"/>
    <p:sldId id="365"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CC3300"/>
    <a:srgbClr val="000066"/>
    <a:srgbClr val="FF66FF"/>
    <a:srgbClr val="800000"/>
    <a:srgbClr val="0033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18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96DED5-7101-45CB-BD67-62077EC6FEBB}" type="datetimeFigureOut">
              <a:rPr lang="en-US" smtClean="0"/>
              <a:pPr/>
              <a:t>10/15/2017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D4F81-D434-45E6-BB2C-53C672FCA684}" type="slidenum">
              <a:rPr lang="en-US" smtClean="0"/>
              <a:pPr/>
              <a:t>‹#›</a:t>
            </a:fld>
            <a:endParaRPr lang="en-US" dirty="0"/>
          </a:p>
        </p:txBody>
      </p:sp>
    </p:spTree>
    <p:extLst>
      <p:ext uri="{BB962C8B-B14F-4D97-AF65-F5344CB8AC3E}">
        <p14:creationId xmlns:p14="http://schemas.microsoft.com/office/powerpoint/2010/main" val="3784731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AD4F81-D434-45E6-BB2C-53C672FCA684}" type="slidenum">
              <a:rPr lang="en-US" smtClean="0"/>
              <a:pPr/>
              <a:t>8</a:t>
            </a:fld>
            <a:endParaRPr lang="en-US" dirty="0"/>
          </a:p>
        </p:txBody>
      </p:sp>
    </p:spTree>
    <p:extLst>
      <p:ext uri="{BB962C8B-B14F-4D97-AF65-F5344CB8AC3E}">
        <p14:creationId xmlns:p14="http://schemas.microsoft.com/office/powerpoint/2010/main" val="19644050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1"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Title 8"/>
          <p:cNvSpPr>
            <a:spLocks noGrp="1"/>
          </p:cNvSpPr>
          <p:nvPr>
            <p:ph type="ctrTitle"/>
          </p:nvPr>
        </p:nvSpPr>
        <p:spPr>
          <a:xfrm>
            <a:off x="685800" y="1752602"/>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1"/>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B9F2828-A262-4019-9E8C-C387D0E754F1}" type="datetime1">
              <a:rPr lang="en-US" smtClean="0"/>
              <a:pPr/>
              <a:t>10/15/2017</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30"/>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EA20C4D-0180-40D2-A856-4ABE5A1A069E}" type="datetime1">
              <a:rPr lang="en-US" smtClean="0"/>
              <a:pPr/>
              <a:t>10/15/2017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4" y="274641"/>
            <a:ext cx="1777471"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2E2B8DA-E986-49A0-9432-B1D2119FAF59}" type="datetime1">
              <a:rPr lang="en-US" smtClean="0"/>
              <a:pPr/>
              <a:t>10/15/2017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830C608-5F6B-4B63-877E-475840BA68C2}" type="datetime1">
              <a:rPr lang="en-US" smtClean="0"/>
              <a:pPr/>
              <a:t>10/15/2017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B88679F-5204-42F1-94E5-7F35567538DB}" type="datetime1">
              <a:rPr lang="en-US" smtClean="0"/>
              <a:pPr/>
              <a:t>10/15/2017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9"/>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E084C4D-0FBA-4EA7-840D-D98AE8E20134}" type="datetime1">
              <a:rPr lang="en-US" smtClean="0"/>
              <a:pPr/>
              <a:t>10/15/2017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7"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444295"/>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444295"/>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8F6381-DD72-4ACD-886C-E080E4E4AD4F}" type="datetime1">
              <a:rPr lang="en-US" smtClean="0"/>
              <a:pPr/>
              <a:t>10/15/2017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C09902C-ABFA-4ACC-87B3-54E6B0DABEEE}" type="datetime1">
              <a:rPr lang="en-US" smtClean="0"/>
              <a:pPr/>
              <a:t>10/15/2017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dirty="0"/>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0F7514FA-93E7-482C-BBFB-C57F051F7D55}" type="datetime1">
              <a:rPr lang="en-US" smtClean="0"/>
              <a:pPr/>
              <a:t>10/15/2017</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0CA29ED0-9E00-4234-B909-B4C6398DC9B8}" type="datetime1">
              <a:rPr lang="en-US" smtClean="0"/>
              <a:pPr/>
              <a:t>10/15/2017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3"/>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dirty="0"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0BDDA143-6F93-4B61-AAB2-2B7F4200FF92}" type="datetime1">
              <a:rPr lang="en-US" smtClean="0"/>
              <a:pPr/>
              <a:t>10/15/2017</a:t>
            </a:fld>
            <a:endParaRPr lang="en-US" dirty="0"/>
          </a:p>
        </p:txBody>
      </p:sp>
      <p:sp>
        <p:nvSpPr>
          <p:cNvPr id="6" name="Footer Placeholder 5"/>
          <p:cNvSpPr>
            <a:spLocks noGrp="1"/>
          </p:cNvSpPr>
          <p:nvPr>
            <p:ph type="ftr" sz="quarter" idx="11"/>
          </p:nvPr>
        </p:nvSpPr>
        <p:spPr>
          <a:xfrm>
            <a:off x="4380073" y="6407945"/>
            <a:ext cx="2350681" cy="365125"/>
          </a:xfrm>
        </p:spPr>
        <p:txBody>
          <a:bodyPr/>
          <a:lstStyle>
            <a:lvl1pPr>
              <a:defRPr>
                <a:solidFill>
                  <a:schemeClr val="tx1"/>
                </a:solidFill>
              </a:defRPr>
            </a:lvl1pPr>
            <a:extLst/>
          </a:lstStyle>
          <a:p>
            <a:endParaRPr lang="en-US" dirty="0"/>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dirty="0"/>
          </a:p>
        </p:txBody>
      </p:sp>
      <p:sp>
        <p:nvSpPr>
          <p:cNvPr id="2" name="Title 1"/>
          <p:cNvSpPr>
            <a:spLocks noGrp="1"/>
          </p:cNvSpPr>
          <p:nvPr>
            <p:ph type="title"/>
          </p:nvPr>
        </p:nvSpPr>
        <p:spPr>
          <a:xfrm>
            <a:off x="228600" y="4865123"/>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Right Triangle 9"/>
          <p:cNvSpPr>
            <a:spLocks/>
          </p:cNvSpPr>
          <p:nvPr/>
        </p:nvSpPr>
        <p:spPr bwMode="auto">
          <a:xfrm>
            <a:off x="-6043" y="5791254"/>
            <a:ext cx="3402315"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Straight Connector 10"/>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7"/>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Right Triangle 13"/>
          <p:cNvSpPr>
            <a:spLocks/>
          </p:cNvSpPr>
          <p:nvPr/>
        </p:nvSpPr>
        <p:spPr bwMode="auto">
          <a:xfrm>
            <a:off x="-6043" y="5791254"/>
            <a:ext cx="3402315"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Straight Connector 14"/>
          <p:cNvCxnSpPr/>
          <p:nvPr/>
        </p:nvCxnSpPr>
        <p:spPr>
          <a:xfrm>
            <a:off x="-9237" y="5787739"/>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9"/>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958E5582-F76C-4628-A6AF-58AD8FC97BDD}" type="datetime1">
              <a:rPr lang="en-US" smtClean="0"/>
              <a:pPr/>
              <a:t>10/15/2017</a:t>
            </a:fld>
            <a:endParaRPr lang="en-US" dirty="0"/>
          </a:p>
        </p:txBody>
      </p:sp>
      <p:sp>
        <p:nvSpPr>
          <p:cNvPr id="22" name="Footer Placeholder 21"/>
          <p:cNvSpPr>
            <a:spLocks noGrp="1"/>
          </p:cNvSpPr>
          <p:nvPr>
            <p:ph type="ftr" sz="quarter" idx="3"/>
          </p:nvPr>
        </p:nvSpPr>
        <p:spPr>
          <a:xfrm>
            <a:off x="4380073" y="6407945"/>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dirty="0"/>
          </a:p>
        </p:txBody>
      </p:sp>
      <p:sp>
        <p:nvSpPr>
          <p:cNvPr id="18" name="Slide Number Placeholder 17"/>
          <p:cNvSpPr>
            <a:spLocks noGrp="1"/>
          </p:cNvSpPr>
          <p:nvPr>
            <p:ph type="sldNum" sz="quarter" idx="4"/>
          </p:nvPr>
        </p:nvSpPr>
        <p:spPr>
          <a:xfrm>
            <a:off x="8647272" y="6407945"/>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rtl="1">
              <a:lnSpc>
                <a:spcPct val="150000"/>
              </a:lnSpc>
            </a:pP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a:solidFill>
                  <a:srgbClr val="FF0000"/>
                </a:solidFill>
                <a:cs typeface="B Titr" panose="00000700000000000000" pitchFamily="2" charset="-78"/>
              </a:rPr>
              <a:t/>
            </a:r>
            <a:br>
              <a:rPr lang="en-US" dirty="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r>
              <a:rPr lang="fa-IR" sz="3600" dirty="0" smtClean="0">
                <a:solidFill>
                  <a:srgbClr val="FF0000"/>
                </a:solidFill>
                <a:cs typeface="B Titr" pitchFamily="2" charset="-78"/>
              </a:rPr>
              <a:t>مدل سازی غیر خطی سیستم تعلیق کامل خودرو نظامی موشک انداز و کنترل آن با کنترل کننده </a:t>
            </a:r>
            <a:r>
              <a:rPr lang="en-US" sz="3600" dirty="0" smtClean="0">
                <a:solidFill>
                  <a:srgbClr val="FF0000"/>
                </a:solidFill>
                <a:cs typeface="B Titr" pitchFamily="2" charset="-78"/>
              </a:rPr>
              <a:t>PID</a:t>
            </a:r>
            <a:r>
              <a:rPr lang="fa-IR" sz="3600" dirty="0" smtClean="0">
                <a:solidFill>
                  <a:srgbClr val="FF0000"/>
                </a:solidFill>
                <a:cs typeface="B Titr" pitchFamily="2" charset="-78"/>
              </a:rPr>
              <a:t> تنظیم شده با منطق فازی با استفاده از نرم افزار متلب</a:t>
            </a:r>
            <a:r>
              <a:rPr lang="en-US" sz="3200" dirty="0" smtClean="0"/>
              <a:t/>
            </a:r>
            <a:br>
              <a:rPr lang="en-US" sz="3200" dirty="0" smtClean="0"/>
            </a:br>
            <a:r>
              <a:rPr lang="fa-IR" sz="3600" dirty="0" smtClean="0">
                <a:solidFill>
                  <a:srgbClr val="FF0000"/>
                </a:solidFill>
                <a:cs typeface="B Titr" panose="00000700000000000000" pitchFamily="2" charset="-78"/>
              </a:rPr>
              <a:t> </a:t>
            </a:r>
            <a:r>
              <a:rPr lang="en-US" sz="3600" dirty="0" smtClean="0">
                <a:solidFill>
                  <a:srgbClr val="FF0000"/>
                </a:solidFill>
                <a:cs typeface="B Titr" panose="00000700000000000000" pitchFamily="2" charset="-78"/>
              </a:rPr>
              <a:t/>
            </a:r>
            <a:br>
              <a:rPr lang="en-US" sz="3600" dirty="0" smtClean="0">
                <a:solidFill>
                  <a:srgbClr val="FF0000"/>
                </a:solidFill>
                <a:cs typeface="B Titr" panose="00000700000000000000" pitchFamily="2" charset="-78"/>
              </a:rPr>
            </a:br>
            <a:r>
              <a:rPr lang="en-US" sz="3600" dirty="0">
                <a:solidFill>
                  <a:srgbClr val="FF0000"/>
                </a:solidFill>
                <a:cs typeface="B Titr" panose="00000700000000000000" pitchFamily="2" charset="-78"/>
              </a:rPr>
              <a:t/>
            </a:r>
            <a:br>
              <a:rPr lang="en-US" sz="3600" dirty="0">
                <a:solidFill>
                  <a:srgbClr val="FF0000"/>
                </a:solidFill>
                <a:cs typeface="B Titr" panose="00000700000000000000" pitchFamily="2" charset="-78"/>
              </a:rPr>
            </a:br>
            <a:r>
              <a:rPr lang="fa-IR" sz="3100" dirty="0" smtClean="0">
                <a:solidFill>
                  <a:srgbClr val="008000"/>
                </a:solidFill>
                <a:cs typeface="B Titr" panose="00000700000000000000" pitchFamily="2" charset="-78"/>
              </a:rPr>
              <a:t>سهراب نصیری</a:t>
            </a:r>
            <a:r>
              <a:rPr lang="fa-IR" sz="3100" smtClean="0">
                <a:solidFill>
                  <a:srgbClr val="008000"/>
                </a:solidFill>
                <a:cs typeface="B Titr" panose="00000700000000000000" pitchFamily="2" charset="-78"/>
              </a:rPr>
              <a:t/>
            </a:r>
            <a:br>
              <a:rPr lang="fa-IR" sz="3100" smtClean="0">
                <a:solidFill>
                  <a:srgbClr val="008000"/>
                </a:solidFill>
                <a:cs typeface="B Titr" panose="00000700000000000000" pitchFamily="2" charset="-78"/>
              </a:rPr>
            </a:br>
            <a:r>
              <a:rPr lang="fa-IR" sz="3100" smtClean="0">
                <a:solidFill>
                  <a:srgbClr val="008000"/>
                </a:solidFill>
                <a:cs typeface="B Titr" panose="00000700000000000000" pitchFamily="2" charset="-78"/>
              </a:rPr>
              <a:t>شهریور </a:t>
            </a:r>
            <a:r>
              <a:rPr lang="fa-IR" sz="3100" dirty="0" smtClean="0">
                <a:solidFill>
                  <a:srgbClr val="008000"/>
                </a:solidFill>
                <a:cs typeface="B Titr" panose="00000700000000000000" pitchFamily="2" charset="-78"/>
              </a:rPr>
              <a:t>96</a:t>
            </a:r>
            <a:br>
              <a:rPr lang="fa-IR" sz="3100" dirty="0" smtClean="0">
                <a:solidFill>
                  <a:srgbClr val="008000"/>
                </a:solidFill>
                <a:cs typeface="B Titr" panose="00000700000000000000" pitchFamily="2" charset="-78"/>
              </a:rPr>
            </a:br>
            <a:r>
              <a:rPr lang="en-US" sz="4000" dirty="0" smtClean="0"/>
              <a:t/>
            </a:r>
            <a:br>
              <a:rPr lang="en-US" sz="4000" dirty="0" smtClean="0"/>
            </a:br>
            <a:r>
              <a:rPr lang="en-US" dirty="0"/>
              <a:t/>
            </a:r>
            <a:br>
              <a:rPr lang="en-US" dirty="0"/>
            </a:br>
            <a:r>
              <a:rPr lang="en-US" dirty="0" smtClean="0"/>
              <a:t/>
            </a:r>
            <a:br>
              <a:rPr lang="en-US" dirty="0" smtClean="0"/>
            </a:br>
            <a:r>
              <a:rPr lang="en-US" dirty="0"/>
              <a:t/>
            </a:r>
            <a:br>
              <a:rPr lang="en-US" dirty="0"/>
            </a:b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401515"/>
            <a:ext cx="13589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8" y="331033"/>
            <a:ext cx="2756921" cy="1143002"/>
          </a:xfrm>
          <a:prstGeom prst="rect">
            <a:avLst/>
          </a:prstGeom>
        </p:spPr>
      </p:pic>
    </p:spTree>
    <p:extLst>
      <p:ext uri="{BB962C8B-B14F-4D97-AF65-F5344CB8AC3E}">
        <p14:creationId xmlns:p14="http://schemas.microsoft.com/office/powerpoint/2010/main" val="1436284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8229600" cy="4711892"/>
          </a:xfrm>
        </p:spPr>
        <p:txBody>
          <a:bodyPr>
            <a:noAutofit/>
          </a:bodyPr>
          <a:lstStyle/>
          <a:p>
            <a:pPr marL="109728" indent="0" algn="r" rtl="1">
              <a:lnSpc>
                <a:spcPct val="150000"/>
              </a:lnSpc>
              <a:buNone/>
            </a:pPr>
            <a:r>
              <a:rPr lang="fa-IR" sz="2400" b="1" dirty="0" smtClean="0">
                <a:cs typeface="B Titr" panose="00000700000000000000" pitchFamily="2" charset="-78"/>
              </a:rPr>
              <a:t>1- مدل سازی سیستم تعلیق کامل خودرو نظامی با معادلات غیر خطی.</a:t>
            </a:r>
          </a:p>
          <a:p>
            <a:pPr marL="109728" indent="0" algn="r" rtl="1">
              <a:lnSpc>
                <a:spcPct val="150000"/>
              </a:lnSpc>
              <a:buNone/>
            </a:pPr>
            <a:r>
              <a:rPr lang="fa-IR" sz="2400" b="1" dirty="0" smtClean="0">
                <a:cs typeface="B Titr" panose="00000700000000000000" pitchFamily="2" charset="-78"/>
              </a:rPr>
              <a:t>2- شبیه سازی سیستم تعلیق در سیمولینک نرم افزار متلب و کد نویسی در محیط سیمولینک.</a:t>
            </a:r>
          </a:p>
          <a:p>
            <a:pPr marL="109728" indent="0" algn="r" rtl="1">
              <a:lnSpc>
                <a:spcPct val="150000"/>
              </a:lnSpc>
              <a:buNone/>
            </a:pPr>
            <a:r>
              <a:rPr lang="fa-IR" sz="2400" b="1" dirty="0" smtClean="0">
                <a:cs typeface="B Titr" panose="00000700000000000000" pitchFamily="2" charset="-78"/>
              </a:rPr>
              <a:t>3- پیاده سازی کنترل کننده </a:t>
            </a:r>
            <a:r>
              <a:rPr lang="en-US" sz="2400" b="1" dirty="0" smtClean="0">
                <a:cs typeface="B Titr" panose="00000700000000000000" pitchFamily="2" charset="-78"/>
              </a:rPr>
              <a:t>PID</a:t>
            </a:r>
            <a:r>
              <a:rPr lang="fa-IR" sz="2400" b="1" dirty="0" smtClean="0">
                <a:cs typeface="B Titr" panose="00000700000000000000" pitchFamily="2" charset="-78"/>
              </a:rPr>
              <a:t>.</a:t>
            </a:r>
          </a:p>
          <a:p>
            <a:pPr marL="109728" indent="0" algn="r" rtl="1">
              <a:lnSpc>
                <a:spcPct val="150000"/>
              </a:lnSpc>
              <a:buNone/>
            </a:pPr>
            <a:r>
              <a:rPr lang="fa-IR" sz="2400" b="1" dirty="0" smtClean="0">
                <a:cs typeface="B Titr" panose="00000700000000000000" pitchFamily="2" charset="-78"/>
              </a:rPr>
              <a:t>4- پیاده سازی منطق فازی برای تعیین ضرایب کنترل کننده </a:t>
            </a:r>
            <a:r>
              <a:rPr lang="en-US" sz="2400" b="1" dirty="0" smtClean="0">
                <a:cs typeface="B Titr" panose="00000700000000000000" pitchFamily="2" charset="-78"/>
              </a:rPr>
              <a:t>PID</a:t>
            </a:r>
            <a:r>
              <a:rPr lang="fa-IR" sz="2400" b="1" dirty="0" smtClean="0">
                <a:cs typeface="B Titr" panose="00000700000000000000" pitchFamily="2" charset="-78"/>
              </a:rPr>
              <a:t>.</a:t>
            </a:r>
          </a:p>
          <a:p>
            <a:pPr marL="109728" indent="0" algn="r" rtl="1">
              <a:lnSpc>
                <a:spcPct val="150000"/>
              </a:lnSpc>
              <a:buNone/>
            </a:pPr>
            <a:r>
              <a:rPr lang="fa-IR" sz="2400" b="1" dirty="0" smtClean="0">
                <a:cs typeface="B Titr" panose="00000700000000000000" pitchFamily="2" charset="-78"/>
              </a:rPr>
              <a:t>5-پیاده سازی تابع هزینه و ارزیابی کنترل کننده های مختلف.</a:t>
            </a:r>
          </a:p>
        </p:txBody>
      </p:sp>
      <p:sp>
        <p:nvSpPr>
          <p:cNvPr id="3" name="Title 2"/>
          <p:cNvSpPr>
            <a:spLocks noGrp="1"/>
          </p:cNvSpPr>
          <p:nvPr>
            <p:ph type="title"/>
          </p:nvPr>
        </p:nvSpPr>
        <p:spPr>
          <a:xfrm>
            <a:off x="457200" y="274638"/>
            <a:ext cx="8229600" cy="868362"/>
          </a:xfrm>
        </p:spPr>
        <p:txBody>
          <a:bodyPr>
            <a:noAutofit/>
          </a:bodyPr>
          <a:lstStyle/>
          <a:p>
            <a:pPr algn="ctr" rtl="1"/>
            <a:r>
              <a:rPr lang="fa-IR" sz="3600" dirty="0" smtClean="0">
                <a:solidFill>
                  <a:srgbClr val="FF0000"/>
                </a:solidFill>
                <a:cs typeface="B Titr" panose="00000700000000000000" pitchFamily="2" charset="-78"/>
              </a:rPr>
              <a:t>آنچه در این کد خواهید آموخت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2743327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r" rtl="1">
              <a:lnSpc>
                <a:spcPct val="200000"/>
              </a:lnSpc>
            </a:pPr>
            <a:r>
              <a:rPr lang="fa-IR" sz="2400" b="1" dirty="0">
                <a:latin typeface="Times New Roman" panose="02020603050405020304" pitchFamily="18" charset="0"/>
                <a:cs typeface="B Titr" panose="00000700000000000000" pitchFamily="2" charset="-78"/>
              </a:rPr>
              <a:t>1- </a:t>
            </a:r>
            <a:r>
              <a:rPr lang="fa-IR" sz="2400" b="1" dirty="0" smtClean="0">
                <a:latin typeface="Times New Roman" panose="02020603050405020304" pitchFamily="18" charset="0"/>
                <a:cs typeface="B Titr" panose="00000700000000000000" pitchFamily="2" charset="-78"/>
              </a:rPr>
              <a:t>این  </a:t>
            </a:r>
            <a:r>
              <a:rPr lang="fa-IR" sz="2400" b="1" dirty="0">
                <a:latin typeface="Times New Roman" panose="02020603050405020304" pitchFamily="18" charset="0"/>
                <a:cs typeface="B Titr" panose="00000700000000000000" pitchFamily="2" charset="-78"/>
              </a:rPr>
              <a:t>برنامه </a:t>
            </a:r>
            <a:r>
              <a:rPr lang="fa-IR" sz="2400" b="1" dirty="0" smtClean="0">
                <a:latin typeface="Times New Roman" panose="02020603050405020304" pitchFamily="18" charset="0"/>
                <a:cs typeface="B Titr" panose="00000700000000000000" pitchFamily="2" charset="-78"/>
              </a:rPr>
              <a:t>در نرم افزارمتلب </a:t>
            </a:r>
            <a:r>
              <a:rPr lang="en-US" sz="2400" b="1" dirty="0" smtClean="0">
                <a:latin typeface="Times New Roman" panose="02020603050405020304" pitchFamily="18" charset="0"/>
                <a:cs typeface="B Titr" panose="00000700000000000000" pitchFamily="2" charset="-78"/>
              </a:rPr>
              <a:t>2014a</a:t>
            </a:r>
            <a:r>
              <a:rPr lang="fa-IR" sz="2400" b="1" dirty="0" smtClean="0">
                <a:latin typeface="Times New Roman" panose="02020603050405020304" pitchFamily="18" charset="0"/>
                <a:cs typeface="B Titr" panose="00000700000000000000" pitchFamily="2" charset="-78"/>
              </a:rPr>
              <a:t> به بالا قابل اجرا است.</a:t>
            </a:r>
            <a:endParaRPr lang="fa-IR"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2- برای اجرا باید فایل طراحی منطق فازی کنار شبیه ساز باشد.</a:t>
            </a:r>
            <a:endParaRPr lang="en-US" sz="2400" b="1" dirty="0">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3- آشنایی </a:t>
            </a:r>
            <a:r>
              <a:rPr lang="fa-IR" sz="2400" b="1" dirty="0">
                <a:latin typeface="Times New Roman" panose="02020603050405020304" pitchFamily="18" charset="0"/>
                <a:cs typeface="B Titr" panose="00000700000000000000" pitchFamily="2" charset="-78"/>
              </a:rPr>
              <a:t>اولیه </a:t>
            </a:r>
            <a:r>
              <a:rPr lang="fa-IR" sz="2400" b="1" dirty="0" smtClean="0">
                <a:latin typeface="Times New Roman" panose="02020603050405020304" pitchFamily="18" charset="0"/>
                <a:cs typeface="B Titr" panose="00000700000000000000" pitchFamily="2" charset="-78"/>
              </a:rPr>
              <a:t>با نرم افزار متلب و سیمولیک.</a:t>
            </a:r>
            <a:endParaRPr lang="fa-IR"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4- آشنایی با قوانین نیوتن.</a:t>
            </a:r>
            <a:endParaRPr lang="en-US" sz="2400" b="1" dirty="0" smtClean="0">
              <a:solidFill>
                <a:srgbClr val="0000FF"/>
              </a:solidFill>
              <a:latin typeface="Times New Roman" panose="02020603050405020304" pitchFamily="18" charset="0"/>
              <a:cs typeface="B Titr" panose="00000700000000000000" pitchFamily="2" charset="-78"/>
            </a:endParaRPr>
          </a:p>
          <a:p>
            <a:pPr algn="r" rtl="1">
              <a:lnSpc>
                <a:spcPct val="200000"/>
              </a:lnSpc>
            </a:pPr>
            <a:r>
              <a:rPr lang="fa-IR" sz="2400" b="1" dirty="0" smtClean="0">
                <a:latin typeface="Times New Roman" panose="02020603050405020304" pitchFamily="18" charset="0"/>
                <a:cs typeface="B Titr" panose="00000700000000000000" pitchFamily="2" charset="-78"/>
              </a:rPr>
              <a:t>5- آشنایی با سیستم های چند متغییره، غیر خطی و متغیر با زمان.</a:t>
            </a:r>
            <a:endParaRPr lang="en-US" sz="2400" b="1" dirty="0" smtClean="0">
              <a:solidFill>
                <a:srgbClr val="0000FF"/>
              </a:solidFill>
              <a:latin typeface="Times New Roman" panose="02020603050405020304" pitchFamily="18" charset="0"/>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cs typeface="B Titr" panose="00000700000000000000" pitchFamily="2" charset="-78"/>
              </a:rPr>
              <a:t>نکات و الزامات</a:t>
            </a:r>
            <a:endParaRPr lang="en-US" sz="3600" dirty="0">
              <a:solidFill>
                <a:srgbClr val="FF0000"/>
              </a:solidFill>
              <a:cs typeface="B Titr" panose="00000700000000000000" pitchFamily="2" charset="-78"/>
            </a:endParaRPr>
          </a:p>
        </p:txBody>
      </p:sp>
    </p:spTree>
    <p:extLst>
      <p:ext uri="{BB962C8B-B14F-4D97-AF65-F5344CB8AC3E}">
        <p14:creationId xmlns:p14="http://schemas.microsoft.com/office/powerpoint/2010/main" val="40862429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550092"/>
          </a:xfrm>
        </p:spPr>
        <p:txBody>
          <a:bodyPr>
            <a:normAutofit/>
          </a:bodyPr>
          <a:lstStyle/>
          <a:p>
            <a:endParaRPr lang="en-US" dirty="0" smtClean="0"/>
          </a:p>
          <a:p>
            <a:pPr algn="r" rtl="1"/>
            <a:r>
              <a:rPr lang="fa-IR" sz="2800" dirty="0" smtClean="0">
                <a:cs typeface="B Titr" pitchFamily="2" charset="-78"/>
              </a:rPr>
              <a:t>سیستم تعلیق کامل خودرو، دارای هفت درجه آزادی است که پنج درجه آزادی آن در راستای محور عمودی شامل اختلاف موقعیت جرم بدنه خودرو با جرم سیستم تعلیق هر چرخ، اختلاف موقعیت بدنه خودرو و دو درجه آزادی آن شامل چرخش بدنه خودرو حول محور های طولی، عرضی می باشد.</a:t>
            </a:r>
            <a:endParaRPr lang="en-US" sz="2800" dirty="0" smtClean="0">
              <a:cs typeface="B Titr" pitchFamily="2" charset="-78"/>
            </a:endParaRPr>
          </a:p>
        </p:txBody>
      </p:sp>
      <p:sp>
        <p:nvSpPr>
          <p:cNvPr id="3" name="Title 2"/>
          <p:cNvSpPr>
            <a:spLocks noGrp="1"/>
          </p:cNvSpPr>
          <p:nvPr>
            <p:ph type="title"/>
          </p:nvPr>
        </p:nvSpPr>
        <p:spPr>
          <a:xfrm>
            <a:off x="457200" y="274638"/>
            <a:ext cx="8229600" cy="1020762"/>
          </a:xfrm>
        </p:spPr>
        <p:txBody>
          <a:bodyPr>
            <a:normAutofit fontScale="90000"/>
          </a:bodyPr>
          <a:lstStyle/>
          <a:p>
            <a:pPr algn="ctr" rtl="1"/>
            <a:r>
              <a:rPr lang="en-US" dirty="0" smtClean="0">
                <a:solidFill>
                  <a:srgbClr val="FF0000"/>
                </a:solidFill>
                <a:cs typeface="B Titr" panose="00000700000000000000" pitchFamily="2" charset="-78"/>
              </a:rPr>
              <a:t/>
            </a:r>
            <a:br>
              <a:rPr lang="en-US" dirty="0" smtClean="0">
                <a:solidFill>
                  <a:srgbClr val="FF0000"/>
                </a:solidFill>
                <a:cs typeface="B Titr" panose="00000700000000000000" pitchFamily="2" charset="-78"/>
              </a:rPr>
            </a:br>
            <a:endParaRPr lang="en-US" dirty="0"/>
          </a:p>
        </p:txBody>
      </p:sp>
      <p:pic>
        <p:nvPicPr>
          <p:cNvPr id="4" name="Picture 3" descr="C:\Users\matin\Desktop\suspentionfull.jpg"/>
          <p:cNvPicPr/>
          <p:nvPr/>
        </p:nvPicPr>
        <p:blipFill>
          <a:blip r:embed="rId2" cstate="print"/>
          <a:srcRect/>
          <a:stretch>
            <a:fillRect/>
          </a:stretch>
        </p:blipFill>
        <p:spPr bwMode="auto">
          <a:xfrm>
            <a:off x="2786050" y="3429000"/>
            <a:ext cx="4857784" cy="2649825"/>
          </a:xfrm>
          <a:prstGeom prst="rect">
            <a:avLst/>
          </a:prstGeom>
          <a:noFill/>
          <a:ln w="9525">
            <a:noFill/>
            <a:miter lim="800000"/>
            <a:headEnd/>
            <a:tailEnd/>
          </a:ln>
        </p:spPr>
      </p:pic>
    </p:spTree>
    <p:extLst>
      <p:ext uri="{BB962C8B-B14F-4D97-AF65-F5344CB8AC3E}">
        <p14:creationId xmlns:p14="http://schemas.microsoft.com/office/powerpoint/2010/main" val="2394783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8596" y="714356"/>
            <a:ext cx="8229600" cy="5321492"/>
          </a:xfrm>
        </p:spPr>
        <p:txBody>
          <a:bodyPr>
            <a:normAutofit lnSpcReduction="10000"/>
          </a:bodyPr>
          <a:lstStyle/>
          <a:p>
            <a:pPr algn="just" rtl="1">
              <a:lnSpc>
                <a:spcPct val="150000"/>
              </a:lnSpc>
            </a:pPr>
            <a:r>
              <a:rPr lang="fa-IR" sz="2600" dirty="0" smtClean="0">
                <a:cs typeface="B Titr" pitchFamily="2" charset="-78"/>
              </a:rPr>
              <a:t>با دادن نیروی کنترلی موازی با فنر و میراکننده (قرار گرفته شده بین جرم بدنه خودرو و جرم سیستم تعلیق) هر چرخ، می توان جلوی اثر نیروی ناشی از ناهمواری های جاده بر بدنه خودرو را گرفت. از این رو سیستم تعلیق کامل، یک سیستم با چهار ورودی و هفت خروجی است. ما می خواهیم با دادن سیگنال کنترلی مناسب به ورودی ها، چهار درجه آزادی مربوط به تغیر موقعیت در راستای محور عمودی هر چرخ را کنترل کنیم. برای مدل سازی، از قانون دوم نیوتن در حرکت و گشتاور زاویه ای و همچنین از رابطه غیر خطی فنر بهره می بریم. </a:t>
            </a:r>
            <a:endParaRPr lang="fa-IR" sz="2400" dirty="0" smtClean="0">
              <a:cs typeface="B Titr" panose="00000700000000000000" pitchFamily="2" charset="-78"/>
            </a:endParaRPr>
          </a:p>
        </p:txBody>
      </p:sp>
    </p:spTree>
    <p:extLst>
      <p:ext uri="{BB962C8B-B14F-4D97-AF65-F5344CB8AC3E}">
        <p14:creationId xmlns:p14="http://schemas.microsoft.com/office/powerpoint/2010/main" val="1124942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شبیه سازی سیستم تعلیق خودرو نظامی موشک انداز</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smtClean="0">
                <a:solidFill>
                  <a:srgbClr val="FF0000"/>
                </a:solidFill>
                <a:effectLst/>
                <a:cs typeface="B Titr" panose="00000700000000000000" pitchFamily="2" charset="-78"/>
              </a:rPr>
              <a:t>توانمندیهای کُد</a:t>
            </a:r>
            <a:endParaRPr lang="en-US" sz="3600" dirty="0">
              <a:solidFill>
                <a:srgbClr val="FF0000"/>
              </a:solidFill>
              <a:cs typeface="B Titr" panose="00000700000000000000" pitchFamily="2" charset="-78"/>
            </a:endParaRPr>
          </a:p>
        </p:txBody>
      </p:sp>
      <p:pic>
        <p:nvPicPr>
          <p:cNvPr id="5" name="Picture 4" descr="C:\Users\matin\Desktop\Snap4.jpg"/>
          <p:cNvPicPr/>
          <p:nvPr/>
        </p:nvPicPr>
        <p:blipFill>
          <a:blip r:embed="rId2"/>
          <a:srcRect/>
          <a:stretch>
            <a:fillRect/>
          </a:stretch>
        </p:blipFill>
        <p:spPr bwMode="auto">
          <a:xfrm>
            <a:off x="357158" y="2071678"/>
            <a:ext cx="3857652" cy="3606100"/>
          </a:xfrm>
          <a:prstGeom prst="rect">
            <a:avLst/>
          </a:prstGeom>
          <a:noFill/>
          <a:ln w="9525">
            <a:noFill/>
            <a:miter lim="800000"/>
            <a:headEnd/>
            <a:tailEnd/>
          </a:ln>
        </p:spPr>
      </p:pic>
      <p:pic>
        <p:nvPicPr>
          <p:cNvPr id="223" name="Picture 222" descr="C:\Users\matin\Desktop\Snap14.jpg"/>
          <p:cNvPicPr/>
          <p:nvPr/>
        </p:nvPicPr>
        <p:blipFill>
          <a:blip r:embed="rId3"/>
          <a:srcRect/>
          <a:stretch>
            <a:fillRect/>
          </a:stretch>
        </p:blipFill>
        <p:spPr bwMode="auto">
          <a:xfrm>
            <a:off x="4643438" y="2143117"/>
            <a:ext cx="4071966" cy="3500462"/>
          </a:xfrm>
          <a:prstGeom prst="rect">
            <a:avLst/>
          </a:prstGeom>
          <a:noFill/>
          <a:ln w="9525">
            <a:noFill/>
            <a:miter lim="800000"/>
            <a:headEnd/>
            <a:tailEnd/>
          </a:ln>
        </p:spPr>
      </p:pic>
    </p:spTree>
    <p:extLst>
      <p:ext uri="{BB962C8B-B14F-4D97-AF65-F5344CB8AC3E}">
        <p14:creationId xmlns:p14="http://schemas.microsoft.com/office/powerpoint/2010/main" val="39915094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1"/>
            <a:ext cx="8229600" cy="4788092"/>
          </a:xfrm>
        </p:spPr>
        <p:txBody>
          <a:bodyPr>
            <a:normAutofit/>
          </a:bodyPr>
          <a:lstStyle/>
          <a:p>
            <a:pPr algn="ctr" rtl="1"/>
            <a:r>
              <a:rPr lang="fa-IR" sz="2400" dirty="0" smtClean="0">
                <a:solidFill>
                  <a:srgbClr val="0000FF"/>
                </a:solidFill>
                <a:cs typeface="B Titr" panose="00000700000000000000" pitchFamily="2" charset="-78"/>
              </a:rPr>
              <a:t>پیاده سازی کنترل کننده </a:t>
            </a:r>
            <a:r>
              <a:rPr lang="en-US" sz="2400" dirty="0" smtClean="0">
                <a:solidFill>
                  <a:srgbClr val="0000FF"/>
                </a:solidFill>
                <a:cs typeface="B Titr" panose="00000700000000000000" pitchFamily="2" charset="-78"/>
              </a:rPr>
              <a:t>PID</a:t>
            </a:r>
            <a:r>
              <a:rPr lang="fa-IR" sz="2400" dirty="0" smtClean="0">
                <a:solidFill>
                  <a:srgbClr val="0000FF"/>
                </a:solidFill>
                <a:cs typeface="B Titr" panose="00000700000000000000" pitchFamily="2" charset="-78"/>
              </a:rPr>
              <a:t> و </a:t>
            </a:r>
            <a:r>
              <a:rPr lang="en-US" sz="2400" dirty="0" smtClean="0">
                <a:solidFill>
                  <a:srgbClr val="0000FF"/>
                </a:solidFill>
                <a:cs typeface="B Titr" panose="00000700000000000000" pitchFamily="2" charset="-78"/>
              </a:rPr>
              <a:t>PID</a:t>
            </a:r>
            <a:r>
              <a:rPr lang="fa-IR" sz="2400" dirty="0" smtClean="0">
                <a:solidFill>
                  <a:srgbClr val="0000FF"/>
                </a:solidFill>
                <a:cs typeface="B Titr" panose="00000700000000000000" pitchFamily="2" charset="-78"/>
              </a:rPr>
              <a:t> تنظیم شده با منطق فازی</a:t>
            </a:r>
            <a:endParaRPr lang="en-US" sz="2400" dirty="0">
              <a:solidFill>
                <a:srgbClr val="0000FF"/>
              </a:solidFill>
            </a:endParaRPr>
          </a:p>
        </p:txBody>
      </p:sp>
      <p:sp>
        <p:nvSpPr>
          <p:cNvPr id="3" name="Title 2"/>
          <p:cNvSpPr>
            <a:spLocks noGrp="1"/>
          </p:cNvSpPr>
          <p:nvPr>
            <p:ph type="title"/>
          </p:nvPr>
        </p:nvSpPr>
        <p:spPr>
          <a:xfrm>
            <a:off x="457200" y="23446"/>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2800" dirty="0">
              <a:solidFill>
                <a:srgbClr val="FF0000"/>
              </a:solidFill>
              <a:cs typeface="B Titr" panose="00000700000000000000" pitchFamily="2" charset="-78"/>
            </a:endParaRPr>
          </a:p>
        </p:txBody>
      </p:sp>
      <p:pic>
        <p:nvPicPr>
          <p:cNvPr id="5" name="Picture 4" descr="C:\Users\matin\Desktop\Snap7.jpg"/>
          <p:cNvPicPr/>
          <p:nvPr/>
        </p:nvPicPr>
        <p:blipFill>
          <a:blip r:embed="rId2"/>
          <a:srcRect/>
          <a:stretch>
            <a:fillRect/>
          </a:stretch>
        </p:blipFill>
        <p:spPr bwMode="auto">
          <a:xfrm>
            <a:off x="5143504" y="1785926"/>
            <a:ext cx="3062536" cy="2143140"/>
          </a:xfrm>
          <a:prstGeom prst="rect">
            <a:avLst/>
          </a:prstGeom>
          <a:noFill/>
          <a:ln w="9525">
            <a:noFill/>
            <a:miter lim="800000"/>
            <a:headEnd/>
            <a:tailEnd/>
          </a:ln>
        </p:spPr>
      </p:pic>
      <p:sp>
        <p:nvSpPr>
          <p:cNvPr id="81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819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85720" y="2000240"/>
            <a:ext cx="4124325" cy="533400"/>
          </a:xfrm>
          <a:prstGeom prst="rect">
            <a:avLst/>
          </a:prstGeom>
          <a:noFill/>
        </p:spPr>
      </p:pic>
      <p:sp>
        <p:nvSpPr>
          <p:cNvPr id="8195" name="Rectangle 3"/>
          <p:cNvSpPr>
            <a:spLocks noChangeArrowheads="1"/>
          </p:cNvSpPr>
          <p:nvPr/>
        </p:nvSpPr>
        <p:spPr bwMode="auto">
          <a:xfrm>
            <a:off x="0" y="11811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578475" algn="r"/>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C:\Users\matin\Desktop\Untitled4.png"/>
          <p:cNvPicPr/>
          <p:nvPr/>
        </p:nvPicPr>
        <p:blipFill>
          <a:blip r:embed="rId4"/>
          <a:srcRect/>
          <a:stretch>
            <a:fillRect/>
          </a:stretch>
        </p:blipFill>
        <p:spPr bwMode="auto">
          <a:xfrm>
            <a:off x="214282" y="3071810"/>
            <a:ext cx="4708226" cy="2052304"/>
          </a:xfrm>
          <a:prstGeom prst="rect">
            <a:avLst/>
          </a:prstGeom>
          <a:noFill/>
          <a:ln w="9525">
            <a:noFill/>
            <a:miter lim="800000"/>
            <a:headEnd/>
            <a:tailEnd/>
          </a:ln>
        </p:spPr>
      </p:pic>
      <p:sp>
        <p:nvSpPr>
          <p:cNvPr id="8197"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6" name="Picture 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5500694" y="5857892"/>
            <a:ext cx="3324225" cy="381000"/>
          </a:xfrm>
          <a:prstGeom prst="rect">
            <a:avLst/>
          </a:prstGeom>
          <a:noFill/>
        </p:spPr>
      </p:pic>
      <p:sp>
        <p:nvSpPr>
          <p:cNvPr id="8199"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198"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43372" y="5857892"/>
            <a:ext cx="523875" cy="438150"/>
          </a:xfrm>
          <a:prstGeom prst="rect">
            <a:avLst/>
          </a:prstGeom>
          <a:noFill/>
        </p:spPr>
      </p:pic>
      <p:pic>
        <p:nvPicPr>
          <p:cNvPr id="15" name="Picture 14" descr="C:\Users\matin\Desktop\Untitled7.png"/>
          <p:cNvPicPr/>
          <p:nvPr/>
        </p:nvPicPr>
        <p:blipFill>
          <a:blip r:embed="rId7"/>
          <a:srcRect/>
          <a:stretch>
            <a:fillRect/>
          </a:stretch>
        </p:blipFill>
        <p:spPr bwMode="auto">
          <a:xfrm>
            <a:off x="5429256" y="4357694"/>
            <a:ext cx="2827667" cy="1021929"/>
          </a:xfrm>
          <a:prstGeom prst="rect">
            <a:avLst/>
          </a:prstGeom>
          <a:noFill/>
          <a:ln w="9525">
            <a:noFill/>
            <a:miter lim="800000"/>
            <a:headEnd/>
            <a:tailEnd/>
          </a:ln>
        </p:spPr>
      </p:pic>
    </p:spTree>
    <p:extLst>
      <p:ext uri="{BB962C8B-B14F-4D97-AF65-F5344CB8AC3E}">
        <p14:creationId xmlns:p14="http://schemas.microsoft.com/office/powerpoint/2010/main" val="32356976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b="1" dirty="0" smtClean="0">
                <a:solidFill>
                  <a:srgbClr val="0000FF"/>
                </a:solidFill>
                <a:cs typeface="B Titr" panose="00000700000000000000" pitchFamily="2" charset="-78"/>
              </a:rPr>
              <a:t>پیاده سازی کنترل کننده </a:t>
            </a:r>
            <a:r>
              <a:rPr lang="en-US" sz="2400" b="1" dirty="0" smtClean="0">
                <a:solidFill>
                  <a:srgbClr val="0000FF"/>
                </a:solidFill>
                <a:cs typeface="B Titr" panose="00000700000000000000" pitchFamily="2" charset="-78"/>
              </a:rPr>
              <a:t>PID</a:t>
            </a:r>
            <a:r>
              <a:rPr lang="fa-IR" sz="2400" b="1" dirty="0" smtClean="0">
                <a:solidFill>
                  <a:srgbClr val="0000FF"/>
                </a:solidFill>
                <a:cs typeface="B Titr" panose="00000700000000000000" pitchFamily="2" charset="-78"/>
              </a:rPr>
              <a:t> تنظیم شده با منطق فازی</a:t>
            </a:r>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381000" y="0"/>
            <a:ext cx="8229600" cy="1143000"/>
          </a:xfrm>
        </p:spPr>
        <p:txBody>
          <a:bodyPr>
            <a:noAutofit/>
          </a:bodyPr>
          <a:lstStyle/>
          <a:p>
            <a:pPr algn="ctr"/>
            <a:r>
              <a:rPr lang="fa-IR" sz="3600" dirty="0">
                <a:solidFill>
                  <a:srgbClr val="FF0000"/>
                </a:solidFill>
                <a:effectLst/>
                <a:cs typeface="B Titr" panose="00000700000000000000" pitchFamily="2" charset="-78"/>
              </a:rPr>
              <a:t>توانمندیهای کُد</a:t>
            </a:r>
            <a:endParaRPr lang="en-US" sz="3600" dirty="0"/>
          </a:p>
        </p:txBody>
      </p:sp>
      <p:pic>
        <p:nvPicPr>
          <p:cNvPr id="5" name="Picture 4" descr="C:\Users\matin\Desktop\Snap4.jpg"/>
          <p:cNvPicPr/>
          <p:nvPr/>
        </p:nvPicPr>
        <p:blipFill>
          <a:blip r:embed="rId2"/>
          <a:srcRect/>
          <a:stretch>
            <a:fillRect/>
          </a:stretch>
        </p:blipFill>
        <p:spPr bwMode="auto">
          <a:xfrm>
            <a:off x="571472" y="2214554"/>
            <a:ext cx="2428892" cy="1928826"/>
          </a:xfrm>
          <a:prstGeom prst="rect">
            <a:avLst/>
          </a:prstGeom>
          <a:noFill/>
          <a:ln w="9525">
            <a:noFill/>
            <a:miter lim="800000"/>
            <a:headEnd/>
            <a:tailEnd/>
          </a:ln>
        </p:spPr>
      </p:pic>
      <p:pic>
        <p:nvPicPr>
          <p:cNvPr id="6" name="Picture 5" descr="C:\Users\matin\Desktop\Snap9.jpg"/>
          <p:cNvPicPr/>
          <p:nvPr/>
        </p:nvPicPr>
        <p:blipFill>
          <a:blip r:embed="rId3"/>
          <a:srcRect/>
          <a:stretch>
            <a:fillRect/>
          </a:stretch>
        </p:blipFill>
        <p:spPr bwMode="auto">
          <a:xfrm>
            <a:off x="3428992" y="2214554"/>
            <a:ext cx="2428892" cy="1928826"/>
          </a:xfrm>
          <a:prstGeom prst="rect">
            <a:avLst/>
          </a:prstGeom>
          <a:noFill/>
          <a:ln w="9525">
            <a:noFill/>
            <a:miter lim="800000"/>
            <a:headEnd/>
            <a:tailEnd/>
          </a:ln>
        </p:spPr>
      </p:pic>
      <p:pic>
        <p:nvPicPr>
          <p:cNvPr id="7" name="Picture 6" descr="C:\Users\matin\Desktop\Snap6.jpg"/>
          <p:cNvPicPr/>
          <p:nvPr/>
        </p:nvPicPr>
        <p:blipFill>
          <a:blip r:embed="rId4"/>
          <a:srcRect/>
          <a:stretch>
            <a:fillRect/>
          </a:stretch>
        </p:blipFill>
        <p:spPr bwMode="auto">
          <a:xfrm>
            <a:off x="6286512" y="2214554"/>
            <a:ext cx="2428892" cy="1857388"/>
          </a:xfrm>
          <a:prstGeom prst="rect">
            <a:avLst/>
          </a:prstGeom>
          <a:noFill/>
          <a:ln w="9525">
            <a:noFill/>
            <a:miter lim="800000"/>
            <a:headEnd/>
            <a:tailEnd/>
          </a:ln>
        </p:spPr>
      </p:pic>
      <p:pic>
        <p:nvPicPr>
          <p:cNvPr id="8" name="Picture 7" descr="F:\sohrab\desk12\stepp.jpg"/>
          <p:cNvPicPr/>
          <p:nvPr/>
        </p:nvPicPr>
        <p:blipFill>
          <a:blip r:embed="rId5"/>
          <a:srcRect/>
          <a:stretch>
            <a:fillRect/>
          </a:stretch>
        </p:blipFill>
        <p:spPr bwMode="auto">
          <a:xfrm>
            <a:off x="2214546" y="4214818"/>
            <a:ext cx="3357586" cy="2143116"/>
          </a:xfrm>
          <a:prstGeom prst="rect">
            <a:avLst/>
          </a:prstGeom>
          <a:noFill/>
        </p:spPr>
      </p:pic>
      <p:pic>
        <p:nvPicPr>
          <p:cNvPr id="9" name="Picture 8" descr="C:\Users\matin\Desktop\Snap7.jpg"/>
          <p:cNvPicPr/>
          <p:nvPr/>
        </p:nvPicPr>
        <p:blipFill>
          <a:blip r:embed="rId6"/>
          <a:srcRect/>
          <a:stretch>
            <a:fillRect/>
          </a:stretch>
        </p:blipFill>
        <p:spPr bwMode="auto">
          <a:xfrm>
            <a:off x="5786446" y="4214818"/>
            <a:ext cx="2857520" cy="2071702"/>
          </a:xfrm>
          <a:prstGeom prst="rect">
            <a:avLst/>
          </a:prstGeom>
          <a:noFill/>
          <a:ln w="9525">
            <a:noFill/>
            <a:miter lim="800000"/>
            <a:headEnd/>
            <a:tailEnd/>
          </a:ln>
        </p:spPr>
      </p:pic>
    </p:spTree>
    <p:extLst>
      <p:ext uri="{BB962C8B-B14F-4D97-AF65-F5344CB8AC3E}">
        <p14:creationId xmlns:p14="http://schemas.microsoft.com/office/powerpoint/2010/main" val="3280643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dirty="0" smtClean="0">
                <a:solidFill>
                  <a:srgbClr val="0000FF"/>
                </a:solidFill>
                <a:cs typeface="B Titr" panose="00000700000000000000" pitchFamily="2" charset="-78"/>
              </a:rPr>
              <a:t>پیاده سازی کنترل کننده </a:t>
            </a:r>
            <a:r>
              <a:rPr lang="en-US" sz="2400" dirty="0" smtClean="0">
                <a:solidFill>
                  <a:srgbClr val="0000FF"/>
                </a:solidFill>
                <a:cs typeface="B Titr" panose="00000700000000000000" pitchFamily="2" charset="-78"/>
              </a:rPr>
              <a:t>PID</a:t>
            </a:r>
            <a:r>
              <a:rPr lang="fa-IR" sz="2400" dirty="0" smtClean="0">
                <a:solidFill>
                  <a:srgbClr val="0000FF"/>
                </a:solidFill>
                <a:cs typeface="B Titr" panose="00000700000000000000" pitchFamily="2" charset="-78"/>
              </a:rPr>
              <a:t> تنظیم شده با منطق فازی</a:t>
            </a:r>
            <a:endParaRPr lang="en-US" sz="2400" dirty="0">
              <a:solidFill>
                <a:srgbClr val="0000FF"/>
              </a:solidFill>
              <a:cs typeface="B Titr" panose="00000700000000000000" pitchFamily="2" charset="-78"/>
            </a:endParaRPr>
          </a:p>
        </p:txBody>
      </p:sp>
      <p:sp>
        <p:nvSpPr>
          <p:cNvPr id="3" name="Title 2"/>
          <p:cNvSpPr>
            <a:spLocks noGrp="1"/>
          </p:cNvSpPr>
          <p:nvPr>
            <p:ph type="title"/>
          </p:nvPr>
        </p:nvSpPr>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4000" dirty="0"/>
          </a:p>
        </p:txBody>
      </p:sp>
      <p:pic>
        <p:nvPicPr>
          <p:cNvPr id="5" name="Picture 4" descr="C:\Users\matin\Desktop\Snap13.jpg"/>
          <p:cNvPicPr/>
          <p:nvPr/>
        </p:nvPicPr>
        <p:blipFill>
          <a:blip r:embed="rId2"/>
          <a:srcRect/>
          <a:stretch>
            <a:fillRect/>
          </a:stretch>
        </p:blipFill>
        <p:spPr bwMode="auto">
          <a:xfrm>
            <a:off x="428597" y="2000240"/>
            <a:ext cx="5357850" cy="1785950"/>
          </a:xfrm>
          <a:prstGeom prst="rect">
            <a:avLst/>
          </a:prstGeom>
          <a:noFill/>
          <a:ln w="9525">
            <a:noFill/>
            <a:miter lim="800000"/>
            <a:headEnd/>
            <a:tailEnd/>
          </a:ln>
        </p:spPr>
      </p:pic>
      <p:sp>
        <p:nvSpPr>
          <p:cNvPr id="40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7"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500826" y="2428868"/>
            <a:ext cx="2114550" cy="590550"/>
          </a:xfrm>
          <a:prstGeom prst="rect">
            <a:avLst/>
          </a:prstGeom>
          <a:noFill/>
        </p:spPr>
      </p:pic>
      <p:pic>
        <p:nvPicPr>
          <p:cNvPr id="8" name="Picture 7" descr="F:\sohrab\desk20\taligh\matlab\full\untitledfp1.jpg"/>
          <p:cNvPicPr/>
          <p:nvPr/>
        </p:nvPicPr>
        <p:blipFill>
          <a:blip r:embed="rId4"/>
          <a:srcRect/>
          <a:stretch>
            <a:fillRect/>
          </a:stretch>
        </p:blipFill>
        <p:spPr bwMode="auto">
          <a:xfrm>
            <a:off x="285720" y="3786190"/>
            <a:ext cx="3429024" cy="1473113"/>
          </a:xfrm>
          <a:prstGeom prst="rect">
            <a:avLst/>
          </a:prstGeom>
          <a:noFill/>
          <a:ln w="9525">
            <a:noFill/>
            <a:miter lim="800000"/>
            <a:headEnd/>
            <a:tailEnd/>
          </a:ln>
        </p:spPr>
      </p:pic>
      <p:pic>
        <p:nvPicPr>
          <p:cNvPr id="9" name="Picture 8" descr="F:\sohrab\desk20\taligh\matlab\full\untitledfp2.jpg"/>
          <p:cNvPicPr/>
          <p:nvPr/>
        </p:nvPicPr>
        <p:blipFill>
          <a:blip r:embed="rId5"/>
          <a:srcRect/>
          <a:stretch>
            <a:fillRect/>
          </a:stretch>
        </p:blipFill>
        <p:spPr bwMode="auto">
          <a:xfrm>
            <a:off x="3571868" y="3857628"/>
            <a:ext cx="3286148" cy="1294142"/>
          </a:xfrm>
          <a:prstGeom prst="rect">
            <a:avLst/>
          </a:prstGeom>
          <a:noFill/>
          <a:ln w="9525">
            <a:noFill/>
            <a:miter lim="800000"/>
            <a:headEnd/>
            <a:tailEnd/>
          </a:ln>
        </p:spPr>
      </p:pic>
      <p:pic>
        <p:nvPicPr>
          <p:cNvPr id="10" name="Picture 9" descr="F:\sohrab\desk20\taligh\matlab\full\untitledfp3.jpg"/>
          <p:cNvPicPr/>
          <p:nvPr/>
        </p:nvPicPr>
        <p:blipFill>
          <a:blip r:embed="rId6"/>
          <a:srcRect/>
          <a:stretch>
            <a:fillRect/>
          </a:stretch>
        </p:blipFill>
        <p:spPr bwMode="auto">
          <a:xfrm>
            <a:off x="2786050" y="5214950"/>
            <a:ext cx="3493726" cy="1477287"/>
          </a:xfrm>
          <a:prstGeom prst="rect">
            <a:avLst/>
          </a:prstGeom>
          <a:noFill/>
          <a:ln w="9525">
            <a:noFill/>
            <a:miter lim="800000"/>
            <a:headEnd/>
            <a:tailEnd/>
          </a:ln>
        </p:spPr>
      </p:pic>
      <p:pic>
        <p:nvPicPr>
          <p:cNvPr id="11" name="Picture 10" descr="F:\sohrab\desk20\taligh\matlab\full\untitledfp4.jpg"/>
          <p:cNvPicPr/>
          <p:nvPr/>
        </p:nvPicPr>
        <p:blipFill>
          <a:blip r:embed="rId7"/>
          <a:srcRect/>
          <a:stretch>
            <a:fillRect/>
          </a:stretch>
        </p:blipFill>
        <p:spPr bwMode="auto">
          <a:xfrm>
            <a:off x="6143604" y="5000636"/>
            <a:ext cx="3000396" cy="1643050"/>
          </a:xfrm>
          <a:prstGeom prst="rect">
            <a:avLst/>
          </a:prstGeom>
          <a:noFill/>
          <a:ln w="9525">
            <a:noFill/>
            <a:miter lim="800000"/>
            <a:headEnd/>
            <a:tailEnd/>
          </a:ln>
        </p:spPr>
      </p:pic>
      <p:sp>
        <p:nvSpPr>
          <p:cNvPr id="410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4099"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6429388" y="3357562"/>
            <a:ext cx="2371725" cy="333375"/>
          </a:xfrm>
          <a:prstGeom prst="rect">
            <a:avLst/>
          </a:prstGeom>
          <a:noFill/>
        </p:spPr>
      </p:pic>
    </p:spTree>
    <p:extLst>
      <p:ext uri="{BB962C8B-B14F-4D97-AF65-F5344CB8AC3E}">
        <p14:creationId xmlns:p14="http://schemas.microsoft.com/office/powerpoint/2010/main" val="1382103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lvl="0" algn="ctr" rtl="1"/>
            <a:r>
              <a:rPr lang="fa-IR" sz="2400" b="1" dirty="0" smtClean="0">
                <a:solidFill>
                  <a:srgbClr val="0000FF"/>
                </a:solidFill>
                <a:cs typeface="B Titr" panose="00000700000000000000" pitchFamily="2" charset="-78"/>
              </a:rPr>
              <a:t>نتایج حاصل از کنترل کننده </a:t>
            </a:r>
            <a:r>
              <a:rPr lang="en-US" sz="2400" b="1" dirty="0" smtClean="0">
                <a:solidFill>
                  <a:srgbClr val="0000FF"/>
                </a:solidFill>
                <a:cs typeface="B Titr" panose="00000700000000000000" pitchFamily="2" charset="-78"/>
              </a:rPr>
              <a:t>PID</a:t>
            </a:r>
            <a:r>
              <a:rPr lang="fa-IR" sz="2400" b="1" dirty="0" smtClean="0">
                <a:solidFill>
                  <a:srgbClr val="0000FF"/>
                </a:solidFill>
                <a:cs typeface="B Titr" panose="00000700000000000000" pitchFamily="2" charset="-78"/>
              </a:rPr>
              <a:t> و کنترل کننده</a:t>
            </a:r>
            <a:r>
              <a:rPr lang="en-US" sz="2400" b="1" dirty="0" smtClean="0">
                <a:solidFill>
                  <a:srgbClr val="0000FF"/>
                </a:solidFill>
                <a:cs typeface="B Titr" panose="00000700000000000000" pitchFamily="2" charset="-78"/>
              </a:rPr>
              <a:t>PID</a:t>
            </a:r>
            <a:r>
              <a:rPr lang="fa-IR" sz="2400" b="1" dirty="0" smtClean="0">
                <a:solidFill>
                  <a:srgbClr val="0000FF"/>
                </a:solidFill>
                <a:cs typeface="B Titr" panose="00000700000000000000" pitchFamily="2" charset="-78"/>
              </a:rPr>
              <a:t> تنظیم شده با منطق فازی</a:t>
            </a:r>
            <a:endParaRPr lang="en-US" sz="2400" dirty="0">
              <a:solidFill>
                <a:srgbClr val="0000FF"/>
              </a:solidFill>
            </a:endParaRPr>
          </a:p>
        </p:txBody>
      </p:sp>
      <p:sp>
        <p:nvSpPr>
          <p:cNvPr id="3" name="Title 2"/>
          <p:cNvSpPr>
            <a:spLocks noGrp="1"/>
          </p:cNvSpPr>
          <p:nvPr>
            <p:ph type="title"/>
          </p:nvPr>
        </p:nvSpPr>
        <p:spPr>
          <a:xfrm>
            <a:off x="457200" y="152400"/>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3600" dirty="0"/>
          </a:p>
        </p:txBody>
      </p:sp>
      <p:pic>
        <p:nvPicPr>
          <p:cNvPr id="5" name="Picture 4" descr="F:\sohrab\desk20\taligh\matlab\full\untitled62.jpg"/>
          <p:cNvPicPr/>
          <p:nvPr/>
        </p:nvPicPr>
        <p:blipFill>
          <a:blip r:embed="rId3" cstate="print"/>
          <a:srcRect/>
          <a:stretch>
            <a:fillRect/>
          </a:stretch>
        </p:blipFill>
        <p:spPr bwMode="auto">
          <a:xfrm>
            <a:off x="4357686" y="2428868"/>
            <a:ext cx="3357586" cy="1857388"/>
          </a:xfrm>
          <a:prstGeom prst="rect">
            <a:avLst/>
          </a:prstGeom>
          <a:noFill/>
          <a:ln w="9525">
            <a:noFill/>
            <a:miter lim="800000"/>
            <a:headEnd/>
            <a:tailEnd/>
          </a:ln>
        </p:spPr>
      </p:pic>
      <p:pic>
        <p:nvPicPr>
          <p:cNvPr id="6" name="Picture 5" descr="F:\sohrab\desk20\taligh\matlab\full\untitled61.jpg"/>
          <p:cNvPicPr/>
          <p:nvPr/>
        </p:nvPicPr>
        <p:blipFill>
          <a:blip r:embed="rId4" cstate="print"/>
          <a:srcRect/>
          <a:stretch>
            <a:fillRect/>
          </a:stretch>
        </p:blipFill>
        <p:spPr bwMode="auto">
          <a:xfrm>
            <a:off x="428596" y="2428868"/>
            <a:ext cx="3500462" cy="1714512"/>
          </a:xfrm>
          <a:prstGeom prst="rect">
            <a:avLst/>
          </a:prstGeom>
          <a:noFill/>
          <a:ln w="9525">
            <a:noFill/>
            <a:miter lim="800000"/>
            <a:headEnd/>
            <a:tailEnd/>
          </a:ln>
        </p:spPr>
      </p:pic>
      <p:pic>
        <p:nvPicPr>
          <p:cNvPr id="7" name="Picture 6" descr="F:\sohrab\desk20\taligh\matlab\full\untitled63.jpg"/>
          <p:cNvPicPr/>
          <p:nvPr/>
        </p:nvPicPr>
        <p:blipFill>
          <a:blip r:embed="rId5" cstate="print"/>
          <a:srcRect/>
          <a:stretch>
            <a:fillRect/>
          </a:stretch>
        </p:blipFill>
        <p:spPr bwMode="auto">
          <a:xfrm>
            <a:off x="500034" y="4143380"/>
            <a:ext cx="3571900" cy="1707732"/>
          </a:xfrm>
          <a:prstGeom prst="rect">
            <a:avLst/>
          </a:prstGeom>
          <a:noFill/>
          <a:ln w="9525">
            <a:noFill/>
            <a:miter lim="800000"/>
            <a:headEnd/>
            <a:tailEnd/>
          </a:ln>
        </p:spPr>
      </p:pic>
      <p:pic>
        <p:nvPicPr>
          <p:cNvPr id="8" name="Picture 7" descr="F:\sohrab\desk20\taligh\matlab\full\untitled64.jpg"/>
          <p:cNvPicPr/>
          <p:nvPr/>
        </p:nvPicPr>
        <p:blipFill>
          <a:blip r:embed="rId6" cstate="print"/>
          <a:srcRect/>
          <a:stretch>
            <a:fillRect/>
          </a:stretch>
        </p:blipFill>
        <p:spPr bwMode="auto">
          <a:xfrm>
            <a:off x="4214810" y="4214818"/>
            <a:ext cx="3571900" cy="1937641"/>
          </a:xfrm>
          <a:prstGeom prst="rect">
            <a:avLst/>
          </a:prstGeom>
          <a:noFill/>
          <a:ln w="9525">
            <a:noFill/>
            <a:miter lim="800000"/>
            <a:headEnd/>
            <a:tailEnd/>
          </a:ln>
        </p:spPr>
      </p:pic>
    </p:spTree>
    <p:extLst>
      <p:ext uri="{BB962C8B-B14F-4D97-AF65-F5344CB8AC3E}">
        <p14:creationId xmlns:p14="http://schemas.microsoft.com/office/powerpoint/2010/main" val="94799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ctr" rtl="1"/>
            <a:r>
              <a:rPr lang="fa-IR" sz="2400" b="1" dirty="0" smtClean="0">
                <a:solidFill>
                  <a:srgbClr val="0000FF"/>
                </a:solidFill>
                <a:cs typeface="B Titr" panose="00000700000000000000" pitchFamily="2" charset="-78"/>
              </a:rPr>
              <a:t>ارزیابی عملکرد کنترل کننده ها</a:t>
            </a:r>
            <a:endParaRPr lang="en-US" sz="2400" b="1" dirty="0">
              <a:solidFill>
                <a:srgbClr val="0000FF"/>
              </a:solidFill>
              <a:cs typeface="B Titr" panose="00000700000000000000" pitchFamily="2" charset="-78"/>
            </a:endParaRPr>
          </a:p>
        </p:txBody>
      </p:sp>
      <p:sp>
        <p:nvSpPr>
          <p:cNvPr id="3" name="Title 2"/>
          <p:cNvSpPr>
            <a:spLocks noGrp="1"/>
          </p:cNvSpPr>
          <p:nvPr>
            <p:ph type="title"/>
          </p:nvPr>
        </p:nvSpPr>
        <p:spPr>
          <a:xfrm>
            <a:off x="457200" y="17585"/>
            <a:ext cx="8229600" cy="1143000"/>
          </a:xfrm>
        </p:spPr>
        <p:txBody>
          <a:bodyPr>
            <a:normAutofit/>
          </a:bodyPr>
          <a:lstStyle/>
          <a:p>
            <a:pPr algn="ctr"/>
            <a:r>
              <a:rPr lang="fa-IR" sz="3600" dirty="0">
                <a:solidFill>
                  <a:srgbClr val="FF0000"/>
                </a:solidFill>
                <a:effectLst/>
                <a:cs typeface="B Titr" panose="00000700000000000000" pitchFamily="2" charset="-78"/>
              </a:rPr>
              <a:t>توانمندیهای کُد</a:t>
            </a:r>
            <a:endParaRPr lang="en-US" sz="4000" dirty="0"/>
          </a:p>
        </p:txBody>
      </p:sp>
      <p:sp>
        <p:nvSpPr>
          <p:cNvPr id="61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145"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71472" y="2285992"/>
            <a:ext cx="3228975" cy="371475"/>
          </a:xfrm>
          <a:prstGeom prst="rect">
            <a:avLst/>
          </a:prstGeom>
          <a:noFill/>
        </p:spPr>
      </p:pic>
      <p:graphicFrame>
        <p:nvGraphicFramePr>
          <p:cNvPr id="7" name="Table 6"/>
          <p:cNvGraphicFramePr>
            <a:graphicFrameLocks noGrp="1"/>
          </p:cNvGraphicFramePr>
          <p:nvPr/>
        </p:nvGraphicFramePr>
        <p:xfrm>
          <a:off x="1643042" y="2928934"/>
          <a:ext cx="6435114" cy="2747214"/>
        </p:xfrm>
        <a:graphic>
          <a:graphicData uri="http://schemas.openxmlformats.org/drawingml/2006/table">
            <a:tbl>
              <a:tblPr rtl="1"/>
              <a:tblGrid>
                <a:gridCol w="1721043"/>
                <a:gridCol w="3059864"/>
                <a:gridCol w="1654207"/>
              </a:tblGrid>
              <a:tr h="305246">
                <a:tc>
                  <a:txBody>
                    <a:bodyPr/>
                    <a:lstStyle/>
                    <a:p>
                      <a:pPr algn="ctr" rtl="1">
                        <a:lnSpc>
                          <a:spcPct val="115000"/>
                        </a:lnSpc>
                        <a:spcAft>
                          <a:spcPts val="0"/>
                        </a:spcAft>
                      </a:pPr>
                      <a:r>
                        <a:rPr lang="fa-IR" sz="1400">
                          <a:latin typeface="Times New Roman"/>
                          <a:ea typeface="Times New Roman"/>
                          <a:cs typeface="B Nazanin"/>
                        </a:rPr>
                        <a:t>مقدار تابع هزینه</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1">
                        <a:lnSpc>
                          <a:spcPct val="115000"/>
                        </a:lnSpc>
                        <a:spcAft>
                          <a:spcPts val="0"/>
                        </a:spcAft>
                      </a:pPr>
                      <a:endParaRPr lang="fa-IR" sz="1400">
                        <a:latin typeface="Times New Roman"/>
                        <a:ea typeface="Times New Roman"/>
                        <a:cs typeface="B Nazanin"/>
                      </a:endParaRPr>
                    </a:p>
                  </a:txBody>
                  <a:tcPr marL="68580" marR="68580" marT="0" marB="0">
                    <a:lnL w="12700" cap="flat" cmpd="sng" algn="ctr">
                      <a:solidFill>
                        <a:srgbClr val="000000"/>
                      </a:solidFill>
                      <a:prstDash val="solid"/>
                      <a:round/>
                      <a:headEnd type="none" w="med" len="med"/>
                      <a:tailEnd type="none" w="med" len="med"/>
                    </a:lnL>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r>
              <a:tr h="305246">
                <a:tc>
                  <a:txBody>
                    <a:bodyPr/>
                    <a:lstStyle/>
                    <a:p>
                      <a:pPr algn="ctr" rtl="1">
                        <a:lnSpc>
                          <a:spcPct val="115000"/>
                        </a:lnSpc>
                        <a:spcAft>
                          <a:spcPts val="0"/>
                        </a:spcAft>
                      </a:pPr>
                      <a:r>
                        <a:rPr lang="fa-IR" sz="1400">
                          <a:latin typeface="Times New Roman"/>
                          <a:ea typeface="Times New Roman"/>
                          <a:cs typeface="B Nazanin"/>
                        </a:rPr>
                        <a:t>907.5</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latin typeface="Times New Roman"/>
                          <a:ea typeface="Times New Roman"/>
                          <a:cs typeface="B Nazanin"/>
                        </a:rPr>
                        <a:t>کنترل کننده</a:t>
                      </a:r>
                      <a:r>
                        <a:rPr lang="fa-IR" sz="1400" i="1">
                          <a:latin typeface="Times New Roman"/>
                          <a:ea typeface="Times New Roman"/>
                          <a:cs typeface="B Nazanin"/>
                        </a:rPr>
                        <a:t> </a:t>
                      </a:r>
                      <a:r>
                        <a:rPr lang="en-US" sz="1400">
                          <a:latin typeface="Times New Roman"/>
                          <a:ea typeface="Times New Roman"/>
                          <a:cs typeface="B Nazanin"/>
                        </a:rPr>
                        <a:t>PID</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400">
                          <a:latin typeface="Times New Roman"/>
                          <a:ea typeface="Times New Roman"/>
                          <a:cs typeface="B Nazanin"/>
                        </a:rPr>
                        <a:t>خروجی اول</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46">
                <a:tc>
                  <a:txBody>
                    <a:bodyPr/>
                    <a:lstStyle/>
                    <a:p>
                      <a:pPr algn="ctr" rtl="1">
                        <a:lnSpc>
                          <a:spcPct val="115000"/>
                        </a:lnSpc>
                        <a:spcAft>
                          <a:spcPts val="0"/>
                        </a:spcAft>
                      </a:pPr>
                      <a:r>
                        <a:rPr lang="fa-IR" sz="1400">
                          <a:latin typeface="Times New Roman"/>
                          <a:ea typeface="Times New Roman"/>
                          <a:cs typeface="B Nazanin"/>
                        </a:rPr>
                        <a:t>639.8</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latin typeface="Times New Roman"/>
                          <a:ea typeface="Times New Roman"/>
                          <a:cs typeface="B Nazanin"/>
                        </a:rPr>
                        <a:t>کنترل کننده</a:t>
                      </a:r>
                      <a:r>
                        <a:rPr lang="fa-IR" sz="1400" i="1">
                          <a:latin typeface="Times New Roman"/>
                          <a:ea typeface="Times New Roman"/>
                          <a:cs typeface="B Nazanin"/>
                        </a:rPr>
                        <a:t> </a:t>
                      </a:r>
                      <a:r>
                        <a:rPr lang="en-US" sz="1400">
                          <a:latin typeface="Times New Roman"/>
                          <a:ea typeface="Times New Roman"/>
                          <a:cs typeface="B Nazanin"/>
                        </a:rPr>
                        <a:t>PID</a:t>
                      </a:r>
                      <a:r>
                        <a:rPr lang="en-US" sz="1400" i="1">
                          <a:latin typeface="B Nazanin"/>
                          <a:ea typeface="Times New Roman"/>
                          <a:cs typeface="Arial"/>
                        </a:rPr>
                        <a:t> </a:t>
                      </a:r>
                      <a:r>
                        <a:rPr lang="fa-IR" sz="1400">
                          <a:latin typeface="Times New Roman"/>
                          <a:ea typeface="Times New Roman"/>
                          <a:cs typeface="B Nazanin"/>
                        </a:rPr>
                        <a:t>تنظیم شده با منطق فازی</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5246">
                <a:tc>
                  <a:txBody>
                    <a:bodyPr/>
                    <a:lstStyle/>
                    <a:p>
                      <a:pPr algn="ctr" rtl="1">
                        <a:lnSpc>
                          <a:spcPct val="115000"/>
                        </a:lnSpc>
                        <a:spcAft>
                          <a:spcPts val="0"/>
                        </a:spcAft>
                      </a:pPr>
                      <a:r>
                        <a:rPr lang="fa-IR" sz="1400">
                          <a:latin typeface="Times New Roman"/>
                          <a:ea typeface="Times New Roman"/>
                          <a:cs typeface="B Nazanin"/>
                        </a:rPr>
                        <a:t>1319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latin typeface="Times New Roman"/>
                          <a:ea typeface="Times New Roman"/>
                          <a:cs typeface="B Nazanin"/>
                        </a:rPr>
                        <a:t>کنترل کننده</a:t>
                      </a:r>
                      <a:r>
                        <a:rPr lang="fa-IR" sz="1400" i="1">
                          <a:latin typeface="Times New Roman"/>
                          <a:ea typeface="Times New Roman"/>
                          <a:cs typeface="B Nazanin"/>
                        </a:rPr>
                        <a:t> </a:t>
                      </a:r>
                      <a:r>
                        <a:rPr lang="en-US" sz="1400">
                          <a:latin typeface="Times New Roman"/>
                          <a:ea typeface="Times New Roman"/>
                          <a:cs typeface="B Nazanin"/>
                        </a:rPr>
                        <a:t>PID</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400">
                          <a:latin typeface="Times New Roman"/>
                          <a:ea typeface="Times New Roman"/>
                          <a:cs typeface="B Nazanin"/>
                        </a:rPr>
                        <a:t>خروجی دوم</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46">
                <a:tc>
                  <a:txBody>
                    <a:bodyPr/>
                    <a:lstStyle/>
                    <a:p>
                      <a:pPr algn="ctr" rtl="1">
                        <a:lnSpc>
                          <a:spcPct val="115000"/>
                        </a:lnSpc>
                        <a:spcAft>
                          <a:spcPts val="0"/>
                        </a:spcAft>
                      </a:pPr>
                      <a:r>
                        <a:rPr lang="fa-IR" sz="1400">
                          <a:latin typeface="Times New Roman"/>
                          <a:ea typeface="Times New Roman"/>
                          <a:cs typeface="B Nazanin"/>
                        </a:rPr>
                        <a:t>1166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latin typeface="Times New Roman"/>
                          <a:ea typeface="Times New Roman"/>
                          <a:cs typeface="B Nazanin"/>
                        </a:rPr>
                        <a:t>کنترل کننده</a:t>
                      </a:r>
                      <a:r>
                        <a:rPr lang="fa-IR" sz="1400" i="1">
                          <a:latin typeface="Times New Roman"/>
                          <a:ea typeface="Times New Roman"/>
                          <a:cs typeface="B Nazanin"/>
                        </a:rPr>
                        <a:t> </a:t>
                      </a:r>
                      <a:r>
                        <a:rPr lang="en-US" sz="1400">
                          <a:latin typeface="Times New Roman"/>
                          <a:ea typeface="Times New Roman"/>
                          <a:cs typeface="B Nazanin"/>
                        </a:rPr>
                        <a:t>PID</a:t>
                      </a:r>
                      <a:r>
                        <a:rPr lang="en-US" sz="1400" i="1">
                          <a:latin typeface="B Nazanin"/>
                          <a:ea typeface="Times New Roman"/>
                          <a:cs typeface="Arial"/>
                        </a:rPr>
                        <a:t> </a:t>
                      </a:r>
                      <a:r>
                        <a:rPr lang="fa-IR" sz="1400">
                          <a:latin typeface="Times New Roman"/>
                          <a:ea typeface="Times New Roman"/>
                          <a:cs typeface="B Nazanin"/>
                        </a:rPr>
                        <a:t>تنظیم شده با منطق فازی</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5246">
                <a:tc>
                  <a:txBody>
                    <a:bodyPr/>
                    <a:lstStyle/>
                    <a:p>
                      <a:pPr algn="ctr" rtl="1">
                        <a:lnSpc>
                          <a:spcPct val="115000"/>
                        </a:lnSpc>
                        <a:spcAft>
                          <a:spcPts val="0"/>
                        </a:spcAft>
                      </a:pPr>
                      <a:r>
                        <a:rPr lang="fa-IR" sz="1400">
                          <a:latin typeface="Times New Roman"/>
                          <a:ea typeface="Times New Roman"/>
                          <a:cs typeface="B Nazanin"/>
                        </a:rPr>
                        <a:t>1216</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a:latin typeface="Times New Roman"/>
                          <a:ea typeface="Times New Roman"/>
                          <a:cs typeface="B Nazanin"/>
                        </a:rPr>
                        <a:t>کنترل کننده</a:t>
                      </a:r>
                      <a:r>
                        <a:rPr lang="fa-IR" sz="1400" i="1">
                          <a:latin typeface="Times New Roman"/>
                          <a:ea typeface="Times New Roman"/>
                          <a:cs typeface="B Nazanin"/>
                        </a:rPr>
                        <a:t> </a:t>
                      </a:r>
                      <a:r>
                        <a:rPr lang="en-US" sz="1400">
                          <a:latin typeface="Times New Roman"/>
                          <a:ea typeface="Times New Roman"/>
                          <a:cs typeface="B Nazanin"/>
                        </a:rPr>
                        <a:t>PID</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400">
                          <a:latin typeface="Times New Roman"/>
                          <a:ea typeface="Times New Roman"/>
                          <a:cs typeface="B Nazanin"/>
                        </a:rPr>
                        <a:t>خروجی سوم</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46">
                <a:tc>
                  <a:txBody>
                    <a:bodyPr/>
                    <a:lstStyle/>
                    <a:p>
                      <a:pPr algn="ctr" rtl="1">
                        <a:lnSpc>
                          <a:spcPct val="115000"/>
                        </a:lnSpc>
                        <a:spcAft>
                          <a:spcPts val="0"/>
                        </a:spcAft>
                      </a:pPr>
                      <a:r>
                        <a:rPr lang="fa-IR" sz="1400">
                          <a:latin typeface="Times New Roman"/>
                          <a:ea typeface="Times New Roman"/>
                          <a:cs typeface="B Nazanin"/>
                        </a:rPr>
                        <a:t>1109</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a:latin typeface="Times New Roman"/>
                          <a:ea typeface="Times New Roman"/>
                          <a:cs typeface="B Nazanin"/>
                        </a:rPr>
                        <a:t>کنترل کننده</a:t>
                      </a:r>
                      <a:r>
                        <a:rPr lang="fa-IR" sz="1400" i="1" dirty="0">
                          <a:latin typeface="Times New Roman"/>
                          <a:ea typeface="Times New Roman"/>
                          <a:cs typeface="B Nazanin"/>
                        </a:rPr>
                        <a:t> </a:t>
                      </a:r>
                      <a:r>
                        <a:rPr lang="en-US" sz="1400" dirty="0">
                          <a:latin typeface="Times New Roman"/>
                          <a:ea typeface="Times New Roman"/>
                          <a:cs typeface="B Nazanin"/>
                        </a:rPr>
                        <a:t>PID</a:t>
                      </a:r>
                      <a:r>
                        <a:rPr lang="en-US" sz="1400" i="1" dirty="0">
                          <a:latin typeface="B Nazanin"/>
                          <a:ea typeface="Times New Roman"/>
                          <a:cs typeface="Arial"/>
                        </a:rPr>
                        <a:t> </a:t>
                      </a:r>
                      <a:r>
                        <a:rPr lang="fa-IR" sz="1400" dirty="0">
                          <a:latin typeface="Times New Roman"/>
                          <a:ea typeface="Times New Roman"/>
                          <a:cs typeface="B Nazanin"/>
                        </a:rPr>
                        <a:t>تنظیم شده با منطق فازی</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r h="305246">
                <a:tc>
                  <a:txBody>
                    <a:bodyPr/>
                    <a:lstStyle/>
                    <a:p>
                      <a:pPr algn="ctr" rtl="1">
                        <a:lnSpc>
                          <a:spcPct val="115000"/>
                        </a:lnSpc>
                        <a:spcAft>
                          <a:spcPts val="0"/>
                        </a:spcAft>
                      </a:pPr>
                      <a:r>
                        <a:rPr lang="fa-IR" sz="1400">
                          <a:latin typeface="Times New Roman"/>
                          <a:ea typeface="Times New Roman"/>
                          <a:cs typeface="B Nazanin"/>
                        </a:rPr>
                        <a:t>1152</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a:latin typeface="Times New Roman"/>
                          <a:ea typeface="Times New Roman"/>
                          <a:cs typeface="B Nazanin"/>
                        </a:rPr>
                        <a:t>کنترل کننده</a:t>
                      </a:r>
                      <a:r>
                        <a:rPr lang="fa-IR" sz="1400" i="1" dirty="0">
                          <a:latin typeface="Times New Roman"/>
                          <a:ea typeface="Times New Roman"/>
                          <a:cs typeface="B Nazanin"/>
                        </a:rPr>
                        <a:t> </a:t>
                      </a:r>
                      <a:r>
                        <a:rPr lang="en-US" sz="1400" dirty="0">
                          <a:latin typeface="Times New Roman"/>
                          <a:ea typeface="Times New Roman"/>
                          <a:cs typeface="B Nazanin"/>
                        </a:rPr>
                        <a:t>PID</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rtl="1">
                        <a:lnSpc>
                          <a:spcPct val="115000"/>
                        </a:lnSpc>
                        <a:spcAft>
                          <a:spcPts val="0"/>
                        </a:spcAft>
                      </a:pPr>
                      <a:r>
                        <a:rPr lang="fa-IR" sz="1400">
                          <a:latin typeface="Times New Roman"/>
                          <a:ea typeface="Times New Roman"/>
                          <a:cs typeface="B Nazanin"/>
                        </a:rPr>
                        <a:t>خروجی چهارم</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5246">
                <a:tc>
                  <a:txBody>
                    <a:bodyPr/>
                    <a:lstStyle/>
                    <a:p>
                      <a:pPr algn="ctr" rtl="1">
                        <a:lnSpc>
                          <a:spcPct val="115000"/>
                        </a:lnSpc>
                        <a:spcAft>
                          <a:spcPts val="0"/>
                        </a:spcAft>
                      </a:pPr>
                      <a:r>
                        <a:rPr lang="fa-IR" sz="1400">
                          <a:latin typeface="Times New Roman"/>
                          <a:ea typeface="Times New Roman"/>
                          <a:cs typeface="B Nazanin"/>
                        </a:rPr>
                        <a:t>1060</a:t>
                      </a:r>
                      <a:endParaRPr lang="en-US" sz="110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1">
                        <a:lnSpc>
                          <a:spcPct val="115000"/>
                        </a:lnSpc>
                        <a:spcAft>
                          <a:spcPts val="0"/>
                        </a:spcAft>
                      </a:pPr>
                      <a:r>
                        <a:rPr lang="fa-IR" sz="1400" dirty="0">
                          <a:latin typeface="Times New Roman"/>
                          <a:ea typeface="Times New Roman"/>
                          <a:cs typeface="B Nazanin"/>
                        </a:rPr>
                        <a:t>کنترل کننده</a:t>
                      </a:r>
                      <a:r>
                        <a:rPr lang="fa-IR" sz="1400" i="1" dirty="0">
                          <a:latin typeface="Times New Roman"/>
                          <a:ea typeface="Times New Roman"/>
                          <a:cs typeface="B Nazanin"/>
                        </a:rPr>
                        <a:t> </a:t>
                      </a:r>
                      <a:r>
                        <a:rPr lang="en-US" sz="1400" dirty="0">
                          <a:latin typeface="Times New Roman"/>
                          <a:ea typeface="Times New Roman"/>
                          <a:cs typeface="B Nazanin"/>
                        </a:rPr>
                        <a:t>PID</a:t>
                      </a:r>
                      <a:r>
                        <a:rPr lang="en-US" sz="1400" i="1" dirty="0">
                          <a:latin typeface="B Nazanin"/>
                          <a:ea typeface="Times New Roman"/>
                          <a:cs typeface="Arial"/>
                        </a:rPr>
                        <a:t> </a:t>
                      </a:r>
                      <a:r>
                        <a:rPr lang="fa-IR" sz="1400" dirty="0">
                          <a:latin typeface="Times New Roman"/>
                          <a:ea typeface="Times New Roman"/>
                          <a:cs typeface="B Nazanin"/>
                        </a:rPr>
                        <a:t>تنظیم شده با منطق فازی</a:t>
                      </a:r>
                      <a:endParaRPr lang="en-US" sz="1100" dirty="0">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r>
            </a:tbl>
          </a:graphicData>
        </a:graphic>
      </p:graphicFrame>
    </p:spTree>
    <p:extLst>
      <p:ext uri="{BB962C8B-B14F-4D97-AF65-F5344CB8AC3E}">
        <p14:creationId xmlns:p14="http://schemas.microsoft.com/office/powerpoint/2010/main" val="28844202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4137</TotalTime>
  <Words>428</Words>
  <Application>Microsoft Office PowerPoint</Application>
  <PresentationFormat>On-screen Show (4:3)</PresentationFormat>
  <Paragraphs>51</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Arial</vt:lpstr>
      <vt:lpstr>B Nazanin</vt:lpstr>
      <vt:lpstr>B Titr</vt:lpstr>
      <vt:lpstr>Calibri</vt:lpstr>
      <vt:lpstr>Lucida Sans Unicode</vt:lpstr>
      <vt:lpstr>Times New Roman</vt:lpstr>
      <vt:lpstr>Verdana</vt:lpstr>
      <vt:lpstr>Wingdings 2</vt:lpstr>
      <vt:lpstr>Wingdings 3</vt:lpstr>
      <vt:lpstr>Concourse</vt:lpstr>
      <vt:lpstr>            مدل سازی غیر خطی سیستم تعلیق کامل خودرو نظامی موشک انداز و کنترل آن با کنترل کننده PID تنظیم شده با منطق فازی با استفاده از نرم افزار متلب    سهراب نصیری شهریور 96     </vt:lpstr>
      <vt:lpstr> </vt:lpstr>
      <vt:lpstr>PowerPoint Presentation</vt:lpstr>
      <vt:lpstr>توانمندیهای کُد</vt:lpstr>
      <vt:lpstr>توانمندیهای کُد</vt:lpstr>
      <vt:lpstr>توانمندیهای کُد</vt:lpstr>
      <vt:lpstr>توانمندیهای کُد</vt:lpstr>
      <vt:lpstr>توانمندیهای کُد</vt:lpstr>
      <vt:lpstr>توانمندیهای کُد</vt:lpstr>
      <vt:lpstr>آنچه در این کد خواهید آموخت</vt:lpstr>
      <vt:lpstr>نکات و الزامات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YousefKhah</dc:creator>
  <cp:lastModifiedBy>marketcode</cp:lastModifiedBy>
  <cp:revision>196</cp:revision>
  <dcterms:created xsi:type="dcterms:W3CDTF">2006-08-16T00:00:00Z</dcterms:created>
  <dcterms:modified xsi:type="dcterms:W3CDTF">2017-10-15T16:07:10Z</dcterms:modified>
</cp:coreProperties>
</file>