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366" r:id="rId2"/>
    <p:sldId id="354" r:id="rId3"/>
    <p:sldId id="370" r:id="rId4"/>
    <p:sldId id="371" r:id="rId5"/>
    <p:sldId id="356" r:id="rId6"/>
    <p:sldId id="369" r:id="rId7"/>
    <p:sldId id="372" r:id="rId8"/>
    <p:sldId id="367" r:id="rId9"/>
    <p:sldId id="373" r:id="rId10"/>
    <p:sldId id="357" r:id="rId11"/>
    <p:sldId id="374" r:id="rId12"/>
    <p:sldId id="375" r:id="rId13"/>
    <p:sldId id="362" r:id="rId14"/>
    <p:sldId id="3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0C4D-0180-40D2-A856-4ABE5A1A069E}" type="datetime1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B8DA-E986-49A0-9432-B1D2119FAF59}" type="datetime1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608-5F6B-4B63-877E-475840BA68C2}" type="datetime1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679F-5204-42F1-94E5-7F35567538DB}" type="datetime1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4C4D-0FBA-4EA7-840D-D98AE8E20134}" type="datetime1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6381-DD72-4ACD-886C-E080E4E4AD4F}" type="datetime1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902C-ABFA-4ACC-87B3-54E6B0DABEEE}" type="datetime1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14FA-93E7-482C-BBFB-C57F051F7D55}" type="datetime1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CA29ED0-9E00-4234-B909-B4C6398DC9B8}" type="datetime1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indent="0" algn="ctr" rt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پروژه آموزش مدلسازی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HYSDEL </a:t>
            </a:r>
            <a:r>
              <a:rPr lang="fa-I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و جعبه ابزار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MPT، </a:t>
            </a:r>
            <a:r>
              <a:rPr lang="fa-I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طراحی کنترل کننده ی پیشبین مدل برای یک هواپیما با استفاده از نرم افزار </a:t>
            </a:r>
            <a:r>
              <a:rPr lang="en-US" sz="36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MATLAB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نوید زارع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بهمن ماه</a:t>
            </a:r>
            <a:r>
              <a:rPr lang="en-US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  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 95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1515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طراحی کنترل کننده برای سیستم 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AFTI-F16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438400"/>
            <a:ext cx="541762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طراحی کنترل کننده برای سیستم 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AFTI-F16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73810"/>
            <a:ext cx="5584825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478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طراحی کنترل کننده برای سیستم 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AFTI-F16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131" y="1905000"/>
            <a:ext cx="5773738" cy="433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563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</a:t>
            </a:r>
            <a:r>
              <a:rPr lang="fa-IR" sz="2400" b="1" dirty="0">
                <a:cs typeface="B Titr" panose="00000700000000000000" pitchFamily="2" charset="-78"/>
              </a:rPr>
              <a:t>مدلسازی</a:t>
            </a:r>
            <a:r>
              <a:rPr lang="en-US" sz="2400" b="1" dirty="0">
                <a:cs typeface="B Titr" panose="00000700000000000000" pitchFamily="2" charset="-78"/>
              </a:rPr>
              <a:t> </a:t>
            </a:r>
            <a:r>
              <a:rPr lang="fa-IR" sz="2400" b="1" dirty="0">
                <a:cs typeface="B Titr" panose="00000700000000000000" pitchFamily="2" charset="-78"/>
              </a:rPr>
              <a:t> سیستم هایبرید به صورت </a:t>
            </a:r>
            <a:r>
              <a:rPr lang="en-US" sz="2400" b="1" dirty="0">
                <a:cs typeface="B Titr" panose="00000700000000000000" pitchFamily="2" charset="-78"/>
              </a:rPr>
              <a:t>DHA</a:t>
            </a:r>
            <a:endParaRPr lang="fa-IR" sz="2400" b="1" dirty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</a:t>
            </a:r>
            <a:r>
              <a:rPr lang="fa-IR" sz="2400" b="1" dirty="0">
                <a:cs typeface="B Titr" panose="00000700000000000000" pitchFamily="2" charset="-78"/>
              </a:rPr>
              <a:t>مدلسازی سیستم هایبرید توسط زبان </a:t>
            </a:r>
            <a:r>
              <a:rPr lang="en-US" sz="2400" b="1" dirty="0">
                <a:cs typeface="B Titr" panose="00000700000000000000" pitchFamily="2" charset="-78"/>
              </a:rPr>
              <a:t>HYSDEL</a:t>
            </a:r>
            <a:endParaRPr lang="fa-IR" sz="2400" b="1" dirty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</a:t>
            </a:r>
            <a:r>
              <a:rPr lang="fa-IR" sz="2400" b="1" dirty="0">
                <a:cs typeface="B Titr" panose="00000700000000000000" pitchFamily="2" charset="-78"/>
              </a:rPr>
              <a:t>طراحی کنترل کننده ی </a:t>
            </a:r>
            <a:r>
              <a:rPr lang="en-US" sz="2400" b="1" dirty="0">
                <a:cs typeface="B Titr" panose="00000700000000000000" pitchFamily="2" charset="-78"/>
              </a:rPr>
              <a:t>HMPC</a:t>
            </a:r>
            <a:endParaRPr lang="fa-IR" sz="2400" b="1" dirty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4</a:t>
            </a:r>
            <a:r>
              <a:rPr lang="fa-IR" sz="2400" b="1" dirty="0" smtClean="0">
                <a:cs typeface="B Titr" panose="00000700000000000000" pitchFamily="2" charset="-78"/>
              </a:rPr>
              <a:t>- مدلسازی </a:t>
            </a:r>
            <a:r>
              <a:rPr lang="en-US" sz="2400" b="1" dirty="0" smtClean="0">
                <a:cs typeface="B Titr" panose="00000700000000000000" pitchFamily="2" charset="-78"/>
              </a:rPr>
              <a:t>Object-Oriented</a:t>
            </a:r>
            <a:r>
              <a:rPr lang="fa-IR" sz="2400" b="1" dirty="0" smtClean="0">
                <a:cs typeface="B Titr" panose="00000700000000000000" pitchFamily="2" charset="-78"/>
              </a:rPr>
              <a:t> و </a:t>
            </a:r>
            <a:r>
              <a:rPr lang="en-US" sz="2400" b="1" dirty="0" smtClean="0">
                <a:cs typeface="B Titr" panose="00000700000000000000" pitchFamily="2" charset="-78"/>
              </a:rPr>
              <a:t>non casual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5</a:t>
            </a:r>
            <a:r>
              <a:rPr lang="fa-IR" sz="2400" b="1" dirty="0" smtClean="0">
                <a:cs typeface="B Titr" panose="00000700000000000000" pitchFamily="2" charset="-78"/>
              </a:rPr>
              <a:t>- نحوه ی کنترل سیستمهای هایبرید</a:t>
            </a:r>
            <a:endParaRPr lang="en-US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6</a:t>
            </a:r>
            <a:r>
              <a:rPr lang="fa-IR" sz="2400" b="1" dirty="0" smtClean="0">
                <a:cs typeface="B Titr" panose="00000700000000000000" pitchFamily="2" charset="-78"/>
              </a:rPr>
              <a:t>- استفاده از جعبه ابزار </a:t>
            </a:r>
            <a:r>
              <a:rPr lang="en-US" sz="2400" b="1" dirty="0" smtClean="0">
                <a:cs typeface="B Titr" panose="00000700000000000000" pitchFamily="2" charset="-78"/>
              </a:rPr>
              <a:t>MPT3.0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7- طراحی کنترل کننده ی </a:t>
            </a:r>
            <a:r>
              <a:rPr lang="en-US" sz="2400" b="1" dirty="0" smtClean="0">
                <a:cs typeface="B Titr" panose="00000700000000000000" pitchFamily="2" charset="-78"/>
              </a:rPr>
              <a:t>MPC</a:t>
            </a:r>
            <a:r>
              <a:rPr lang="fa-IR" sz="2400" b="1" dirty="0" smtClean="0">
                <a:cs typeface="B Titr" panose="00000700000000000000" pitchFamily="2" charset="-78"/>
              </a:rPr>
              <a:t> برای هواپیمای </a:t>
            </a:r>
            <a:r>
              <a:rPr lang="en-US" sz="2400" b="1" dirty="0" smtClean="0">
                <a:cs typeface="B Titr" panose="00000700000000000000" pitchFamily="2" charset="-78"/>
              </a:rPr>
              <a:t>AFTI-F16</a:t>
            </a:r>
            <a:endParaRPr lang="fa-IR" sz="2400" b="1" dirty="0" smtClean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8991600" cy="4525963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فایل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.</a:t>
            </a:r>
            <a:r>
              <a:rPr lang="en-US" sz="2400" b="1" dirty="0" err="1" smtClean="0">
                <a:latin typeface="Times New Roman" panose="02020603050405020304" pitchFamily="18" charset="0"/>
                <a:cs typeface="B Titr" panose="00000700000000000000" pitchFamily="2" charset="-78"/>
              </a:rPr>
              <a:t>hys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باید توسط کامپایلر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HYSDEL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کامپایل گردد.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برای اجرای کامل تمامی فایلهای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به جعبه ابزار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MPT3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نیاز است.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نیاز به آشنایی با زبانهای برنامه نویسی شی گرا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با کنترل کننده های پیشبین</a:t>
            </a:r>
            <a:endParaRPr lang="en-US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6- نیاز به آشنایی با سیستمهای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هایبرید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7- ورژن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MATLAB R2010b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b="1" smtClean="0">
                <a:latin typeface="Times New Roman" panose="02020603050405020304" pitchFamily="18" charset="0"/>
                <a:cs typeface="B Titr" panose="00000700000000000000" pitchFamily="2" charset="-78"/>
              </a:rPr>
              <a:t>به بالاتر</a:t>
            </a:r>
            <a:endParaRPr lang="fa-IR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اصولاً با توجه به ظهور سیستمهای </a:t>
            </a:r>
            <a:r>
              <a:rPr lang="en-US" sz="3000" dirty="0" smtClean="0">
                <a:cs typeface="B Titr" panose="00000700000000000000" pitchFamily="2" charset="-78"/>
              </a:rPr>
              <a:t>Embedded</a:t>
            </a:r>
            <a:r>
              <a:rPr lang="fa-IR" sz="3000" dirty="0" smtClean="0">
                <a:cs typeface="B Titr" panose="00000700000000000000" pitchFamily="2" charset="-78"/>
              </a:rPr>
              <a:t> این نیاز احساس میشود که چهارچوبی برای مدلسازی سیستمهای آمیخته با منطق و یا سیستمهای سوییچ شونده ایجاد شود. و در طراحی کنترل کننده تأثیرات دینامیکهای پیوسته و گسسته بر هم بررسی شود. نظریه ی سیستمهای هایبرید که تلفیقی از علم کامپیوتر و کنترل است دینامیکهای پیوسته و گسسته را در کنار یکدیگر بررسی میکند و چهارچوب مناسبی برای طراحی کنترل کننده ی هایبرید ایجاد میکند.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معرفی زبانهای برنامه نویسی مورد استفاده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دانشمندان دانشگاه </a:t>
            </a:r>
            <a:r>
              <a:rPr lang="en-US" sz="3000" dirty="0" smtClean="0">
                <a:cs typeface="B Titr" panose="00000700000000000000" pitchFamily="2" charset="-78"/>
              </a:rPr>
              <a:t>ETHZ</a:t>
            </a:r>
            <a:r>
              <a:rPr lang="fa-IR" sz="3000" dirty="0" smtClean="0">
                <a:cs typeface="B Titr" panose="00000700000000000000" pitchFamily="2" charset="-78"/>
              </a:rPr>
              <a:t> خصوصاً دکتر </a:t>
            </a:r>
            <a:r>
              <a:rPr lang="en-US" sz="3000" dirty="0" err="1" smtClean="0">
                <a:cs typeface="B Titr" panose="00000700000000000000" pitchFamily="2" charset="-78"/>
              </a:rPr>
              <a:t>bemporad</a:t>
            </a:r>
            <a:r>
              <a:rPr lang="fa-IR" sz="3000" dirty="0" smtClean="0">
                <a:cs typeface="B Titr" panose="00000700000000000000" pitchFamily="2" charset="-78"/>
              </a:rPr>
              <a:t> و دکتر </a:t>
            </a:r>
            <a:r>
              <a:rPr lang="en-US" sz="3000" dirty="0" err="1" smtClean="0">
                <a:cs typeface="B Titr" panose="00000700000000000000" pitchFamily="2" charset="-78"/>
              </a:rPr>
              <a:t>Morari</a:t>
            </a:r>
            <a:r>
              <a:rPr lang="fa-IR" sz="3000" dirty="0" smtClean="0">
                <a:cs typeface="B Titr" panose="00000700000000000000" pitchFamily="2" charset="-78"/>
              </a:rPr>
              <a:t> را میتوان پیشگامان طراحی کنترل کنندهی بهینه برای سیستمهای هایبرید دانست. </a:t>
            </a:r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برخلاف دکتر </a:t>
            </a:r>
            <a:r>
              <a:rPr lang="en-US" sz="3000" dirty="0" smtClean="0">
                <a:cs typeface="B Titr" panose="00000700000000000000" pitchFamily="2" charset="-78"/>
              </a:rPr>
              <a:t>Tomlin</a:t>
            </a:r>
            <a:r>
              <a:rPr lang="fa-IR" sz="3000" dirty="0" smtClean="0">
                <a:cs typeface="B Titr" panose="00000700000000000000" pitchFamily="2" charset="-78"/>
              </a:rPr>
              <a:t> در دانشگاه برکلی که هیچ مدل بستهای برای سیستمهای هایبرید ارائه نداده اند.</a:t>
            </a:r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 دانشمندان دانشگاه </a:t>
            </a:r>
            <a:r>
              <a:rPr lang="en-US" sz="3000" dirty="0" smtClean="0">
                <a:cs typeface="B Titr" panose="00000700000000000000" pitchFamily="2" charset="-78"/>
              </a:rPr>
              <a:t>ETHZ</a:t>
            </a:r>
            <a:r>
              <a:rPr lang="fa-IR" sz="3000" dirty="0" smtClean="0">
                <a:cs typeface="B Titr" panose="00000700000000000000" pitchFamily="2" charset="-78"/>
              </a:rPr>
              <a:t> نه تنها یک یک مدل بسته بلکه یک زبان برنامه نویسی نیز برای توصیف سیستم هایبرید ارائه کرده اند( زبان </a:t>
            </a:r>
            <a:r>
              <a:rPr lang="en-US" sz="3000" dirty="0" smtClean="0">
                <a:cs typeface="B Titr" panose="00000700000000000000" pitchFamily="2" charset="-78"/>
              </a:rPr>
              <a:t>HYSDEL</a:t>
            </a:r>
            <a:r>
              <a:rPr lang="fa-IR" sz="3000" dirty="0" smtClean="0">
                <a:cs typeface="B Titr" panose="00000700000000000000" pitchFamily="2" charset="-78"/>
              </a:rPr>
              <a:t> ).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معرفی زبانهای برنامه نویسی مورد استفاده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99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534400" cy="555009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زبان </a:t>
            </a:r>
            <a:r>
              <a:rPr lang="en-US" sz="3000" dirty="0" smtClean="0">
                <a:cs typeface="B Titr" panose="00000700000000000000" pitchFamily="2" charset="-78"/>
              </a:rPr>
              <a:t>HYSDEL</a:t>
            </a:r>
            <a:r>
              <a:rPr lang="fa-IR" sz="3000" dirty="0" smtClean="0">
                <a:cs typeface="B Titr" panose="00000700000000000000" pitchFamily="2" charset="-78"/>
              </a:rPr>
              <a:t> زبانی است که میتوان از مدل </a:t>
            </a:r>
            <a:r>
              <a:rPr lang="en-US" sz="3000" dirty="0" smtClean="0">
                <a:cs typeface="B Titr" panose="00000700000000000000" pitchFamily="2" charset="-78"/>
              </a:rPr>
              <a:t>DHA </a:t>
            </a:r>
            <a:r>
              <a:rPr lang="fa-IR" sz="3000" dirty="0">
                <a:cs typeface="B Titr" panose="00000700000000000000" pitchFamily="2" charset="-78"/>
              </a:rPr>
              <a:t> </a:t>
            </a:r>
            <a:r>
              <a:rPr lang="fa-IR" sz="3000" dirty="0" smtClean="0">
                <a:cs typeface="B Titr" panose="00000700000000000000" pitchFamily="2" charset="-78"/>
              </a:rPr>
              <a:t>مدل </a:t>
            </a:r>
            <a:r>
              <a:rPr lang="en-US" sz="3000" dirty="0" smtClean="0">
                <a:cs typeface="B Titr" panose="00000700000000000000" pitchFamily="2" charset="-78"/>
              </a:rPr>
              <a:t>MLD</a:t>
            </a:r>
            <a:r>
              <a:rPr lang="fa-IR" sz="3000" dirty="0" smtClean="0">
                <a:cs typeface="B Titr" panose="00000700000000000000" pitchFamily="2" charset="-78"/>
              </a:rPr>
              <a:t> و </a:t>
            </a:r>
            <a:r>
              <a:rPr lang="en-US" sz="3000" dirty="0" smtClean="0">
                <a:cs typeface="B Titr" panose="00000700000000000000" pitchFamily="2" charset="-78"/>
              </a:rPr>
              <a:t>PWA</a:t>
            </a:r>
            <a:r>
              <a:rPr lang="fa-IR" sz="3000" dirty="0" smtClean="0">
                <a:cs typeface="B Titr" panose="00000700000000000000" pitchFamily="2" charset="-78"/>
              </a:rPr>
              <a:t> استخراج کند که برای طراحی کنترلر </a:t>
            </a:r>
            <a:r>
              <a:rPr lang="en-US" sz="3000" dirty="0" smtClean="0">
                <a:cs typeface="B Titr" panose="00000700000000000000" pitchFamily="2" charset="-78"/>
              </a:rPr>
              <a:t>HMPC</a:t>
            </a:r>
            <a:r>
              <a:rPr lang="fa-IR" sz="3000" dirty="0" smtClean="0">
                <a:cs typeface="B Titr" panose="00000700000000000000" pitchFamily="2" charset="-78"/>
              </a:rPr>
              <a:t> بسیار مناسب است.</a:t>
            </a:r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مدل </a:t>
            </a:r>
            <a:r>
              <a:rPr lang="en-US" sz="3000" dirty="0" err="1" smtClean="0">
                <a:cs typeface="B Titr" panose="00000700000000000000" pitchFamily="2" charset="-78"/>
              </a:rPr>
              <a:t>Hysdel</a:t>
            </a:r>
            <a:r>
              <a:rPr lang="fa-IR" sz="3000" dirty="0" smtClean="0">
                <a:cs typeface="B Titr" panose="00000700000000000000" pitchFamily="2" charset="-78"/>
              </a:rPr>
              <a:t> قابل استفاده در </a:t>
            </a:r>
            <a:r>
              <a:rPr lang="en-US" sz="3000" dirty="0" smtClean="0">
                <a:cs typeface="B Titr" panose="00000700000000000000" pitchFamily="2" charset="-78"/>
              </a:rPr>
              <a:t>MPT</a:t>
            </a:r>
            <a:r>
              <a:rPr lang="fa-IR" sz="3000" dirty="0" smtClean="0">
                <a:cs typeface="B Titr" panose="00000700000000000000" pitchFamily="2" charset="-78"/>
              </a:rPr>
              <a:t> است.</a:t>
            </a:r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زبان </a:t>
            </a:r>
            <a:r>
              <a:rPr lang="en-US" sz="3000" dirty="0" err="1" smtClean="0">
                <a:cs typeface="B Titr" panose="00000700000000000000" pitchFamily="2" charset="-78"/>
              </a:rPr>
              <a:t>Hysdel</a:t>
            </a:r>
            <a:r>
              <a:rPr lang="en-US" sz="3000" dirty="0" smtClean="0">
                <a:cs typeface="B Titr" panose="00000700000000000000" pitchFamily="2" charset="-78"/>
              </a:rPr>
              <a:t> </a:t>
            </a:r>
            <a:r>
              <a:rPr lang="fa-IR" sz="3000" dirty="0">
                <a:cs typeface="B Titr" panose="00000700000000000000" pitchFamily="2" charset="-78"/>
              </a:rPr>
              <a:t> </a:t>
            </a:r>
            <a:r>
              <a:rPr lang="fa-IR" sz="3000" dirty="0" smtClean="0">
                <a:cs typeface="B Titr" panose="00000700000000000000" pitchFamily="2" charset="-78"/>
              </a:rPr>
              <a:t>و مقاله ی استخراج شده از آن که در </a:t>
            </a:r>
            <a:r>
              <a:rPr lang="en-US" sz="3000" dirty="0" err="1" smtClean="0">
                <a:cs typeface="B Titr" panose="00000700000000000000" pitchFamily="2" charset="-78"/>
              </a:rPr>
              <a:t>automatica</a:t>
            </a:r>
            <a:r>
              <a:rPr lang="fa-IR" sz="3000" dirty="0" smtClean="0">
                <a:cs typeface="B Titr" panose="00000700000000000000" pitchFamily="2" charset="-78"/>
              </a:rPr>
              <a:t> چاپ شد به عنوان کاربردی ترین مقاله ی این ژرنال انتخاب شده است.</a:t>
            </a:r>
          </a:p>
          <a:p>
            <a:pPr marL="109728" indent="0" algn="just" rtl="1">
              <a:lnSpc>
                <a:spcPct val="150000"/>
              </a:lnSpc>
              <a:buNone/>
            </a:pP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معرفی زبانهای برنامه نویسی مورد استفاده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09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9"/>
            <a:ext cx="8458200" cy="4525963"/>
          </a:xfrm>
        </p:spPr>
        <p:txBody>
          <a:bodyPr>
            <a:normAutofit/>
          </a:bodyPr>
          <a:lstStyle/>
          <a:p>
            <a:pPr marL="109728" indent="0" algn="r" rtl="1">
              <a:buNone/>
            </a:pPr>
            <a:endParaRPr lang="en-US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امکان مدلسازی تمامی سیستمهایی که به صورت 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DHA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بیان میشوند توسط 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HYSDEL</a:t>
            </a:r>
          </a:p>
          <a:p>
            <a:pPr marL="109728" indent="0" algn="r" rtl="1">
              <a:buNone/>
            </a:pPr>
            <a:endParaRPr lang="en-US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بستری مناسب جهت مدلسازی سیستمهایی با دینامیک آمیخته با منطق و 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Embedded System</a:t>
            </a:r>
          </a:p>
          <a:p>
            <a:pPr marL="109728" indent="0" algn="r" rtl="1">
              <a:buNone/>
            </a:pPr>
            <a:endParaRPr lang="fa-IR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طراحی کنترل کننده ی هایبرید با قابلیت صدور فرمانهای پیوسته و گسسته</a:t>
            </a:r>
            <a:endParaRPr lang="en-US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marL="109728" indent="0" algn="r" rtl="1">
              <a:buNone/>
            </a:pPr>
            <a:endParaRPr lang="fa-IR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استخراج کد 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Explicit MPC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و کد 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C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متناظر با آن برای کاربردهای 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Real-time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طراحی سیستم کنترلی </a:t>
            </a:r>
            <a:r>
              <a:rPr lang="en-US" sz="2400" dirty="0" err="1" smtClean="0">
                <a:solidFill>
                  <a:srgbClr val="0000FF"/>
                </a:solidFill>
                <a:cs typeface="B Titr" panose="00000700000000000000" pitchFamily="2" charset="-78"/>
              </a:rPr>
              <a:t>TurboCar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5988050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6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طراحی سیستم کنترلی </a:t>
            </a:r>
            <a:r>
              <a:rPr lang="en-US" sz="2400" dirty="0" err="1">
                <a:solidFill>
                  <a:srgbClr val="0000FF"/>
                </a:solidFill>
                <a:cs typeface="B Titr" panose="00000700000000000000" pitchFamily="2" charset="-78"/>
              </a:rPr>
              <a:t>TurboCar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5405438" cy="428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77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مدلسازی و طراحی کنترل کننده برای سیستم </a:t>
            </a:r>
            <a:r>
              <a:rPr lang="en-US" sz="2400" dirty="0" err="1" smtClean="0">
                <a:solidFill>
                  <a:srgbClr val="0000FF"/>
                </a:solidFill>
                <a:cs typeface="B Titr" panose="00000700000000000000" pitchFamily="2" charset="-78"/>
              </a:rPr>
              <a:t>twoTank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5584825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5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مدلسازی و طراحی کنترل کننده برای سیستم </a:t>
            </a:r>
            <a:r>
              <a:rPr lang="en-US" sz="2400" dirty="0" err="1" smtClean="0">
                <a:solidFill>
                  <a:srgbClr val="0000FF"/>
                </a:solidFill>
                <a:cs typeface="B Titr" panose="00000700000000000000" pitchFamily="2" charset="-78"/>
              </a:rPr>
              <a:t>twoTank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587" y="2133600"/>
            <a:ext cx="5584825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62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4155</TotalTime>
  <Words>436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B Nazanin</vt:lpstr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    پروژه آموزش مدلسازی HYSDEL و جعبه ابزار MPT، طراحی کنترل کننده ی پیشبین مدل برای یک هواپیما با استفاده از نرم افزار MATLAB   نوید زارع بهمن ماه   95     </vt:lpstr>
      <vt:lpstr> </vt:lpstr>
      <vt:lpstr> </vt:lpstr>
      <vt:lpstr> 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199</cp:revision>
  <dcterms:created xsi:type="dcterms:W3CDTF">2006-08-16T00:00:00Z</dcterms:created>
  <dcterms:modified xsi:type="dcterms:W3CDTF">2017-04-17T12:19:13Z</dcterms:modified>
</cp:coreProperties>
</file>