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366" r:id="rId2"/>
    <p:sldId id="354" r:id="rId3"/>
    <p:sldId id="355" r:id="rId4"/>
    <p:sldId id="356" r:id="rId5"/>
    <p:sldId id="357" r:id="rId6"/>
    <p:sldId id="369" r:id="rId7"/>
    <p:sldId id="358" r:id="rId8"/>
    <p:sldId id="360" r:id="rId9"/>
    <p:sldId id="361" r:id="rId10"/>
    <p:sldId id="367" r:id="rId11"/>
    <p:sldId id="368" r:id="rId12"/>
    <p:sldId id="362" r:id="rId13"/>
    <p:sldId id="3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84" d="100"/>
          <a:sy n="84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راهنمایی دستی رباتهای صنعتی 6 درجه آزادی به روش کنترل امپدانس فازی مبتنی بر کنترل موقعیت مد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لغزشی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سید علی موسوی محمدی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بهمن 95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636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4757480" cy="2743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ب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) تکینگی مرزی: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75" y="3048000"/>
            <a:ext cx="47574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ج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) تکینگی مچ: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" y="3048000"/>
            <a:ext cx="4766068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107" y="3048000"/>
            <a:ext cx="47660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3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1- </a:t>
            </a:r>
            <a:r>
              <a:rPr lang="fa-IR" sz="2000" b="1" dirty="0">
                <a:cs typeface="B Titr" panose="00000700000000000000" pitchFamily="2" charset="-78"/>
              </a:rPr>
              <a:t>پیاده‏سازی سینماتیک مستقیم و معکوس ربات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PUMA-560</a:t>
            </a:r>
            <a:endParaRPr lang="fa-IR" sz="2000" b="1" dirty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2- </a:t>
            </a:r>
            <a:r>
              <a:rPr lang="fa-IR" sz="2000" b="1" dirty="0">
                <a:cs typeface="B Titr" panose="00000700000000000000" pitchFamily="2" charset="-78"/>
              </a:rPr>
              <a:t>پیاده‏سازی دینامیک ربات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PUMA-560 </a:t>
            </a:r>
            <a:endParaRPr lang="fa-IR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3- نحوه </a:t>
            </a:r>
            <a:r>
              <a:rPr lang="fa-IR" sz="2000" b="1" dirty="0">
                <a:cs typeface="B Titr" panose="00000700000000000000" pitchFamily="2" charset="-78"/>
              </a:rPr>
              <a:t>پیاده‏سازی روش کنترل امپدانس برای تعامل انسان و </a:t>
            </a:r>
            <a:r>
              <a:rPr lang="fa-IR" sz="2000" b="1" dirty="0" smtClean="0">
                <a:cs typeface="B Titr" panose="00000700000000000000" pitchFamily="2" charset="-78"/>
              </a:rPr>
              <a:t>ربات برای تولید مسیر مطلوب کاربر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4- نحوه پیاده‏سازی روش کنترل مد لغزشی برای کنترل یک سیستم غیر خطی مرتبه دوم با چند درجه آزادی (ربات سری شش درجه آزادی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PUMA-560</a:t>
            </a:r>
            <a:r>
              <a:rPr lang="fa-IR" sz="2000" b="1" dirty="0" smtClean="0">
                <a:cs typeface="B Titr" panose="00000700000000000000" pitchFamily="2" charset="-78"/>
              </a:rPr>
              <a:t>)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5- نحوه اعمال شرط تکینگی برای ربات به کمک شاخص چالاکی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6- ارائه یک روش برای جلوگیری از تکین شدن ربات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7- استفاده از امپدانس فازی برای تغییر پارامترهای کنترل امپدانس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جهت جلوگیری از بوجود آمدن خطاهای احتمالی در شبیه‏سازی‏ها، از محیط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Simulink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 نسخه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2015-a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استفاده شود.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خروجی‏های شبیه‏سازی به صورت یک فایل 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.mat</a:t>
            </a:r>
            <a:r>
              <a:rPr lang="fa-IR" sz="25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5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ذخیره شده و به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وسیله یک کد 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MATLAB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قابل نمایش در تمام نسخه‏های نرم‏افزار می‏باشد. البته پس از هر بار اجرای شبیه‏سازی می‏توان با استفاده از همین کد، نتایج را مشاهده نمود.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با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Simulink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کدنویسی در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MATLAB</a:t>
            </a: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سینماتیک و دینامیک ربات‏ها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تولید مسیر برای ربات‏ها </a:t>
            </a:r>
            <a:r>
              <a:rPr lang="fa-IR" sz="3000" dirty="0">
                <a:cs typeface="B Titr" panose="00000700000000000000" pitchFamily="2" charset="-78"/>
              </a:rPr>
              <a:t>به </a:t>
            </a:r>
            <a:r>
              <a:rPr lang="fa-IR" sz="3000" dirty="0" smtClean="0">
                <a:cs typeface="B Titr" panose="00000700000000000000" pitchFamily="2" charset="-78"/>
              </a:rPr>
              <a:t>روش‏های </a:t>
            </a:r>
            <a:r>
              <a:rPr lang="fa-IR" sz="3000" dirty="0">
                <a:cs typeface="B Titr" panose="00000700000000000000" pitchFamily="2" charset="-78"/>
              </a:rPr>
              <a:t>گوناگونی </a:t>
            </a:r>
            <a:r>
              <a:rPr lang="fa-IR" sz="3000" dirty="0" smtClean="0">
                <a:cs typeface="B Titr" panose="00000700000000000000" pitchFamily="2" charset="-78"/>
              </a:rPr>
              <a:t>انجام می‌‌‌‌‌‌‌‌شود</a:t>
            </a:r>
            <a:r>
              <a:rPr lang="fa-IR" sz="3000" dirty="0">
                <a:cs typeface="B Titr" panose="00000700000000000000" pitchFamily="2" charset="-78"/>
              </a:rPr>
              <a:t>. از </a:t>
            </a:r>
            <a:r>
              <a:rPr lang="fa-IR" sz="3000" dirty="0" smtClean="0">
                <a:cs typeface="B Titr" panose="00000700000000000000" pitchFamily="2" charset="-78"/>
              </a:rPr>
              <a:t>معروف‏ترین </a:t>
            </a:r>
            <a:r>
              <a:rPr lang="fa-IR" sz="3000" dirty="0">
                <a:cs typeface="B Titr" panose="00000700000000000000" pitchFamily="2" charset="-78"/>
              </a:rPr>
              <a:t>این </a:t>
            </a:r>
            <a:r>
              <a:rPr lang="fa-IR" sz="3000" dirty="0" smtClean="0">
                <a:cs typeface="B Titr" panose="00000700000000000000" pitchFamily="2" charset="-78"/>
              </a:rPr>
              <a:t>روش‌ها </a:t>
            </a:r>
            <a:r>
              <a:rPr lang="fa-IR" sz="3000" dirty="0">
                <a:cs typeface="B Titr" panose="00000700000000000000" pitchFamily="2" charset="-78"/>
              </a:rPr>
              <a:t>می توان به </a:t>
            </a:r>
            <a:r>
              <a:rPr lang="fa-IR" sz="3000" dirty="0" smtClean="0">
                <a:cs typeface="B Titr" panose="00000700000000000000" pitchFamily="2" charset="-78"/>
              </a:rPr>
              <a:t>روش‏های آفلاین اشاره نمود.در سال 1999 و 2000، روشی آنلاین و نوین بر اساس مفهوم کنترل امپدانس، توسط </a:t>
            </a: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Marcelo</a:t>
            </a:r>
            <a:r>
              <a:rPr lang="fa-IR" sz="3000" dirty="0" smtClean="0">
                <a:cs typeface="B Titr" panose="00000700000000000000" pitchFamily="2" charset="-78"/>
              </a:rPr>
              <a:t> ارائه شد. ایم روش راهنمایی دستی نام دارد. </a:t>
            </a:r>
            <a:r>
              <a:rPr lang="fa-IR" sz="3000" dirty="0">
                <a:cs typeface="B Titr" panose="00000700000000000000" pitchFamily="2" charset="-78"/>
              </a:rPr>
              <a:t>در سال های اخیر این روش </a:t>
            </a:r>
            <a:r>
              <a:rPr lang="fa-IR" sz="3000" dirty="0" smtClean="0">
                <a:cs typeface="B Titr" panose="00000700000000000000" pitchFamily="2" charset="-78"/>
              </a:rPr>
              <a:t>بیش از پیش مورد توجه محققان قرار گرفته است. این روش به دلیل استفاده از دانش تجربی یک کاربر حرفه‏ای، سرعت بالا، سادگی پیاده‏سازی، نمایش آنلاین، عدم نیاز به واسط کاربری مجازی و همچنین عدم نیاز به دانش رباتیک از جایگاه ویژه‏ای در بین روش‏های تولید مسیر برخوردار است.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برای انجام شبیه‏سازی‏ها، از نسخه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2015-a</a:t>
            </a:r>
            <a:r>
              <a:rPr lang="fa-IR" sz="2400" dirty="0" smtClean="0">
                <a:cs typeface="B Titr" panose="00000700000000000000" pitchFamily="2" charset="-78"/>
              </a:rPr>
              <a:t> نرم‏افزار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fa-IR" sz="2400" dirty="0" smtClean="0">
                <a:cs typeface="B Titr" panose="00000700000000000000" pitchFamily="2" charset="-78"/>
              </a:rPr>
              <a:t> و محیط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Simulink</a:t>
            </a:r>
            <a:r>
              <a:rPr lang="fa-IR" sz="2400" dirty="0" smtClean="0">
                <a:cs typeface="B Titr" panose="00000700000000000000" pitchFamily="2" charset="-78"/>
              </a:rPr>
              <a:t> استفاده شده است.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روش حل بر اساس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ODE4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Runge-Kutta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a-I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و با گام زمانی یک میلی ثانیه است.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در </a:t>
            </a:r>
            <a:r>
              <a:rPr lang="fa-IR" sz="2400" dirty="0">
                <a:cs typeface="B Titr" panose="00000700000000000000" pitchFamily="2" charset="-78"/>
              </a:rPr>
              <a:t>این </a:t>
            </a:r>
            <a:r>
              <a:rPr lang="fa-IR" sz="2400" dirty="0" smtClean="0">
                <a:cs typeface="B Titr" panose="00000700000000000000" pitchFamily="2" charset="-78"/>
              </a:rPr>
              <a:t>شبیه‏سازی، کنترل امپدانس به صورت فازی برای تعامل انسان و ربات به کار گرفته شده است. همچنین کنترل مد لغزشی به عنوان کنترل موقعیت ربات شبیه‏سازی شده است.</a:t>
            </a:r>
            <a:endParaRPr lang="fa-IR" sz="24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مقالات مستخرج مستقیم با اين کد: سه مقاله علمي پژوهشی و دو مقاله كنفرانسي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و یک مقاله بین‏المللی نیز در مرحله داوری است.</a:t>
            </a: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استفاده از کنترل مد لغزشی برای یک ربات با شش درجه آزادی با وجود دینامیک مرتبه دوم غیر خطی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04" r="15901"/>
          <a:stretch/>
        </p:blipFill>
        <p:spPr>
          <a:xfrm>
            <a:off x="3049596" y="2362200"/>
            <a:ext cx="606697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استفاده از کنترل امپدانس برای تعامل کاربر با ربات به جهت راهنمایی دستی برای تولید مسیر مطلوب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1828800" y="3048000"/>
            <a:ext cx="2731980" cy="1652895"/>
            <a:chOff x="0" y="-75848"/>
            <a:chExt cx="1932463" cy="1169469"/>
          </a:xfrm>
        </p:grpSpPr>
        <p:sp>
          <p:nvSpPr>
            <p:cNvPr id="628" name="Text Box 2"/>
            <p:cNvSpPr txBox="1">
              <a:spLocks noChangeArrowheads="1"/>
            </p:cNvSpPr>
            <p:nvPr/>
          </p:nvSpPr>
          <p:spPr bwMode="auto">
            <a:xfrm>
              <a:off x="156714" y="-75848"/>
              <a:ext cx="1147562" cy="23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موقعیت اولیه ربات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29" name="Group 628"/>
            <p:cNvGrpSpPr/>
            <p:nvPr/>
          </p:nvGrpSpPr>
          <p:grpSpPr>
            <a:xfrm>
              <a:off x="350953" y="214830"/>
              <a:ext cx="637975" cy="413468"/>
              <a:chOff x="350953" y="214830"/>
              <a:chExt cx="637975" cy="413468"/>
            </a:xfrm>
          </p:grpSpPr>
          <p:cxnSp>
            <p:nvCxnSpPr>
              <p:cNvPr id="649" name="Straight Connector 648"/>
              <p:cNvCxnSpPr>
                <a:stCxn id="648" idx="2"/>
                <a:endCxn id="651" idx="6"/>
              </p:cNvCxnSpPr>
              <p:nvPr/>
            </p:nvCxnSpPr>
            <p:spPr>
              <a:xfrm flipV="1">
                <a:off x="350953" y="596387"/>
                <a:ext cx="637975" cy="3333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0" name="Straight Connector 649"/>
              <p:cNvCxnSpPr>
                <a:stCxn id="651" idx="4"/>
                <a:endCxn id="652" idx="0"/>
              </p:cNvCxnSpPr>
              <p:nvPr/>
            </p:nvCxnSpPr>
            <p:spPr>
              <a:xfrm flipH="1" flipV="1">
                <a:off x="958524" y="214830"/>
                <a:ext cx="240" cy="413468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651" name="Oval 650"/>
              <p:cNvSpPr/>
              <p:nvPr/>
            </p:nvSpPr>
            <p:spPr>
              <a:xfrm>
                <a:off x="928599" y="564474"/>
                <a:ext cx="60329" cy="63824"/>
              </a:xfrm>
              <a:prstGeom prst="ellips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928359" y="214830"/>
                <a:ext cx="60329" cy="63824"/>
              </a:xfrm>
              <a:prstGeom prst="ellips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0" name="Oval 629"/>
            <p:cNvSpPr/>
            <p:nvPr/>
          </p:nvSpPr>
          <p:spPr>
            <a:xfrm>
              <a:off x="1192215" y="348966"/>
              <a:ext cx="60329" cy="63824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1" name="Group 630"/>
            <p:cNvGrpSpPr/>
            <p:nvPr/>
          </p:nvGrpSpPr>
          <p:grpSpPr>
            <a:xfrm>
              <a:off x="305659" y="230800"/>
              <a:ext cx="870800" cy="647767"/>
              <a:chOff x="305659" y="230800"/>
              <a:chExt cx="870800" cy="647767"/>
            </a:xfrm>
          </p:grpSpPr>
          <p:cxnSp>
            <p:nvCxnSpPr>
              <p:cNvPr id="643" name="Straight Arrow Connector 642"/>
              <p:cNvCxnSpPr>
                <a:stCxn id="648" idx="2"/>
              </p:cNvCxnSpPr>
              <p:nvPr/>
            </p:nvCxnSpPr>
            <p:spPr>
              <a:xfrm flipV="1">
                <a:off x="350952" y="595997"/>
                <a:ext cx="376429" cy="372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4" name="Straight Arrow Connector 643"/>
              <p:cNvCxnSpPr/>
              <p:nvPr/>
            </p:nvCxnSpPr>
            <p:spPr>
              <a:xfrm flipH="1" flipV="1">
                <a:off x="357904" y="230800"/>
                <a:ext cx="343" cy="37642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364733" y="608082"/>
                <a:ext cx="565081" cy="258313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6" name="Straight Connector 645"/>
              <p:cNvCxnSpPr/>
              <p:nvPr/>
            </p:nvCxnSpPr>
            <p:spPr>
              <a:xfrm flipV="1">
                <a:off x="907570" y="586328"/>
                <a:ext cx="268889" cy="270928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sp>
            <p:nvSpPr>
              <p:cNvPr id="647" name="Oval 646"/>
              <p:cNvSpPr/>
              <p:nvPr/>
            </p:nvSpPr>
            <p:spPr>
              <a:xfrm>
                <a:off x="877644" y="814743"/>
                <a:ext cx="60329" cy="63824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8" name="Chord 647"/>
              <p:cNvSpPr/>
              <p:nvPr/>
            </p:nvSpPr>
            <p:spPr>
              <a:xfrm rot="10800000">
                <a:off x="305659" y="545330"/>
                <a:ext cx="89900" cy="108773"/>
              </a:xfrm>
              <a:prstGeom prst="chord">
                <a:avLst>
                  <a:gd name="adj1" fmla="val 5443411"/>
                  <a:gd name="adj2" fmla="val 16200000"/>
                </a:avLst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32" name="Group 631"/>
            <p:cNvGrpSpPr/>
            <p:nvPr/>
          </p:nvGrpSpPr>
          <p:grpSpPr>
            <a:xfrm>
              <a:off x="1054155" y="0"/>
              <a:ext cx="878308" cy="582876"/>
              <a:chOff x="1054155" y="0"/>
              <a:chExt cx="878308" cy="582876"/>
            </a:xfrm>
          </p:grpSpPr>
          <p:sp>
            <p:nvSpPr>
              <p:cNvPr id="638" name="Oval 637"/>
              <p:cNvSpPr/>
              <p:nvPr/>
            </p:nvSpPr>
            <p:spPr>
              <a:xfrm>
                <a:off x="1307814" y="14813"/>
                <a:ext cx="589280" cy="177800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1492523" y="0"/>
                <a:ext cx="211420" cy="22860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0" name="Oval 639"/>
              <p:cNvSpPr/>
              <p:nvPr/>
            </p:nvSpPr>
            <p:spPr>
              <a:xfrm rot="8675178">
                <a:off x="1054155" y="134152"/>
                <a:ext cx="342838" cy="120421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1" name="Oval 640"/>
              <p:cNvSpPr/>
              <p:nvPr/>
            </p:nvSpPr>
            <p:spPr>
              <a:xfrm rot="4503813">
                <a:off x="959488" y="352394"/>
                <a:ext cx="363174" cy="97789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Oval 641"/>
              <p:cNvSpPr/>
              <p:nvPr/>
            </p:nvSpPr>
            <p:spPr>
              <a:xfrm rot="5123783">
                <a:off x="1843329" y="70912"/>
                <a:ext cx="111592" cy="66676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3" name="Text Box 2"/>
            <p:cNvSpPr txBox="1">
              <a:spLocks noChangeArrowheads="1"/>
            </p:cNvSpPr>
            <p:nvPr/>
          </p:nvSpPr>
          <p:spPr bwMode="auto">
            <a:xfrm>
              <a:off x="618364" y="854085"/>
              <a:ext cx="504194" cy="23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ربات</a:t>
              </a: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4" name="Text Box 2"/>
            <p:cNvSpPr txBox="1">
              <a:spLocks noChangeArrowheads="1"/>
            </p:cNvSpPr>
            <p:nvPr/>
          </p:nvSpPr>
          <p:spPr bwMode="auto">
            <a:xfrm>
              <a:off x="1293557" y="220316"/>
              <a:ext cx="587380" cy="23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کاربر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04710" y="358954"/>
                  <a:ext cx="344258" cy="2576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7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4710" y="358954"/>
                  <a:ext cx="344258" cy="34881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161843"/>
                  <a:ext cx="504063" cy="2576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8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161843"/>
                  <a:ext cx="504063" cy="34881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7" name="Oval 636"/>
            <p:cNvSpPr/>
            <p:nvPr/>
          </p:nvSpPr>
          <p:spPr>
            <a:xfrm>
              <a:off x="1149308" y="547550"/>
              <a:ext cx="60329" cy="63824"/>
            </a:xfrm>
            <a:prstGeom prst="ellipse">
              <a:avLst/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4934107" y="3155201"/>
            <a:ext cx="2299862" cy="1807440"/>
            <a:chOff x="2196536" y="0"/>
            <a:chExt cx="1626805" cy="1278814"/>
          </a:xfrm>
        </p:grpSpPr>
        <p:grpSp>
          <p:nvGrpSpPr>
            <p:cNvPr id="555" name="Group 554"/>
            <p:cNvGrpSpPr/>
            <p:nvPr/>
          </p:nvGrpSpPr>
          <p:grpSpPr>
            <a:xfrm>
              <a:off x="2196536" y="230800"/>
              <a:ext cx="870800" cy="647767"/>
              <a:chOff x="2196536" y="230800"/>
              <a:chExt cx="870800" cy="647767"/>
            </a:xfrm>
          </p:grpSpPr>
          <p:cxnSp>
            <p:nvCxnSpPr>
              <p:cNvPr id="622" name="Straight Arrow Connector 621"/>
              <p:cNvCxnSpPr>
                <a:stCxn id="627" idx="2"/>
              </p:cNvCxnSpPr>
              <p:nvPr/>
            </p:nvCxnSpPr>
            <p:spPr>
              <a:xfrm flipV="1">
                <a:off x="2241829" y="595997"/>
                <a:ext cx="376429" cy="372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7E6E6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23" name="Straight Arrow Connector 622"/>
              <p:cNvCxnSpPr/>
              <p:nvPr/>
            </p:nvCxnSpPr>
            <p:spPr>
              <a:xfrm flipH="1" flipV="1">
                <a:off x="2248781" y="230800"/>
                <a:ext cx="343" cy="37642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7E6E6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24" name="Straight Connector 623"/>
              <p:cNvCxnSpPr/>
              <p:nvPr/>
            </p:nvCxnSpPr>
            <p:spPr>
              <a:xfrm>
                <a:off x="2255610" y="608082"/>
                <a:ext cx="565081" cy="258313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5" name="Straight Connector 624"/>
              <p:cNvCxnSpPr/>
              <p:nvPr/>
            </p:nvCxnSpPr>
            <p:spPr>
              <a:xfrm flipV="1">
                <a:off x="2798447" y="586328"/>
                <a:ext cx="268889" cy="270928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626" name="Oval 625"/>
              <p:cNvSpPr/>
              <p:nvPr/>
            </p:nvSpPr>
            <p:spPr>
              <a:xfrm>
                <a:off x="2768521" y="814743"/>
                <a:ext cx="60329" cy="63824"/>
              </a:xfrm>
              <a:prstGeom prst="ellips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Chord 626"/>
              <p:cNvSpPr/>
              <p:nvPr/>
            </p:nvSpPr>
            <p:spPr>
              <a:xfrm rot="10800000">
                <a:off x="2196536" y="545330"/>
                <a:ext cx="89900" cy="108773"/>
              </a:xfrm>
              <a:prstGeom prst="chord">
                <a:avLst>
                  <a:gd name="adj1" fmla="val 5443411"/>
                  <a:gd name="adj2" fmla="val 16200000"/>
                </a:avLst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oup 555"/>
            <p:cNvGrpSpPr/>
            <p:nvPr/>
          </p:nvGrpSpPr>
          <p:grpSpPr>
            <a:xfrm>
              <a:off x="2385024" y="336660"/>
              <a:ext cx="1082984" cy="942154"/>
              <a:chOff x="2385024" y="336660"/>
              <a:chExt cx="1082984" cy="942154"/>
            </a:xfrm>
          </p:grpSpPr>
          <p:grpSp>
            <p:nvGrpSpPr>
              <p:cNvPr id="566" name="Group 565"/>
              <p:cNvGrpSpPr/>
              <p:nvPr/>
            </p:nvGrpSpPr>
            <p:grpSpPr>
              <a:xfrm>
                <a:off x="3111694" y="336660"/>
                <a:ext cx="356314" cy="239312"/>
                <a:chOff x="3111680" y="336660"/>
                <a:chExt cx="455874" cy="306181"/>
              </a:xfrm>
            </p:grpSpPr>
            <p:sp>
              <p:nvSpPr>
                <p:cNvPr id="613" name="Rectangle 612"/>
                <p:cNvSpPr/>
                <p:nvPr/>
              </p:nvSpPr>
              <p:spPr>
                <a:xfrm rot="19980161">
                  <a:off x="3523789" y="336660"/>
                  <a:ext cx="43765" cy="1466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 rot="19980161">
                  <a:off x="3111680" y="530250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 rot="19980161">
                  <a:off x="3204042" y="60251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 rot="19980161">
                  <a:off x="3203554" y="48344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 rot="19980161">
                  <a:off x="3295915" y="555708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 rot="19980161">
                  <a:off x="3295426" y="436638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 rot="19980161">
                  <a:off x="3387300" y="389831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 rot="19980161">
                  <a:off x="3387788" y="508902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 rot="19980161">
                  <a:off x="3479661" y="462096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7" name="Group 566"/>
              <p:cNvGrpSpPr/>
              <p:nvPr/>
            </p:nvGrpSpPr>
            <p:grpSpPr>
              <a:xfrm>
                <a:off x="2457789" y="536146"/>
                <a:ext cx="621917" cy="114617"/>
                <a:chOff x="2457776" y="536146"/>
                <a:chExt cx="795691" cy="146644"/>
              </a:xfrm>
            </p:grpSpPr>
            <p:sp>
              <p:nvSpPr>
                <p:cNvPr id="592" name="Rectangle 591"/>
                <p:cNvSpPr/>
                <p:nvPr/>
              </p:nvSpPr>
              <p:spPr>
                <a:xfrm>
                  <a:off x="3057560" y="536146"/>
                  <a:ext cx="43765" cy="1466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2624502" y="536146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2673994" y="642463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5" name="Straight Connector 594"/>
                <p:cNvCxnSpPr>
                  <a:stCxn id="593" idx="2"/>
                  <a:endCxn id="594" idx="0"/>
                </p:cNvCxnSpPr>
                <p:nvPr/>
              </p:nvCxnSpPr>
              <p:spPr>
                <a:xfrm>
                  <a:off x="2665745" y="576473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96" name="Rectangle 595"/>
                <p:cNvSpPr/>
                <p:nvPr/>
              </p:nvSpPr>
              <p:spPr>
                <a:xfrm>
                  <a:off x="2727611" y="536146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2777103" y="642463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8" name="Straight Connector 597"/>
                <p:cNvCxnSpPr>
                  <a:stCxn id="594" idx="0"/>
                  <a:endCxn id="596" idx="2"/>
                </p:cNvCxnSpPr>
                <p:nvPr/>
              </p:nvCxnSpPr>
              <p:spPr>
                <a:xfrm flipV="1">
                  <a:off x="2715238" y="576473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9" name="Straight Connector 598"/>
                <p:cNvCxnSpPr>
                  <a:stCxn id="597" idx="0"/>
                  <a:endCxn id="596" idx="2"/>
                </p:cNvCxnSpPr>
                <p:nvPr/>
              </p:nvCxnSpPr>
              <p:spPr>
                <a:xfrm flipH="1" flipV="1">
                  <a:off x="2768854" y="576473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00" name="Rectangle 599"/>
                <p:cNvSpPr/>
                <p:nvPr/>
              </p:nvSpPr>
              <p:spPr>
                <a:xfrm>
                  <a:off x="2830719" y="536146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2933829" y="536146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2880212" y="642463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2983321" y="642463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604" name="Straight Connector 603"/>
                <p:cNvCxnSpPr>
                  <a:stCxn id="597" idx="0"/>
                  <a:endCxn id="600" idx="2"/>
                </p:cNvCxnSpPr>
                <p:nvPr/>
              </p:nvCxnSpPr>
              <p:spPr>
                <a:xfrm flipV="1">
                  <a:off x="2818346" y="576473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5" name="Straight Connector 604"/>
                <p:cNvCxnSpPr>
                  <a:stCxn id="602" idx="0"/>
                  <a:endCxn id="600" idx="2"/>
                </p:cNvCxnSpPr>
                <p:nvPr/>
              </p:nvCxnSpPr>
              <p:spPr>
                <a:xfrm flipH="1" flipV="1">
                  <a:off x="2871963" y="576473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6" name="Straight Connector 605"/>
                <p:cNvCxnSpPr>
                  <a:stCxn id="603" idx="0"/>
                  <a:endCxn id="601" idx="2"/>
                </p:cNvCxnSpPr>
                <p:nvPr/>
              </p:nvCxnSpPr>
              <p:spPr>
                <a:xfrm flipH="1" flipV="1">
                  <a:off x="2975072" y="576473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7" name="Straight Connector 606"/>
                <p:cNvCxnSpPr>
                  <a:stCxn id="602" idx="0"/>
                  <a:endCxn id="601" idx="2"/>
                </p:cNvCxnSpPr>
                <p:nvPr/>
              </p:nvCxnSpPr>
              <p:spPr>
                <a:xfrm flipV="1">
                  <a:off x="2921456" y="576473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08" name="Rectangle 607"/>
                <p:cNvSpPr/>
                <p:nvPr/>
              </p:nvSpPr>
              <p:spPr>
                <a:xfrm>
                  <a:off x="2588070" y="536146"/>
                  <a:ext cx="43764" cy="14664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609" name="Straight Connector 608"/>
                <p:cNvCxnSpPr>
                  <a:stCxn id="593" idx="2"/>
                  <a:endCxn id="608" idx="3"/>
                </p:cNvCxnSpPr>
                <p:nvPr/>
              </p:nvCxnSpPr>
              <p:spPr>
                <a:xfrm flipH="1">
                  <a:off x="2631833" y="576473"/>
                  <a:ext cx="33911" cy="32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10" name="Straight Connector 609"/>
                <p:cNvCxnSpPr>
                  <a:stCxn id="592" idx="1"/>
                  <a:endCxn id="603" idx="0"/>
                </p:cNvCxnSpPr>
                <p:nvPr/>
              </p:nvCxnSpPr>
              <p:spPr>
                <a:xfrm flipH="1">
                  <a:off x="3024565" y="609468"/>
                  <a:ext cx="32995" cy="32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11" name="Straight Connector 610"/>
                <p:cNvCxnSpPr>
                  <a:stCxn id="592" idx="1"/>
                </p:cNvCxnSpPr>
                <p:nvPr/>
              </p:nvCxnSpPr>
              <p:spPr>
                <a:xfrm>
                  <a:off x="3057560" y="609467"/>
                  <a:ext cx="19590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12" name="Straight Connector 611"/>
                <p:cNvCxnSpPr>
                  <a:endCxn id="608" idx="3"/>
                </p:cNvCxnSpPr>
                <p:nvPr/>
              </p:nvCxnSpPr>
              <p:spPr>
                <a:xfrm>
                  <a:off x="2457776" y="609467"/>
                  <a:ext cx="17405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568" name="Group 567"/>
              <p:cNvGrpSpPr/>
              <p:nvPr/>
            </p:nvGrpSpPr>
            <p:grpSpPr>
              <a:xfrm rot="16200000">
                <a:off x="2761392" y="834193"/>
                <a:ext cx="621917" cy="114617"/>
                <a:chOff x="2761390" y="834207"/>
                <a:chExt cx="795691" cy="146644"/>
              </a:xfrm>
            </p:grpSpPr>
            <p:sp>
              <p:nvSpPr>
                <p:cNvPr id="571" name="Rectangle 570"/>
                <p:cNvSpPr/>
                <p:nvPr/>
              </p:nvSpPr>
              <p:spPr>
                <a:xfrm>
                  <a:off x="3361174" y="834207"/>
                  <a:ext cx="43765" cy="1466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2928116" y="834207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2977608" y="94052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4" name="Straight Connector 573"/>
                <p:cNvCxnSpPr>
                  <a:stCxn id="572" idx="2"/>
                  <a:endCxn id="573" idx="0"/>
                </p:cNvCxnSpPr>
                <p:nvPr/>
              </p:nvCxnSpPr>
              <p:spPr>
                <a:xfrm>
                  <a:off x="2969359" y="874534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75" name="Rectangle 574"/>
                <p:cNvSpPr/>
                <p:nvPr/>
              </p:nvSpPr>
              <p:spPr>
                <a:xfrm>
                  <a:off x="3031225" y="834207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3080717" y="94052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7" name="Straight Connector 576"/>
                <p:cNvCxnSpPr>
                  <a:stCxn id="573" idx="0"/>
                  <a:endCxn id="575" idx="2"/>
                </p:cNvCxnSpPr>
                <p:nvPr/>
              </p:nvCxnSpPr>
              <p:spPr>
                <a:xfrm flipV="1">
                  <a:off x="3018852" y="874534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78" name="Straight Connector 577"/>
                <p:cNvCxnSpPr>
                  <a:stCxn id="576" idx="0"/>
                  <a:endCxn id="575" idx="2"/>
                </p:cNvCxnSpPr>
                <p:nvPr/>
              </p:nvCxnSpPr>
              <p:spPr>
                <a:xfrm flipH="1" flipV="1">
                  <a:off x="3072468" y="874534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79" name="Rectangle 578"/>
                <p:cNvSpPr/>
                <p:nvPr/>
              </p:nvSpPr>
              <p:spPr>
                <a:xfrm>
                  <a:off x="3134333" y="834207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3237443" y="834207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3183826" y="94052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3286935" y="94052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83" name="Straight Connector 582"/>
                <p:cNvCxnSpPr>
                  <a:stCxn id="576" idx="0"/>
                  <a:endCxn id="579" idx="2"/>
                </p:cNvCxnSpPr>
                <p:nvPr/>
              </p:nvCxnSpPr>
              <p:spPr>
                <a:xfrm flipV="1">
                  <a:off x="3121960" y="874534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84" name="Straight Connector 583"/>
                <p:cNvCxnSpPr>
                  <a:stCxn id="581" idx="0"/>
                  <a:endCxn id="579" idx="2"/>
                </p:cNvCxnSpPr>
                <p:nvPr/>
              </p:nvCxnSpPr>
              <p:spPr>
                <a:xfrm flipH="1" flipV="1">
                  <a:off x="3175577" y="874534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85" name="Straight Connector 584"/>
                <p:cNvCxnSpPr>
                  <a:stCxn id="582" idx="0"/>
                  <a:endCxn id="580" idx="2"/>
                </p:cNvCxnSpPr>
                <p:nvPr/>
              </p:nvCxnSpPr>
              <p:spPr>
                <a:xfrm flipH="1" flipV="1">
                  <a:off x="3278686" y="874534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86" name="Straight Connector 585"/>
                <p:cNvCxnSpPr>
                  <a:stCxn id="581" idx="0"/>
                  <a:endCxn id="580" idx="2"/>
                </p:cNvCxnSpPr>
                <p:nvPr/>
              </p:nvCxnSpPr>
              <p:spPr>
                <a:xfrm flipV="1">
                  <a:off x="3225070" y="874534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87" name="Rectangle 586"/>
                <p:cNvSpPr/>
                <p:nvPr/>
              </p:nvSpPr>
              <p:spPr>
                <a:xfrm>
                  <a:off x="2891684" y="834207"/>
                  <a:ext cx="43764" cy="14664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88" name="Straight Connector 587"/>
                <p:cNvCxnSpPr>
                  <a:stCxn id="572" idx="2"/>
                  <a:endCxn id="587" idx="3"/>
                </p:cNvCxnSpPr>
                <p:nvPr/>
              </p:nvCxnSpPr>
              <p:spPr>
                <a:xfrm flipH="1">
                  <a:off x="2935447" y="874534"/>
                  <a:ext cx="33911" cy="32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89" name="Straight Connector 588"/>
                <p:cNvCxnSpPr>
                  <a:stCxn id="571" idx="1"/>
                  <a:endCxn id="582" idx="0"/>
                </p:cNvCxnSpPr>
                <p:nvPr/>
              </p:nvCxnSpPr>
              <p:spPr>
                <a:xfrm flipH="1">
                  <a:off x="3328179" y="907529"/>
                  <a:ext cx="32995" cy="32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0" name="Straight Connector 589"/>
                <p:cNvCxnSpPr>
                  <a:stCxn id="571" idx="1"/>
                </p:cNvCxnSpPr>
                <p:nvPr/>
              </p:nvCxnSpPr>
              <p:spPr>
                <a:xfrm>
                  <a:off x="3361174" y="907528"/>
                  <a:ext cx="19590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1" name="Straight Connector 590"/>
                <p:cNvCxnSpPr>
                  <a:endCxn id="587" idx="3"/>
                </p:cNvCxnSpPr>
                <p:nvPr/>
              </p:nvCxnSpPr>
              <p:spPr>
                <a:xfrm>
                  <a:off x="2761390" y="907528"/>
                  <a:ext cx="17405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69" name="Chord 568"/>
              <p:cNvSpPr/>
              <p:nvPr/>
            </p:nvSpPr>
            <p:spPr>
              <a:xfrm rot="10800000">
                <a:off x="2385024" y="533208"/>
                <a:ext cx="102412" cy="123911"/>
              </a:xfrm>
              <a:prstGeom prst="chord">
                <a:avLst>
                  <a:gd name="adj1" fmla="val 5443411"/>
                  <a:gd name="adj2" fmla="val 16200000"/>
                </a:avLst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0" name="Chord 569"/>
              <p:cNvSpPr/>
              <p:nvPr/>
            </p:nvSpPr>
            <p:spPr>
              <a:xfrm rot="5400000">
                <a:off x="3021139" y="1165652"/>
                <a:ext cx="102412" cy="123911"/>
              </a:xfrm>
              <a:prstGeom prst="chord">
                <a:avLst>
                  <a:gd name="adj1" fmla="val 5443411"/>
                  <a:gd name="adj2" fmla="val 16200000"/>
                </a:avLst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7" name="Group 556"/>
            <p:cNvGrpSpPr/>
            <p:nvPr/>
          </p:nvGrpSpPr>
          <p:grpSpPr>
            <a:xfrm>
              <a:off x="2945033" y="0"/>
              <a:ext cx="878308" cy="582876"/>
              <a:chOff x="2945033" y="0"/>
              <a:chExt cx="878308" cy="582876"/>
            </a:xfrm>
          </p:grpSpPr>
          <p:sp>
            <p:nvSpPr>
              <p:cNvPr id="561" name="Oval 560"/>
              <p:cNvSpPr/>
              <p:nvPr/>
            </p:nvSpPr>
            <p:spPr>
              <a:xfrm>
                <a:off x="3198692" y="14813"/>
                <a:ext cx="589280" cy="17780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3383401" y="0"/>
                <a:ext cx="211420" cy="228600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3" name="Oval 562"/>
              <p:cNvSpPr/>
              <p:nvPr/>
            </p:nvSpPr>
            <p:spPr>
              <a:xfrm rot="8675178">
                <a:off x="2945033" y="134152"/>
                <a:ext cx="342838" cy="12042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4" name="Oval 563"/>
              <p:cNvSpPr/>
              <p:nvPr/>
            </p:nvSpPr>
            <p:spPr>
              <a:xfrm rot="4503813">
                <a:off x="2850366" y="352394"/>
                <a:ext cx="363174" cy="97789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5" name="Oval 564"/>
              <p:cNvSpPr/>
              <p:nvPr/>
            </p:nvSpPr>
            <p:spPr>
              <a:xfrm rot="5123783">
                <a:off x="3734207" y="70912"/>
                <a:ext cx="111592" cy="6667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052045" y="745147"/>
                  <a:ext cx="479429" cy="3207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𝑡𝑦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0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2045" y="745147"/>
                  <a:ext cx="479429" cy="39757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544087" y="272263"/>
                  <a:ext cx="471174" cy="308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𝑡𝑥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1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4087" y="272263"/>
                  <a:ext cx="471174" cy="38105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0" name="Oval 559"/>
            <p:cNvSpPr/>
            <p:nvPr/>
          </p:nvSpPr>
          <p:spPr>
            <a:xfrm>
              <a:off x="3041077" y="548091"/>
              <a:ext cx="60329" cy="63824"/>
            </a:xfrm>
            <a:prstGeom prst="ellipse">
              <a:avLst/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 Box 2"/>
          <p:cNvSpPr txBox="1">
            <a:spLocks noChangeArrowheads="1"/>
          </p:cNvSpPr>
          <p:nvPr/>
        </p:nvSpPr>
        <p:spPr bwMode="auto">
          <a:xfrm>
            <a:off x="4444709" y="4441481"/>
            <a:ext cx="16390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تعامل کاربر با امپدانس مطلوب به جای ربات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معرفی یک شاخص رایج و استفاده از آن برای شناسایی تکینگی‏ها و سپس تولید </a:t>
            </a:r>
            <a:r>
              <a:rPr lang="fa-IR" sz="2400" b="1" smtClean="0">
                <a:solidFill>
                  <a:srgbClr val="0000FF"/>
                </a:solidFill>
                <a:cs typeface="B Titr" panose="00000700000000000000" pitchFamily="2" charset="-78"/>
              </a:rPr>
              <a:t>امپدانس مجازی فازی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76" y="3302626"/>
            <a:ext cx="4757480" cy="2743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4400" y="3764087"/>
            <a:ext cx="2297735" cy="1807423"/>
            <a:chOff x="4273277" y="0"/>
            <a:chExt cx="1625301" cy="1278802"/>
          </a:xfrm>
        </p:grpSpPr>
        <p:grpSp>
          <p:nvGrpSpPr>
            <p:cNvPr id="9" name="Group 8"/>
            <p:cNvGrpSpPr/>
            <p:nvPr/>
          </p:nvGrpSpPr>
          <p:grpSpPr>
            <a:xfrm>
              <a:off x="4273277" y="230800"/>
              <a:ext cx="870800" cy="647767"/>
              <a:chOff x="4273277" y="230800"/>
              <a:chExt cx="870800" cy="647767"/>
            </a:xfrm>
          </p:grpSpPr>
          <p:cxnSp>
            <p:nvCxnSpPr>
              <p:cNvPr id="116" name="Straight Arrow Connector 115"/>
              <p:cNvCxnSpPr>
                <a:stCxn id="121" idx="2"/>
              </p:cNvCxnSpPr>
              <p:nvPr/>
            </p:nvCxnSpPr>
            <p:spPr>
              <a:xfrm flipV="1">
                <a:off x="4318570" y="595997"/>
                <a:ext cx="376429" cy="372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7E6E6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7" name="Straight Arrow Connector 116"/>
              <p:cNvCxnSpPr/>
              <p:nvPr/>
            </p:nvCxnSpPr>
            <p:spPr>
              <a:xfrm flipH="1" flipV="1">
                <a:off x="4325522" y="230800"/>
                <a:ext cx="343" cy="37642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7E6E6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332351" y="608082"/>
                <a:ext cx="565081" cy="258313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4875188" y="586328"/>
                <a:ext cx="268889" cy="270928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20" name="Oval 119"/>
              <p:cNvSpPr/>
              <p:nvPr/>
            </p:nvSpPr>
            <p:spPr>
              <a:xfrm>
                <a:off x="4845262" y="814743"/>
                <a:ext cx="60329" cy="63824"/>
              </a:xfrm>
              <a:prstGeom prst="ellips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Chord 120"/>
              <p:cNvSpPr/>
              <p:nvPr/>
            </p:nvSpPr>
            <p:spPr>
              <a:xfrm rot="10800000">
                <a:off x="4273277" y="545330"/>
                <a:ext cx="89900" cy="108773"/>
              </a:xfrm>
              <a:prstGeom prst="chord">
                <a:avLst>
                  <a:gd name="adj1" fmla="val 5443411"/>
                  <a:gd name="adj2" fmla="val 16200000"/>
                </a:avLst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5273929" y="14813"/>
              <a:ext cx="589280" cy="17780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E7E6E6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58638" y="0"/>
              <a:ext cx="211420" cy="22860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8675178">
              <a:off x="5020270" y="134152"/>
              <a:ext cx="342838" cy="120421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E7E6E6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5123783">
              <a:off x="5809444" y="70912"/>
              <a:ext cx="111592" cy="66676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E7E6E6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470621" y="336648"/>
              <a:ext cx="1082993" cy="942154"/>
              <a:chOff x="4470621" y="336648"/>
              <a:chExt cx="1082993" cy="94215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5197300" y="336648"/>
                <a:ext cx="356314" cy="239312"/>
                <a:chOff x="5197277" y="336648"/>
                <a:chExt cx="455874" cy="306181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 rot="19980161">
                  <a:off x="5609386" y="336648"/>
                  <a:ext cx="43765" cy="1466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 rot="19980161">
                  <a:off x="5197277" y="530238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 rot="19980161">
                  <a:off x="5289639" y="602502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 rot="19980161">
                  <a:off x="5289151" y="483432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 rot="19980161">
                  <a:off x="5381512" y="555696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 rot="19980161">
                  <a:off x="5381023" y="436626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 rot="19980161">
                  <a:off x="5472897" y="389819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 rot="19980161">
                  <a:off x="5473385" y="508890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 rot="19980161">
                  <a:off x="5565258" y="46208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4543395" y="536134"/>
                <a:ext cx="621917" cy="114617"/>
                <a:chOff x="4543373" y="536134"/>
                <a:chExt cx="795691" cy="146644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143157" y="536134"/>
                  <a:ext cx="43765" cy="1466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4710099" y="53613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4759591" y="642451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9" name="Straight Connector 88"/>
                <p:cNvCxnSpPr>
                  <a:stCxn id="87" idx="2"/>
                  <a:endCxn id="88" idx="0"/>
                </p:cNvCxnSpPr>
                <p:nvPr/>
              </p:nvCxnSpPr>
              <p:spPr>
                <a:xfrm>
                  <a:off x="4751342" y="576461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0" name="Rectangle 89"/>
                <p:cNvSpPr/>
                <p:nvPr/>
              </p:nvSpPr>
              <p:spPr>
                <a:xfrm>
                  <a:off x="4813208" y="53613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4862700" y="642451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92" name="Straight Connector 91"/>
                <p:cNvCxnSpPr>
                  <a:stCxn id="88" idx="0"/>
                  <a:endCxn id="90" idx="2"/>
                </p:cNvCxnSpPr>
                <p:nvPr/>
              </p:nvCxnSpPr>
              <p:spPr>
                <a:xfrm flipV="1">
                  <a:off x="4800835" y="576461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Straight Connector 92"/>
                <p:cNvCxnSpPr>
                  <a:stCxn id="91" idx="0"/>
                  <a:endCxn id="90" idx="2"/>
                </p:cNvCxnSpPr>
                <p:nvPr/>
              </p:nvCxnSpPr>
              <p:spPr>
                <a:xfrm flipH="1" flipV="1">
                  <a:off x="4854451" y="576461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4" name="Rectangle 93"/>
                <p:cNvSpPr/>
                <p:nvPr/>
              </p:nvSpPr>
              <p:spPr>
                <a:xfrm>
                  <a:off x="4916316" y="53613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5019426" y="536134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4965809" y="642451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5068918" y="642451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98" name="Straight Connector 97"/>
                <p:cNvCxnSpPr>
                  <a:stCxn id="91" idx="0"/>
                  <a:endCxn id="94" idx="2"/>
                </p:cNvCxnSpPr>
                <p:nvPr/>
              </p:nvCxnSpPr>
              <p:spPr>
                <a:xfrm flipV="1">
                  <a:off x="4903943" y="576461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Straight Connector 98"/>
                <p:cNvCxnSpPr>
                  <a:stCxn id="96" idx="0"/>
                  <a:endCxn id="94" idx="2"/>
                </p:cNvCxnSpPr>
                <p:nvPr/>
              </p:nvCxnSpPr>
              <p:spPr>
                <a:xfrm flipH="1" flipV="1">
                  <a:off x="4957560" y="576461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Straight Connector 99"/>
                <p:cNvCxnSpPr>
                  <a:stCxn id="97" idx="0"/>
                  <a:endCxn id="95" idx="2"/>
                </p:cNvCxnSpPr>
                <p:nvPr/>
              </p:nvCxnSpPr>
              <p:spPr>
                <a:xfrm flipH="1" flipV="1">
                  <a:off x="5060669" y="576461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Straight Connector 100"/>
                <p:cNvCxnSpPr>
                  <a:stCxn id="96" idx="0"/>
                  <a:endCxn id="95" idx="2"/>
                </p:cNvCxnSpPr>
                <p:nvPr/>
              </p:nvCxnSpPr>
              <p:spPr>
                <a:xfrm flipV="1">
                  <a:off x="5007053" y="576461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2" name="Rectangle 101"/>
                <p:cNvSpPr/>
                <p:nvPr/>
              </p:nvSpPr>
              <p:spPr>
                <a:xfrm>
                  <a:off x="4673667" y="536134"/>
                  <a:ext cx="43764" cy="14664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" name="Straight Connector 102"/>
                <p:cNvCxnSpPr>
                  <a:stCxn id="87" idx="2"/>
                  <a:endCxn id="102" idx="3"/>
                </p:cNvCxnSpPr>
                <p:nvPr/>
              </p:nvCxnSpPr>
              <p:spPr>
                <a:xfrm flipH="1">
                  <a:off x="4717430" y="576461"/>
                  <a:ext cx="33911" cy="32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86" idx="1"/>
                  <a:endCxn id="97" idx="0"/>
                </p:cNvCxnSpPr>
                <p:nvPr/>
              </p:nvCxnSpPr>
              <p:spPr>
                <a:xfrm flipH="1">
                  <a:off x="5110162" y="609456"/>
                  <a:ext cx="32995" cy="32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5" name="Straight Connector 104"/>
                <p:cNvCxnSpPr>
                  <a:stCxn id="86" idx="1"/>
                </p:cNvCxnSpPr>
                <p:nvPr/>
              </p:nvCxnSpPr>
              <p:spPr>
                <a:xfrm>
                  <a:off x="5143157" y="609455"/>
                  <a:ext cx="19590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Straight Connector 105"/>
                <p:cNvCxnSpPr>
                  <a:endCxn id="102" idx="3"/>
                </p:cNvCxnSpPr>
                <p:nvPr/>
              </p:nvCxnSpPr>
              <p:spPr>
                <a:xfrm>
                  <a:off x="4543373" y="609455"/>
                  <a:ext cx="17405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2" name="Group 61"/>
              <p:cNvGrpSpPr/>
              <p:nvPr/>
            </p:nvGrpSpPr>
            <p:grpSpPr>
              <a:xfrm rot="16200000">
                <a:off x="4846989" y="834169"/>
                <a:ext cx="621917" cy="114617"/>
                <a:chOff x="4846987" y="834195"/>
                <a:chExt cx="795691" cy="146644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446771" y="834195"/>
                  <a:ext cx="43765" cy="14664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5013713" y="834195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063205" y="940512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68" name="Straight Connector 67"/>
                <p:cNvCxnSpPr>
                  <a:stCxn id="66" idx="2"/>
                  <a:endCxn id="67" idx="0"/>
                </p:cNvCxnSpPr>
                <p:nvPr/>
              </p:nvCxnSpPr>
              <p:spPr>
                <a:xfrm>
                  <a:off x="5054956" y="874522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9" name="Rectangle 68"/>
                <p:cNvSpPr/>
                <p:nvPr/>
              </p:nvSpPr>
              <p:spPr>
                <a:xfrm>
                  <a:off x="5116822" y="834195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166314" y="940512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" name="Straight Connector 70"/>
                <p:cNvCxnSpPr>
                  <a:stCxn id="67" idx="0"/>
                  <a:endCxn id="69" idx="2"/>
                </p:cNvCxnSpPr>
                <p:nvPr/>
              </p:nvCxnSpPr>
              <p:spPr>
                <a:xfrm flipV="1">
                  <a:off x="5104449" y="874522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71"/>
                <p:cNvCxnSpPr>
                  <a:stCxn id="70" idx="0"/>
                  <a:endCxn id="69" idx="2"/>
                </p:cNvCxnSpPr>
                <p:nvPr/>
              </p:nvCxnSpPr>
              <p:spPr>
                <a:xfrm flipH="1" flipV="1">
                  <a:off x="5158065" y="874522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3" name="Rectangle 72"/>
                <p:cNvSpPr/>
                <p:nvPr/>
              </p:nvSpPr>
              <p:spPr>
                <a:xfrm>
                  <a:off x="5219930" y="834195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323040" y="834195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269423" y="940512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372532" y="940512"/>
                  <a:ext cx="82487" cy="403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7" name="Straight Connector 76"/>
                <p:cNvCxnSpPr>
                  <a:stCxn id="70" idx="0"/>
                  <a:endCxn id="73" idx="2"/>
                </p:cNvCxnSpPr>
                <p:nvPr/>
              </p:nvCxnSpPr>
              <p:spPr>
                <a:xfrm flipV="1">
                  <a:off x="5207557" y="874522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5" idx="0"/>
                  <a:endCxn id="73" idx="2"/>
                </p:cNvCxnSpPr>
                <p:nvPr/>
              </p:nvCxnSpPr>
              <p:spPr>
                <a:xfrm flipH="1" flipV="1">
                  <a:off x="5261174" y="874522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9" name="Straight Connector 78"/>
                <p:cNvCxnSpPr>
                  <a:stCxn id="76" idx="0"/>
                  <a:endCxn id="74" idx="2"/>
                </p:cNvCxnSpPr>
                <p:nvPr/>
              </p:nvCxnSpPr>
              <p:spPr>
                <a:xfrm flipH="1" flipV="1">
                  <a:off x="5364283" y="874522"/>
                  <a:ext cx="49492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5" idx="0"/>
                  <a:endCxn id="74" idx="2"/>
                </p:cNvCxnSpPr>
                <p:nvPr/>
              </p:nvCxnSpPr>
              <p:spPr>
                <a:xfrm flipV="1">
                  <a:off x="5310667" y="874522"/>
                  <a:ext cx="53616" cy="659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1" name="Rectangle 80"/>
                <p:cNvSpPr/>
                <p:nvPr/>
              </p:nvSpPr>
              <p:spPr>
                <a:xfrm>
                  <a:off x="4977281" y="834195"/>
                  <a:ext cx="43764" cy="14664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2" name="Straight Connector 81"/>
                <p:cNvCxnSpPr>
                  <a:stCxn id="66" idx="2"/>
                  <a:endCxn id="81" idx="3"/>
                </p:cNvCxnSpPr>
                <p:nvPr/>
              </p:nvCxnSpPr>
              <p:spPr>
                <a:xfrm flipH="1">
                  <a:off x="5021044" y="874522"/>
                  <a:ext cx="33911" cy="32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3" name="Straight Connector 82"/>
                <p:cNvCxnSpPr>
                  <a:stCxn id="65" idx="1"/>
                  <a:endCxn id="76" idx="0"/>
                </p:cNvCxnSpPr>
                <p:nvPr/>
              </p:nvCxnSpPr>
              <p:spPr>
                <a:xfrm flipH="1">
                  <a:off x="5413776" y="907517"/>
                  <a:ext cx="32995" cy="32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Straight Connector 83"/>
                <p:cNvCxnSpPr>
                  <a:stCxn id="65" idx="1"/>
                </p:cNvCxnSpPr>
                <p:nvPr/>
              </p:nvCxnSpPr>
              <p:spPr>
                <a:xfrm>
                  <a:off x="5446771" y="907516"/>
                  <a:ext cx="19590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" name="Straight Connector 84"/>
                <p:cNvCxnSpPr>
                  <a:endCxn id="81" idx="3"/>
                </p:cNvCxnSpPr>
                <p:nvPr/>
              </p:nvCxnSpPr>
              <p:spPr>
                <a:xfrm>
                  <a:off x="4846987" y="907516"/>
                  <a:ext cx="17405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63" name="Chord 62"/>
              <p:cNvSpPr/>
              <p:nvPr/>
            </p:nvSpPr>
            <p:spPr>
              <a:xfrm rot="10800000">
                <a:off x="4470621" y="533196"/>
                <a:ext cx="102412" cy="123911"/>
              </a:xfrm>
              <a:prstGeom prst="chord">
                <a:avLst>
                  <a:gd name="adj1" fmla="val 5443411"/>
                  <a:gd name="adj2" fmla="val 16200000"/>
                </a:avLst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Chord 63"/>
              <p:cNvSpPr/>
              <p:nvPr/>
            </p:nvSpPr>
            <p:spPr>
              <a:xfrm rot="5400000">
                <a:off x="5106736" y="1165640"/>
                <a:ext cx="102412" cy="123911"/>
              </a:xfrm>
              <a:prstGeom prst="chord">
                <a:avLst>
                  <a:gd name="adj1" fmla="val 5443411"/>
                  <a:gd name="adj2" fmla="val 16200000"/>
                </a:avLst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149446" y="529333"/>
              <a:ext cx="467643" cy="114617"/>
              <a:chOff x="5149446" y="529333"/>
              <a:chExt cx="467643" cy="11461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545409" y="529333"/>
                <a:ext cx="34207" cy="11461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206930" y="529333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245613" y="612430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2" name="Straight Connector 41"/>
              <p:cNvCxnSpPr>
                <a:stCxn id="40" idx="2"/>
                <a:endCxn id="41" idx="0"/>
              </p:cNvCxnSpPr>
              <p:nvPr/>
            </p:nvCxnSpPr>
            <p:spPr>
              <a:xfrm>
                <a:off x="5239166" y="560853"/>
                <a:ext cx="38683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3" name="Rectangle 42"/>
              <p:cNvSpPr/>
              <p:nvPr/>
            </p:nvSpPr>
            <p:spPr>
              <a:xfrm>
                <a:off x="5287520" y="529333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326203" y="612430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5" name="Straight Connector 44"/>
              <p:cNvCxnSpPr>
                <a:stCxn id="41" idx="0"/>
                <a:endCxn id="43" idx="2"/>
              </p:cNvCxnSpPr>
              <p:nvPr/>
            </p:nvCxnSpPr>
            <p:spPr>
              <a:xfrm flipV="1">
                <a:off x="5277850" y="560853"/>
                <a:ext cx="41906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/>
              <p:cNvCxnSpPr>
                <a:stCxn id="44" idx="0"/>
                <a:endCxn id="43" idx="2"/>
              </p:cNvCxnSpPr>
              <p:nvPr/>
            </p:nvCxnSpPr>
            <p:spPr>
              <a:xfrm flipH="1" flipV="1">
                <a:off x="5319756" y="560853"/>
                <a:ext cx="38683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Rectangle 46"/>
              <p:cNvSpPr/>
              <p:nvPr/>
            </p:nvSpPr>
            <p:spPr>
              <a:xfrm>
                <a:off x="5368110" y="529333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448701" y="529333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406793" y="612430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487384" y="612430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/>
              <p:cNvCxnSpPr>
                <a:stCxn id="44" idx="0"/>
                <a:endCxn id="47" idx="2"/>
              </p:cNvCxnSpPr>
              <p:nvPr/>
            </p:nvCxnSpPr>
            <p:spPr>
              <a:xfrm flipV="1">
                <a:off x="5358439" y="560853"/>
                <a:ext cx="41906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/>
              <p:cNvCxnSpPr>
                <a:stCxn id="49" idx="0"/>
                <a:endCxn id="47" idx="2"/>
              </p:cNvCxnSpPr>
              <p:nvPr/>
            </p:nvCxnSpPr>
            <p:spPr>
              <a:xfrm flipH="1" flipV="1">
                <a:off x="5400346" y="560853"/>
                <a:ext cx="38683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/>
              <p:cNvCxnSpPr>
                <a:stCxn id="50" idx="0"/>
                <a:endCxn id="48" idx="2"/>
              </p:cNvCxnSpPr>
              <p:nvPr/>
            </p:nvCxnSpPr>
            <p:spPr>
              <a:xfrm flipH="1" flipV="1">
                <a:off x="5480936" y="560853"/>
                <a:ext cx="38683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Straight Connector 53"/>
              <p:cNvCxnSpPr>
                <a:stCxn id="49" idx="0"/>
                <a:endCxn id="48" idx="2"/>
              </p:cNvCxnSpPr>
              <p:nvPr/>
            </p:nvCxnSpPr>
            <p:spPr>
              <a:xfrm flipV="1">
                <a:off x="5439030" y="560853"/>
                <a:ext cx="41906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5" name="Rectangle 54"/>
              <p:cNvSpPr/>
              <p:nvPr/>
            </p:nvSpPr>
            <p:spPr>
              <a:xfrm>
                <a:off x="5178455" y="529333"/>
                <a:ext cx="34206" cy="11461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6" name="Straight Connector 55"/>
              <p:cNvCxnSpPr>
                <a:stCxn id="40" idx="2"/>
                <a:endCxn id="55" idx="3"/>
              </p:cNvCxnSpPr>
              <p:nvPr/>
            </p:nvCxnSpPr>
            <p:spPr>
              <a:xfrm flipH="1">
                <a:off x="5212660" y="560853"/>
                <a:ext cx="26505" cy="2578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56"/>
              <p:cNvCxnSpPr>
                <a:stCxn id="39" idx="1"/>
                <a:endCxn id="50" idx="0"/>
              </p:cNvCxnSpPr>
              <p:nvPr/>
            </p:nvCxnSpPr>
            <p:spPr>
              <a:xfrm flipH="1">
                <a:off x="5519620" y="586642"/>
                <a:ext cx="25789" cy="2578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/>
              <p:cNvCxnSpPr>
                <a:stCxn id="39" idx="1"/>
              </p:cNvCxnSpPr>
              <p:nvPr/>
            </p:nvCxnSpPr>
            <p:spPr>
              <a:xfrm flipV="1">
                <a:off x="5545409" y="586641"/>
                <a:ext cx="71680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/>
              <p:cNvCxnSpPr>
                <a:endCxn id="55" idx="3"/>
              </p:cNvCxnSpPr>
              <p:nvPr/>
            </p:nvCxnSpPr>
            <p:spPr>
              <a:xfrm>
                <a:off x="5149446" y="586641"/>
                <a:ext cx="6321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" name="Oval 15"/>
            <p:cNvSpPr/>
            <p:nvPr/>
          </p:nvSpPr>
          <p:spPr>
            <a:xfrm rot="4503813">
              <a:off x="4925603" y="352394"/>
              <a:ext cx="363174" cy="97789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E7E6E6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096150" y="261732"/>
              <a:ext cx="114617" cy="319299"/>
              <a:chOff x="5096150" y="261732"/>
              <a:chExt cx="114617" cy="319299"/>
            </a:xfrm>
          </p:grpSpPr>
          <p:sp>
            <p:nvSpPr>
              <p:cNvPr id="23" name="Rectangle 22"/>
              <p:cNvSpPr/>
              <p:nvPr/>
            </p:nvSpPr>
            <p:spPr>
              <a:xfrm rot="16200000">
                <a:off x="5079674" y="481458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5162771" y="442775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4"/>
              <p:cNvCxnSpPr>
                <a:stCxn id="23" idx="2"/>
                <a:endCxn id="24" idx="0"/>
              </p:cNvCxnSpPr>
              <p:nvPr/>
            </p:nvCxnSpPr>
            <p:spPr>
              <a:xfrm rot="16200000">
                <a:off x="5134117" y="452088"/>
                <a:ext cx="38683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6" name="Rectangle 25"/>
              <p:cNvSpPr/>
              <p:nvPr/>
            </p:nvSpPr>
            <p:spPr>
              <a:xfrm rot="16200000">
                <a:off x="5079674" y="400868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5162771" y="362185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8" name="Straight Connector 27"/>
              <p:cNvCxnSpPr>
                <a:stCxn id="24" idx="0"/>
                <a:endCxn id="26" idx="2"/>
              </p:cNvCxnSpPr>
              <p:nvPr/>
            </p:nvCxnSpPr>
            <p:spPr>
              <a:xfrm rot="16200000" flipV="1">
                <a:off x="5132505" y="411792"/>
                <a:ext cx="41906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>
              <a:xfrm rot="16200000">
                <a:off x="5079674" y="320278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5136355" y="483518"/>
                <a:ext cx="34206" cy="11461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1" name="Straight Connector 30"/>
              <p:cNvCxnSpPr>
                <a:stCxn id="23" idx="2"/>
                <a:endCxn id="30" idx="3"/>
              </p:cNvCxnSpPr>
              <p:nvPr/>
            </p:nvCxnSpPr>
            <p:spPr>
              <a:xfrm rot="16200000" flipH="1">
                <a:off x="5127312" y="497577"/>
                <a:ext cx="26505" cy="2578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Straight Connector 31"/>
              <p:cNvCxnSpPr>
                <a:endCxn id="30" idx="3"/>
              </p:cNvCxnSpPr>
              <p:nvPr/>
            </p:nvCxnSpPr>
            <p:spPr>
              <a:xfrm flipV="1">
                <a:off x="5153459" y="523722"/>
                <a:ext cx="0" cy="5730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3" name="Rectangle 32"/>
              <p:cNvSpPr/>
              <p:nvPr/>
            </p:nvSpPr>
            <p:spPr>
              <a:xfrm rot="16200000">
                <a:off x="5162771" y="364149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/>
              <p:cNvCxnSpPr>
                <a:endCxn id="33" idx="0"/>
              </p:cNvCxnSpPr>
              <p:nvPr/>
            </p:nvCxnSpPr>
            <p:spPr>
              <a:xfrm rot="16200000">
                <a:off x="5134117" y="373462"/>
                <a:ext cx="38683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5" name="Rectangle 34"/>
              <p:cNvSpPr/>
              <p:nvPr/>
            </p:nvSpPr>
            <p:spPr>
              <a:xfrm rot="16200000">
                <a:off x="5079674" y="322242"/>
                <a:ext cx="64472" cy="3152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6" name="Straight Connector 35"/>
              <p:cNvCxnSpPr>
                <a:stCxn id="33" idx="0"/>
                <a:endCxn id="35" idx="2"/>
              </p:cNvCxnSpPr>
              <p:nvPr/>
            </p:nvCxnSpPr>
            <p:spPr>
              <a:xfrm rot="16200000" flipV="1">
                <a:off x="5132505" y="333166"/>
                <a:ext cx="41906" cy="5157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5154567" y="261732"/>
                <a:ext cx="0" cy="5730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5134199" y="319036"/>
                <a:ext cx="27501" cy="1858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611943" y="251782"/>
                  <a:ext cx="482604" cy="297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𝑣𝑦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3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1943" y="251782"/>
                  <a:ext cx="482604" cy="39757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154303" y="586970"/>
                  <a:ext cx="481969" cy="2868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𝑣𝑥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4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54303" y="586970"/>
                  <a:ext cx="481969" cy="38105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Chord 19"/>
            <p:cNvSpPr/>
            <p:nvPr/>
          </p:nvSpPr>
          <p:spPr>
            <a:xfrm rot="16200000">
              <a:off x="5103297" y="162308"/>
              <a:ext cx="102412" cy="123911"/>
            </a:xfrm>
            <a:prstGeom prst="chord">
              <a:avLst>
                <a:gd name="adj1" fmla="val 5443411"/>
                <a:gd name="adj2" fmla="val 16200000"/>
              </a:avLst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hord 20"/>
            <p:cNvSpPr/>
            <p:nvPr/>
          </p:nvSpPr>
          <p:spPr>
            <a:xfrm>
              <a:off x="5597210" y="523439"/>
              <a:ext cx="102412" cy="123911"/>
            </a:xfrm>
            <a:prstGeom prst="chord">
              <a:avLst>
                <a:gd name="adj1" fmla="val 5443411"/>
                <a:gd name="adj2" fmla="val 16200000"/>
              </a:avLst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22878" y="552674"/>
              <a:ext cx="60329" cy="63824"/>
            </a:xfrm>
            <a:prstGeom prst="ellipse">
              <a:avLst/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1091328" y="2873697"/>
            <a:ext cx="1968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ایجاد امپدانس مجازی فازی برای جلوگیری از تکینگی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131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کنترل موقعیت قابل قبول ربات با وجود اعمال اغتشاشات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98" y="4114800"/>
            <a:ext cx="4528991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198" y="1752600"/>
            <a:ext cx="4528991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813560"/>
            <a:ext cx="5717808" cy="5120640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راهنمایی دستی ربات برای تولید مسیر مطلوب توسط کاربر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802" y="2626358"/>
            <a:ext cx="452899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72" y="2626358"/>
            <a:ext cx="4528991" cy="2743200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6070"/>
            <a:ext cx="4766068" cy="2743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دوری از تکینگی‏های ربات و در نتیجه ایجاد روشی برای راهنمایی دستی با حفظ ایمنی و سلامت کاربر</a:t>
            </a:r>
          </a:p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الف) تکینگی درونی: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932" y="3048000"/>
            <a:ext cx="47660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4186</TotalTime>
  <Words>580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 Nazanin</vt:lpstr>
      <vt:lpstr>B Titr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راهنمایی دستی رباتهای صنعتی 6 درجه آزادی به روش کنترل امپدانس فازی مبتنی بر کنترل موقعیت مد لغزشی   سید علی موسوی محمدی بهمن 95    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251</cp:revision>
  <dcterms:created xsi:type="dcterms:W3CDTF">2006-08-16T00:00:00Z</dcterms:created>
  <dcterms:modified xsi:type="dcterms:W3CDTF">2017-03-13T07:25:18Z</dcterms:modified>
</cp:coreProperties>
</file>