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2"/>
  </p:notesMasterIdLst>
  <p:sldIdLst>
    <p:sldId id="366" r:id="rId2"/>
    <p:sldId id="354" r:id="rId3"/>
    <p:sldId id="355" r:id="rId4"/>
    <p:sldId id="356" r:id="rId5"/>
    <p:sldId id="357" r:id="rId6"/>
    <p:sldId id="358" r:id="rId7"/>
    <p:sldId id="359" r:id="rId8"/>
    <p:sldId id="360" r:id="rId9"/>
    <p:sldId id="362" r:id="rId10"/>
    <p:sldId id="3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2/26/2017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2/26/2017</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2/26/2017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2/26/2017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2/26/2017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2/26/2017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2/26/2017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2/26/2017</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2/26/2017</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2/26/2017</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2/26/2017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2/26/2017</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2/26/2017</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rtl="1">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fa-IR" sz="1800" dirty="0" smtClean="0">
                <a:solidFill>
                  <a:srgbClr val="808080"/>
                </a:solidFill>
                <a:effectLst/>
                <a:latin typeface="Times New Roman" panose="02020603050405020304" pitchFamily="18" charset="0"/>
                <a:ea typeface="Calibri" panose="020F0502020204030204" pitchFamily="34" charset="0"/>
                <a:cs typeface="B Nazanin" panose="00000400000000000000" pitchFamily="2" charset="-78"/>
              </a:rPr>
              <a:t> </a:t>
            </a:r>
            <a:r>
              <a:rPr lang="fa-IR" sz="3600" dirty="0" smtClean="0">
                <a:solidFill>
                  <a:srgbClr val="FF0000"/>
                </a:solidFill>
                <a:effectLst/>
                <a:latin typeface="Times New Roman" panose="02020603050405020304" pitchFamily="18" charset="0"/>
                <a:ea typeface="B Nazanin" panose="00000400000000000000" pitchFamily="2" charset="-78"/>
                <a:cs typeface="B Titr" panose="00000700000000000000" pitchFamily="2" charset="-78"/>
              </a:rPr>
              <a:t>طراحی و توسعه سیستم کنترل آتش در حضور عدم قطعیت</a:t>
            </a:r>
            <a:r>
              <a:rPr lang="en-US" sz="3600" dirty="0" smtClean="0">
                <a:solidFill>
                  <a:srgbClr val="FF0000"/>
                </a:solidFill>
                <a:cs typeface="B Titr" panose="00000700000000000000" pitchFamily="2" charset="-78"/>
              </a:rPr>
              <a:t/>
            </a:r>
            <a:br>
              <a:rPr lang="en-US" sz="3600" dirty="0" smtClean="0">
                <a:solidFill>
                  <a:srgbClr val="FF0000"/>
                </a:solidFill>
                <a:cs typeface="B Titr" panose="00000700000000000000" pitchFamily="2" charset="-78"/>
              </a:rPr>
            </a:br>
            <a:r>
              <a:rPr lang="en-US" sz="3600" dirty="0" smtClean="0">
                <a:solidFill>
                  <a:srgbClr val="FF0000"/>
                </a:solidFill>
                <a:cs typeface="B Titr" panose="00000700000000000000" pitchFamily="2" charset="-78"/>
              </a:rPr>
              <a:t/>
            </a:r>
            <a:br>
              <a:rPr lang="en-US" sz="3600" dirty="0" smtClean="0">
                <a:solidFill>
                  <a:srgbClr val="FF0000"/>
                </a:solidFill>
                <a:cs typeface="B Titr" panose="00000700000000000000" pitchFamily="2" charset="-78"/>
              </a:rPr>
            </a:br>
            <a:r>
              <a:rPr lang="fa-IR" sz="3100" dirty="0" smtClean="0">
                <a:solidFill>
                  <a:srgbClr val="008000"/>
                </a:solidFill>
                <a:cs typeface="B Titr" panose="00000700000000000000" pitchFamily="2" charset="-78"/>
              </a:rPr>
              <a:t>ایمان حسینی</a:t>
            </a:r>
            <a:br>
              <a:rPr lang="fa-IR" sz="3100" dirty="0" smtClean="0">
                <a:solidFill>
                  <a:srgbClr val="008000"/>
                </a:solidFill>
                <a:cs typeface="B Titr" panose="00000700000000000000" pitchFamily="2" charset="-78"/>
              </a:rPr>
            </a:br>
            <a:r>
              <a:rPr lang="fa-IR" sz="3100" dirty="0" smtClean="0">
                <a:solidFill>
                  <a:srgbClr val="008000"/>
                </a:solidFill>
                <a:cs typeface="B Titr" panose="00000700000000000000" pitchFamily="2" charset="-78"/>
              </a:rPr>
              <a:t>آذر 95</a:t>
            </a:r>
            <a:br>
              <a:rPr lang="fa-IR" sz="3100" dirty="0" smtClean="0">
                <a:solidFill>
                  <a:srgbClr val="008000"/>
                </a:solidFill>
                <a:cs typeface="B Titr" panose="00000700000000000000" pitchFamily="2" charset="-78"/>
              </a:rPr>
            </a:br>
            <a:r>
              <a:rPr lang="en-US" sz="4000" dirty="0" smtClean="0"/>
              <a:t/>
            </a:r>
            <a:br>
              <a:rPr lang="en-US" sz="4000"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401515"/>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401515"/>
            <a:ext cx="2756921" cy="1143002"/>
          </a:xfrm>
          <a:prstGeom prst="rect">
            <a:avLst/>
          </a:prstGeom>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r" rtl="1">
              <a:lnSpc>
                <a:spcPct val="200000"/>
              </a:lnSpc>
            </a:pPr>
            <a:r>
              <a:rPr lang="fa-IR" sz="2400" b="1" dirty="0">
                <a:latin typeface="Times New Roman" panose="02020603050405020304" pitchFamily="18" charset="0"/>
                <a:cs typeface="B Titr" panose="00000700000000000000" pitchFamily="2" charset="-78"/>
              </a:rPr>
              <a:t>1- </a:t>
            </a:r>
            <a:r>
              <a:rPr lang="fa-IR" sz="2400" b="1" dirty="0" smtClean="0">
                <a:latin typeface="Times New Roman" panose="02020603050405020304" pitchFamily="18" charset="0"/>
                <a:cs typeface="B Titr" panose="00000700000000000000" pitchFamily="2" charset="-78"/>
              </a:rPr>
              <a:t>این  </a:t>
            </a:r>
            <a:r>
              <a:rPr lang="fa-IR" sz="2400" b="1" dirty="0">
                <a:latin typeface="Times New Roman" panose="02020603050405020304" pitchFamily="18" charset="0"/>
                <a:cs typeface="B Titr" panose="00000700000000000000" pitchFamily="2" charset="-78"/>
              </a:rPr>
              <a:t>برنامه </a:t>
            </a:r>
            <a:r>
              <a:rPr lang="fa-IR" sz="2400" b="1" dirty="0" smtClean="0">
                <a:latin typeface="Times New Roman" panose="02020603050405020304" pitchFamily="18" charset="0"/>
                <a:cs typeface="B Titr" panose="00000700000000000000" pitchFamily="2" charset="-78"/>
              </a:rPr>
              <a:t>با </a:t>
            </a:r>
            <a:r>
              <a:rPr lang="en-US" sz="2400" b="1" dirty="0" smtClean="0">
                <a:latin typeface="Times New Roman" panose="02020603050405020304" pitchFamily="18" charset="0"/>
                <a:cs typeface="B Titr" panose="00000700000000000000" pitchFamily="2" charset="-78"/>
              </a:rPr>
              <a:t>MATLAB/SIMULINK</a:t>
            </a:r>
            <a:r>
              <a:rPr lang="fa-IR" sz="2400" b="1" dirty="0" smtClean="0">
                <a:latin typeface="Times New Roman" panose="02020603050405020304" pitchFamily="18" charset="0"/>
                <a:cs typeface="B Titr" panose="00000700000000000000" pitchFamily="2" charset="-78"/>
              </a:rPr>
              <a:t> ورژن 2013</a:t>
            </a:r>
            <a:r>
              <a:rPr lang="en-US" sz="2400" b="1" dirty="0" smtClean="0">
                <a:latin typeface="Times New Roman" panose="02020603050405020304" pitchFamily="18" charset="0"/>
                <a:cs typeface="B Titr" panose="00000700000000000000" pitchFamily="2" charset="-78"/>
              </a:rPr>
              <a:t>b</a:t>
            </a:r>
            <a:r>
              <a:rPr lang="fa-IR" sz="2400" b="1" dirty="0" smtClean="0">
                <a:latin typeface="Times New Roman" panose="02020603050405020304" pitchFamily="18" charset="0"/>
                <a:cs typeface="B Titr" panose="00000700000000000000" pitchFamily="2" charset="-78"/>
              </a:rPr>
              <a:t> نوشته شده است.</a:t>
            </a:r>
            <a:endParaRPr lang="fa-IR" sz="2400" b="1" dirty="0">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2- </a:t>
            </a:r>
            <a:r>
              <a:rPr lang="fa-IR" sz="2400" b="1" dirty="0">
                <a:latin typeface="Times New Roman" panose="02020603050405020304" pitchFamily="18" charset="0"/>
                <a:cs typeface="B Titr" panose="00000700000000000000" pitchFamily="2" charset="-78"/>
              </a:rPr>
              <a:t>خروجی ها </a:t>
            </a:r>
            <a:r>
              <a:rPr lang="fa-IR" sz="2400" b="1" dirty="0" smtClean="0">
                <a:latin typeface="Times New Roman" panose="02020603050405020304" pitchFamily="18" charset="0"/>
                <a:cs typeface="B Titr" panose="00000700000000000000" pitchFamily="2" charset="-78"/>
              </a:rPr>
              <a:t> را در محیط سیمولینک و بر روی اسکوپهای مختلف میتوان مشاهده نمود و در صورت به طور جداگانه نیاز رسم کرد.</a:t>
            </a:r>
            <a:endParaRPr lang="en-US" sz="2400" b="1" dirty="0">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3- آشنایی با </a:t>
            </a:r>
            <a:r>
              <a:rPr lang="en-US" sz="2400" b="1" dirty="0" smtClean="0">
                <a:latin typeface="Times New Roman" panose="02020603050405020304" pitchFamily="18" charset="0"/>
                <a:cs typeface="B Titr" panose="00000700000000000000" pitchFamily="2" charset="-78"/>
              </a:rPr>
              <a:t>MATLAB</a:t>
            </a:r>
            <a:endParaRPr lang="fa-IR" sz="2400" b="1" dirty="0" smtClean="0">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4- آشنایی با </a:t>
            </a:r>
            <a:r>
              <a:rPr lang="en-US" sz="2400" b="1" dirty="0" smtClean="0">
                <a:latin typeface="Times New Roman" panose="02020603050405020304" pitchFamily="18" charset="0"/>
                <a:cs typeface="B Titr" panose="00000700000000000000" pitchFamily="2" charset="-78"/>
              </a:rPr>
              <a:t>SIMULINK</a:t>
            </a:r>
          </a:p>
          <a:p>
            <a:pPr algn="r" rtl="1">
              <a:lnSpc>
                <a:spcPct val="200000"/>
              </a:lnSpc>
            </a:pPr>
            <a:r>
              <a:rPr lang="fa-IR" sz="2400" b="1" dirty="0" smtClean="0">
                <a:latin typeface="Times New Roman" panose="02020603050405020304" pitchFamily="18" charset="0"/>
                <a:cs typeface="B Titr" panose="00000700000000000000" pitchFamily="2" charset="-78"/>
              </a:rPr>
              <a:t>5- آشنایی با روشهای طراحی غیرخطی</a:t>
            </a:r>
          </a:p>
          <a:p>
            <a:pPr algn="r" rtl="1">
              <a:lnSpc>
                <a:spcPct val="200000"/>
              </a:lnSpc>
            </a:pPr>
            <a:endParaRPr lang="en-US" sz="2400" b="1" dirty="0" smtClean="0">
              <a:solidFill>
                <a:srgbClr val="0000FF"/>
              </a:solidFill>
              <a:latin typeface="Times New Roman" panose="02020603050405020304" pitchFamily="18" charset="0"/>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cs typeface="B Titr" panose="00000700000000000000" pitchFamily="2" charset="-78"/>
              </a:rPr>
              <a:t>نکات و الزامات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fontScale="70000" lnSpcReduction="20000"/>
          </a:bodyPr>
          <a:lstStyle/>
          <a:p>
            <a:endParaRPr lang="en-US" dirty="0" smtClean="0"/>
          </a:p>
          <a:p>
            <a:pPr algn="just"/>
            <a:endParaRPr lang="en-US" dirty="0">
              <a:cs typeface="B Nazanin" panose="00000400000000000000" pitchFamily="2" charset="-78"/>
            </a:endParaRPr>
          </a:p>
          <a:p>
            <a:pPr algn="just" rtl="1"/>
            <a:r>
              <a:rPr lang="fa-IR" sz="3200" b="1" dirty="0">
                <a:cs typeface="B Nazanin" panose="00000400000000000000" pitchFamily="2" charset="-78"/>
              </a:rPr>
              <a:t>سیستم کنترل آتش وظیفه پرتاب پرتابه به سمت هدف در بهترین جهت را بر عهده دارد تا برخورد به هدف صورت گیرد. در مسیر پرواز به سمت هدف عوامل مختلفی خطا به وجود می­آورند و در نتیجه پرتابه از مسیر اولیه منحرف شده و احتمال برخورد به هدف کاهش می­یابد. هدف اصلی در این تحقیق کم کردن خطای پرتابه در حین حرکت به سمت هدف تعیین شده است، هنگامی که اطلاعاتی از هدف در حین پرواز در اختیار ندارد. در این پروژه با نگاهی کنترلی به مسئله سعی شده است تا انحراف پرتابه در حین پرواز به سمت هدف کم شود. در این راستا ابتدا تخمینی از موقعیت هدف به دست می­آید و مسیر حرکتی آن در آینده پیش­بینی می­شود تا جهت­گیری اولیه انجام شود. پس از پرتاب با وجود این­که اطلاعاتی از هدف در اختیار نیست اما کنترل پارامترهای خود پرتابه در اختیار است. پس در قدم بعد دینامیک پرتابه برای فرمان­پذیری پایدار می­شود. سپس اثر اندازه­گیری­های اضافی بررسی می­شود تا تأثیر آن بر جهت­یابی خود پرتابه مشخص شود. سپس برای نزدیک شدن به موقعیت­های عملی عوامل مختلف خطا وارد سیستم شده و با اعمال کنترلر ریست در کنار کنترلر گام به عقب خطای حرکت پرتابه در طول پرواز کم شده است</a:t>
            </a:r>
            <a:r>
              <a:rPr lang="fa-IR" sz="3200" b="1" dirty="0" smtClean="0">
                <a:cs typeface="B Nazanin" panose="00000400000000000000" pitchFamily="2" charset="-78"/>
              </a:rPr>
              <a:t>.</a:t>
            </a:r>
            <a:r>
              <a:rPr lang="fa-IR" sz="3000" dirty="0" smtClean="0">
                <a:cs typeface="B Nazanin" panose="00000400000000000000" pitchFamily="2" charset="-78"/>
              </a:rPr>
              <a:t> </a:t>
            </a:r>
            <a:endParaRPr lang="en-US" sz="3000" dirty="0">
              <a:cs typeface="B Nazanin" panose="00000400000000000000" pitchFamily="2" charset="-78"/>
            </a:endParaRPr>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Tree>
    <p:extLst>
      <p:ext uri="{BB962C8B-B14F-4D97-AF65-F5344CB8AC3E}">
        <p14:creationId xmlns:p14="http://schemas.microsoft.com/office/powerpoint/2010/main" val="2394783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1"/>
            <a:ext cx="8229600" cy="5321492"/>
          </a:xfrm>
        </p:spPr>
        <p:txBody>
          <a:bodyPr>
            <a:normAutofit/>
          </a:bodyPr>
          <a:lstStyle/>
          <a:p>
            <a:pPr algn="just" rtl="1">
              <a:lnSpc>
                <a:spcPct val="150000"/>
              </a:lnSpc>
            </a:pPr>
            <a:r>
              <a:rPr lang="fa-IR" sz="2400" dirty="0">
                <a:cs typeface="B Titr" panose="00000700000000000000" pitchFamily="2" charset="-78"/>
              </a:rPr>
              <a:t> </a:t>
            </a:r>
            <a:r>
              <a:rPr lang="fa-IR" sz="2400" dirty="0" smtClean="0">
                <a:cs typeface="B Titr" panose="00000700000000000000" pitchFamily="2" charset="-78"/>
              </a:rPr>
              <a:t>در این کد مفهوم سیستم های کنترل آتش تعمیم یافته و انواع خطاها در حین پرواز شبیه سازی شده و سعی شده است تا اثرات این خطاها با طراحی کنترل مناسب حذف شود.</a:t>
            </a:r>
          </a:p>
          <a:p>
            <a:pPr algn="just" rtl="1">
              <a:lnSpc>
                <a:spcPct val="150000"/>
              </a:lnSpc>
            </a:pPr>
            <a:endParaRPr lang="fa-IR" sz="2400" dirty="0" smtClean="0">
              <a:cs typeface="B Titr" panose="00000700000000000000" pitchFamily="2" charset="-78"/>
            </a:endParaRPr>
          </a:p>
          <a:p>
            <a:pPr algn="just" rtl="1">
              <a:lnSpc>
                <a:spcPct val="150000"/>
              </a:lnSpc>
            </a:pPr>
            <a:r>
              <a:rPr lang="fa-IR" sz="2400" dirty="0" smtClean="0">
                <a:cs typeface="B Titr" panose="00000700000000000000" pitchFamily="2" charset="-78"/>
              </a:rPr>
              <a:t>از یک رویتگر غیر خطی نیز برای تخمین برخی از حالات استفاده شده است.</a:t>
            </a:r>
          </a:p>
          <a:p>
            <a:pPr algn="just" rtl="1">
              <a:lnSpc>
                <a:spcPct val="150000"/>
              </a:lnSpc>
            </a:pPr>
            <a:endParaRPr lang="fa-IR" sz="2400" dirty="0" smtClean="0">
              <a:cs typeface="B Titr" panose="00000700000000000000" pitchFamily="2" charset="-78"/>
            </a:endParaRPr>
          </a:p>
          <a:p>
            <a:pPr algn="just" rtl="1">
              <a:lnSpc>
                <a:spcPct val="150000"/>
              </a:lnSpc>
            </a:pPr>
            <a:r>
              <a:rPr lang="fa-IR" sz="2400" dirty="0" smtClean="0">
                <a:cs typeface="B Titr" panose="00000700000000000000" pitchFamily="2" charset="-78"/>
              </a:rPr>
              <a:t>این کد با نرم افزار </a:t>
            </a:r>
            <a:r>
              <a:rPr lang="en-US" sz="2400" dirty="0" smtClean="0">
                <a:cs typeface="B Titr" panose="00000700000000000000" pitchFamily="2" charset="-78"/>
              </a:rPr>
              <a:t>MATLAB/SIMULINK</a:t>
            </a:r>
            <a:r>
              <a:rPr lang="fa-IR" sz="2400" dirty="0" smtClean="0">
                <a:cs typeface="B Titr" panose="00000700000000000000" pitchFamily="2" charset="-78"/>
              </a:rPr>
              <a:t> نوشته شده است.</a:t>
            </a:r>
            <a:endParaRPr lang="en-US" sz="2400" dirty="0">
              <a:solidFill>
                <a:srgbClr val="00B050"/>
              </a:solidFill>
              <a:cs typeface="B Titr" panose="00000700000000000000" pitchFamily="2" charset="-78"/>
            </a:endParaRPr>
          </a:p>
        </p:txBody>
      </p:sp>
    </p:spTree>
    <p:extLst>
      <p:ext uri="{BB962C8B-B14F-4D97-AF65-F5344CB8AC3E}">
        <p14:creationId xmlns:p14="http://schemas.microsoft.com/office/powerpoint/2010/main" val="1124942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dirty="0" smtClean="0">
                <a:solidFill>
                  <a:srgbClr val="0000FF"/>
                </a:solidFill>
                <a:cs typeface="B Titr" panose="00000700000000000000" pitchFamily="2" charset="-78"/>
              </a:rPr>
              <a:t>پیشبینی مسیر حرکت هدف با شتاب ثابت با استفاده از فیلترکالمن</a:t>
            </a:r>
          </a:p>
          <a:p>
            <a:pPr algn="ctr" rtl="1"/>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6" name="Picture 5"/>
          <p:cNvPicPr/>
          <p:nvPr/>
        </p:nvPicPr>
        <p:blipFill>
          <a:blip r:embed="rId2">
            <a:extLst>
              <a:ext uri="{28A0092B-C50C-407E-A947-70E740481C1C}">
                <a14:useLocalDpi xmlns:a14="http://schemas.microsoft.com/office/drawing/2010/main" val="0"/>
              </a:ext>
            </a:extLst>
          </a:blip>
          <a:srcRect l="6667" r="5464"/>
          <a:stretch>
            <a:fillRect/>
          </a:stretch>
        </p:blipFill>
        <p:spPr bwMode="auto">
          <a:xfrm>
            <a:off x="2281872" y="1981201"/>
            <a:ext cx="4985442" cy="4026092"/>
          </a:xfrm>
          <a:prstGeom prst="rect">
            <a:avLst/>
          </a:prstGeom>
          <a:noFill/>
          <a:ln>
            <a:noFill/>
          </a:ln>
        </p:spPr>
      </p:pic>
    </p:spTree>
    <p:extLst>
      <p:ext uri="{BB962C8B-B14F-4D97-AF65-F5344CB8AC3E}">
        <p14:creationId xmlns:p14="http://schemas.microsoft.com/office/powerpoint/2010/main" val="3991509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1"/>
            <a:ext cx="8229600" cy="4788092"/>
          </a:xfrm>
        </p:spPr>
        <p:txBody>
          <a:bodyPr>
            <a:normAutofit/>
          </a:bodyPr>
          <a:lstStyle/>
          <a:p>
            <a:pPr algn="ctr" rtl="1"/>
            <a:r>
              <a:rPr lang="fa-IR" sz="2400" dirty="0">
                <a:solidFill>
                  <a:srgbClr val="0000FF"/>
                </a:solidFill>
                <a:cs typeface="B Titr" panose="00000700000000000000" pitchFamily="2" charset="-78"/>
              </a:rPr>
              <a:t>	طراحی کنترلر ریست گام به عقب برای مقابله با عدم </a:t>
            </a:r>
            <a:r>
              <a:rPr lang="fa-IR" sz="2400" dirty="0" smtClean="0">
                <a:solidFill>
                  <a:srgbClr val="0000FF"/>
                </a:solidFill>
                <a:cs typeface="B Titr" panose="00000700000000000000" pitchFamily="2" charset="-78"/>
              </a:rPr>
              <a:t>قطعیت</a:t>
            </a:r>
          </a:p>
          <a:p>
            <a:pPr algn="ctr" rtl="1"/>
            <a:endParaRPr lang="en-US" sz="2400" dirty="0">
              <a:solidFill>
                <a:srgbClr val="0000FF"/>
              </a:solidFill>
            </a:endParaRPr>
          </a:p>
        </p:txBody>
      </p:sp>
      <p:sp>
        <p:nvSpPr>
          <p:cNvPr id="3" name="Title 2"/>
          <p:cNvSpPr>
            <a:spLocks noGrp="1"/>
          </p:cNvSpPr>
          <p:nvPr>
            <p:ph type="title"/>
          </p:nvPr>
        </p:nvSpPr>
        <p:spPr>
          <a:xfrm>
            <a:off x="457200" y="23446"/>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2800" dirty="0">
              <a:solidFill>
                <a:srgbClr val="FF0000"/>
              </a:solidFill>
              <a:cs typeface="B Titr" panose="00000700000000000000" pitchFamily="2" charset="-78"/>
            </a:endParaRPr>
          </a:p>
        </p:txBody>
      </p:sp>
      <p:pic>
        <p:nvPicPr>
          <p:cNvPr id="5" name="Picture 4"/>
          <p:cNvPicPr/>
          <p:nvPr/>
        </p:nvPicPr>
        <p:blipFill rotWithShape="1">
          <a:blip r:embed="rId2">
            <a:extLst>
              <a:ext uri="{28A0092B-C50C-407E-A947-70E740481C1C}">
                <a14:useLocalDpi xmlns:a14="http://schemas.microsoft.com/office/drawing/2010/main" val="0"/>
              </a:ext>
            </a:extLst>
          </a:blip>
          <a:srcRect l="6838" r="5080"/>
          <a:stretch/>
        </p:blipFill>
        <p:spPr bwMode="auto">
          <a:xfrm>
            <a:off x="2176780" y="2047875"/>
            <a:ext cx="4790440" cy="276225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35697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lvl="0" indent="0" algn="ctr" rtl="1">
              <a:buNone/>
            </a:pPr>
            <a:r>
              <a:rPr lang="fa-IR" sz="2400" b="1" dirty="0">
                <a:solidFill>
                  <a:srgbClr val="0000FF"/>
                </a:solidFill>
                <a:cs typeface="B Titr" panose="00000700000000000000" pitchFamily="2" charset="-78"/>
              </a:rPr>
              <a:t>	بررسی اثر ریست بر عملکرد </a:t>
            </a:r>
            <a:r>
              <a:rPr lang="fa-IR" sz="2400" b="1" dirty="0" smtClean="0">
                <a:solidFill>
                  <a:srgbClr val="0000FF"/>
                </a:solidFill>
                <a:cs typeface="B Titr" panose="00000700000000000000" pitchFamily="2" charset="-78"/>
              </a:rPr>
              <a:t>تخمینگر</a:t>
            </a:r>
          </a:p>
          <a:p>
            <a:pPr marL="109728" lvl="0" indent="0" algn="ctr" rtl="1">
              <a:buNone/>
            </a:pPr>
            <a:endParaRPr lang="en-US" sz="2400" dirty="0">
              <a:solidFill>
                <a:srgbClr val="0000FF"/>
              </a:solidFill>
            </a:endParaRPr>
          </a:p>
        </p:txBody>
      </p:sp>
      <p:sp>
        <p:nvSpPr>
          <p:cNvPr id="3" name="Title 2"/>
          <p:cNvSpPr>
            <a:spLocks noGrp="1"/>
          </p:cNvSpPr>
          <p:nvPr>
            <p:ph type="title"/>
          </p:nvPr>
        </p:nvSpPr>
        <p:spPr>
          <a:xfrm>
            <a:off x="457200" y="152400"/>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3600" dirty="0"/>
          </a:p>
        </p:txBody>
      </p:sp>
      <p:pic>
        <p:nvPicPr>
          <p:cNvPr id="5" name="Picture 4"/>
          <p:cNvPicPr/>
          <p:nvPr/>
        </p:nvPicPr>
        <p:blipFill>
          <a:blip r:embed="rId2">
            <a:extLst>
              <a:ext uri="{28A0092B-C50C-407E-A947-70E740481C1C}">
                <a14:useLocalDpi xmlns:a14="http://schemas.microsoft.com/office/drawing/2010/main" val="0"/>
              </a:ext>
            </a:extLst>
          </a:blip>
          <a:srcRect l="8315" r="7277" b="3424"/>
          <a:stretch>
            <a:fillRect/>
          </a:stretch>
        </p:blipFill>
        <p:spPr bwMode="auto">
          <a:xfrm>
            <a:off x="2096452" y="2212055"/>
            <a:ext cx="4951095" cy="3064510"/>
          </a:xfrm>
          <a:prstGeom prst="rect">
            <a:avLst/>
          </a:prstGeom>
          <a:noFill/>
          <a:ln>
            <a:noFill/>
          </a:ln>
        </p:spPr>
      </p:pic>
    </p:spTree>
    <p:extLst>
      <p:ext uri="{BB962C8B-B14F-4D97-AF65-F5344CB8AC3E}">
        <p14:creationId xmlns:p14="http://schemas.microsoft.com/office/powerpoint/2010/main" val="947997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b="1" dirty="0">
                <a:solidFill>
                  <a:srgbClr val="0000FF"/>
                </a:solidFill>
                <a:cs typeface="B Titr" panose="00000700000000000000" pitchFamily="2" charset="-78"/>
              </a:rPr>
              <a:t>	مدل فازی </a:t>
            </a:r>
            <a:r>
              <a:rPr lang="en-US" sz="2400" b="1" dirty="0">
                <a:solidFill>
                  <a:srgbClr val="0000FF"/>
                </a:solidFill>
                <a:cs typeface="B Titr" panose="00000700000000000000" pitchFamily="2" charset="-78"/>
              </a:rPr>
              <a:t>TS </a:t>
            </a:r>
            <a:r>
              <a:rPr lang="fa-IR" sz="2400" b="1" dirty="0">
                <a:solidFill>
                  <a:srgbClr val="0000FF"/>
                </a:solidFill>
                <a:cs typeface="B Titr" panose="00000700000000000000" pitchFamily="2" charset="-78"/>
              </a:rPr>
              <a:t>و کنترل‌کننده فازی مبتنی بر </a:t>
            </a:r>
            <a:r>
              <a:rPr lang="fa-IR" sz="2400" b="1" dirty="0" smtClean="0">
                <a:solidFill>
                  <a:srgbClr val="0000FF"/>
                </a:solidFill>
                <a:cs typeface="B Titr" panose="00000700000000000000" pitchFamily="2" charset="-78"/>
              </a:rPr>
              <a:t>مدل</a:t>
            </a:r>
          </a:p>
          <a:p>
            <a:pPr algn="ctr" rtl="1"/>
            <a:endParaRPr lang="en-US" sz="2400" b="1" dirty="0">
              <a:solidFill>
                <a:srgbClr val="0000FF"/>
              </a:solidFill>
              <a:cs typeface="B Titr" panose="00000700000000000000" pitchFamily="2" charset="-78"/>
            </a:endParaRPr>
          </a:p>
        </p:txBody>
      </p:sp>
      <p:sp>
        <p:nvSpPr>
          <p:cNvPr id="3" name="Title 2"/>
          <p:cNvSpPr>
            <a:spLocks noGrp="1"/>
          </p:cNvSpPr>
          <p:nvPr>
            <p:ph type="title"/>
          </p:nvPr>
        </p:nvSpPr>
        <p:spPr>
          <a:xfrm>
            <a:off x="457200" y="17585"/>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4000"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2053272" y="1581467"/>
            <a:ext cx="5037455" cy="3695065"/>
          </a:xfrm>
          <a:prstGeom prst="rect">
            <a:avLst/>
          </a:prstGeom>
          <a:noFill/>
          <a:ln>
            <a:noFill/>
          </a:ln>
        </p:spPr>
      </p:pic>
    </p:spTree>
    <p:extLst>
      <p:ext uri="{BB962C8B-B14F-4D97-AF65-F5344CB8AC3E}">
        <p14:creationId xmlns:p14="http://schemas.microsoft.com/office/powerpoint/2010/main" val="2884420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b="1" dirty="0">
                <a:solidFill>
                  <a:srgbClr val="0000FF"/>
                </a:solidFill>
                <a:cs typeface="B Titr" panose="00000700000000000000" pitchFamily="2" charset="-78"/>
              </a:rPr>
              <a:t>ک</a:t>
            </a:r>
            <a:r>
              <a:rPr lang="fa-IR" sz="2400" b="1" dirty="0" smtClean="0">
                <a:solidFill>
                  <a:srgbClr val="0000FF"/>
                </a:solidFill>
                <a:cs typeface="B Titr" panose="00000700000000000000" pitchFamily="2" charset="-78"/>
              </a:rPr>
              <a:t>نترل </a:t>
            </a:r>
            <a:r>
              <a:rPr lang="fa-IR" sz="2400" b="1" dirty="0">
                <a:solidFill>
                  <a:srgbClr val="0000FF"/>
                </a:solidFill>
                <a:cs typeface="B Titr" panose="00000700000000000000" pitchFamily="2" charset="-78"/>
              </a:rPr>
              <a:t>دینامیک پرواز با استفاده از رویتگر گام به </a:t>
            </a:r>
            <a:r>
              <a:rPr lang="fa-IR" sz="2400" b="1" dirty="0" smtClean="0">
                <a:solidFill>
                  <a:srgbClr val="0000FF"/>
                </a:solidFill>
                <a:cs typeface="B Titr" panose="00000700000000000000" pitchFamily="2" charset="-78"/>
              </a:rPr>
              <a:t>عقب</a:t>
            </a:r>
          </a:p>
          <a:p>
            <a:pPr algn="ctr" rtl="1"/>
            <a:endParaRPr lang="en-US" sz="2400" b="1" dirty="0">
              <a:solidFill>
                <a:srgbClr val="0000FF"/>
              </a:solidFill>
              <a:cs typeface="B Titr" panose="00000700000000000000" pitchFamily="2" charset="-78"/>
            </a:endParaRPr>
          </a:p>
        </p:txBody>
      </p:sp>
      <p:sp>
        <p:nvSpPr>
          <p:cNvPr id="3" name="Title 2"/>
          <p:cNvSpPr>
            <a:spLocks noGrp="1"/>
          </p:cNvSpPr>
          <p:nvPr>
            <p:ph type="title"/>
          </p:nvPr>
        </p:nvSpPr>
        <p:spPr>
          <a:xfrm>
            <a:off x="381000" y="0"/>
            <a:ext cx="8229600" cy="1143000"/>
          </a:xfrm>
        </p:spPr>
        <p:txBody>
          <a:bodyPr>
            <a:noAutofit/>
          </a:bodyPr>
          <a:lstStyle/>
          <a:p>
            <a:pPr algn="ctr"/>
            <a:r>
              <a:rPr lang="fa-IR" sz="3600" dirty="0">
                <a:solidFill>
                  <a:srgbClr val="FF0000"/>
                </a:solidFill>
                <a:effectLst/>
                <a:cs typeface="B Titr" panose="00000700000000000000" pitchFamily="2" charset="-78"/>
              </a:rPr>
              <a:t>توانمندیهای کُد</a:t>
            </a:r>
            <a:endParaRPr lang="en-US" sz="3600"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511617" y="1796097"/>
            <a:ext cx="6120765" cy="3265805"/>
          </a:xfrm>
          <a:prstGeom prst="rect">
            <a:avLst/>
          </a:prstGeom>
          <a:noFill/>
          <a:ln>
            <a:noFill/>
          </a:ln>
        </p:spPr>
      </p:pic>
    </p:spTree>
    <p:extLst>
      <p:ext uri="{BB962C8B-B14F-4D97-AF65-F5344CB8AC3E}">
        <p14:creationId xmlns:p14="http://schemas.microsoft.com/office/powerpoint/2010/main" val="3280643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1"/>
            <a:ext cx="8229600" cy="4711892"/>
          </a:xfrm>
        </p:spPr>
        <p:txBody>
          <a:bodyPr>
            <a:noAutofit/>
          </a:bodyPr>
          <a:lstStyle/>
          <a:p>
            <a:pPr marL="109728" indent="0" algn="r" rtl="1">
              <a:lnSpc>
                <a:spcPct val="150000"/>
              </a:lnSpc>
              <a:buNone/>
            </a:pPr>
            <a:r>
              <a:rPr lang="fa-IR" sz="2400" b="1" dirty="0" smtClean="0">
                <a:cs typeface="B Titr" panose="00000700000000000000" pitchFamily="2" charset="-78"/>
              </a:rPr>
              <a:t>1- آشنایی با نحوه ایجاد مسیر حرکت هدف با شتاب ثابت</a:t>
            </a:r>
          </a:p>
          <a:p>
            <a:pPr marL="109728" indent="0" algn="r" rtl="1">
              <a:lnSpc>
                <a:spcPct val="150000"/>
              </a:lnSpc>
              <a:buNone/>
            </a:pPr>
            <a:r>
              <a:rPr lang="fa-IR" sz="2400" b="1" dirty="0" smtClean="0">
                <a:cs typeface="B Titr" panose="00000700000000000000" pitchFamily="2" charset="-78"/>
              </a:rPr>
              <a:t>2- نحوه پیاده سازی فیلتر کالمن در سیمولینک برای تخمین</a:t>
            </a:r>
          </a:p>
          <a:p>
            <a:pPr marL="109728" indent="0" algn="r" rtl="1">
              <a:lnSpc>
                <a:spcPct val="150000"/>
              </a:lnSpc>
              <a:buNone/>
            </a:pPr>
            <a:r>
              <a:rPr lang="fa-IR" sz="2400" b="1" dirty="0" smtClean="0">
                <a:cs typeface="B Titr" panose="00000700000000000000" pitchFamily="2" charset="-78"/>
              </a:rPr>
              <a:t>3- نحوه استفاده از بلوک 6 درجه آزادی</a:t>
            </a:r>
          </a:p>
          <a:p>
            <a:pPr marL="109728" indent="0" algn="r" rtl="1">
              <a:lnSpc>
                <a:spcPct val="150000"/>
              </a:lnSpc>
              <a:buNone/>
            </a:pPr>
            <a:r>
              <a:rPr lang="fa-IR" sz="2400" b="1" dirty="0" smtClean="0">
                <a:cs typeface="B Titr" panose="00000700000000000000" pitchFamily="2" charset="-78"/>
              </a:rPr>
              <a:t>4- نحوه پیاده سازی انواع کنترلهای غیر خطی برای دینامیک پرواز</a:t>
            </a:r>
          </a:p>
          <a:p>
            <a:pPr marL="109728" indent="0" algn="r" rtl="1">
              <a:lnSpc>
                <a:spcPct val="150000"/>
              </a:lnSpc>
              <a:buNone/>
            </a:pPr>
            <a:r>
              <a:rPr lang="fa-IR" sz="2400" b="1" dirty="0" smtClean="0">
                <a:cs typeface="B Titr" panose="00000700000000000000" pitchFamily="2" charset="-78"/>
              </a:rPr>
              <a:t>5- نحوه پیاده سازی رویتگر خیرخطی</a:t>
            </a:r>
          </a:p>
          <a:p>
            <a:pPr marL="109728" indent="0" algn="r" rtl="1">
              <a:lnSpc>
                <a:spcPct val="150000"/>
              </a:lnSpc>
              <a:buNone/>
            </a:pPr>
            <a:r>
              <a:rPr lang="fa-IR" sz="2400" b="1" dirty="0" smtClean="0">
                <a:cs typeface="B Titr" panose="00000700000000000000" pitchFamily="2" charset="-78"/>
              </a:rPr>
              <a:t>6- نحوه اعمال ساده سازی مدل شبیه سازی شده</a:t>
            </a:r>
          </a:p>
          <a:p>
            <a:pPr marL="109728" indent="0" algn="r" rtl="1">
              <a:lnSpc>
                <a:spcPct val="150000"/>
              </a:lnSpc>
              <a:buNone/>
            </a:pPr>
            <a:r>
              <a:rPr lang="fa-IR" sz="2400" b="1" dirty="0" smtClean="0">
                <a:cs typeface="B Titr" panose="00000700000000000000" pitchFamily="2" charset="-78"/>
              </a:rPr>
              <a:t>7-نحوه رسم نمودارهای مختلف در سیمولینک</a:t>
            </a:r>
            <a:endParaRPr lang="en-US" sz="2400" b="1" dirty="0">
              <a:solidFill>
                <a:srgbClr val="0000FF"/>
              </a:solidFill>
              <a:latin typeface="Times New Roman" panose="02020603050405020304" pitchFamily="18" charset="0"/>
              <a:cs typeface="B Titr" panose="00000700000000000000" pitchFamily="2" charset="-78"/>
            </a:endParaRPr>
          </a:p>
        </p:txBody>
      </p:sp>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این کد خواهید آموخت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27433276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4114</TotalTime>
  <Words>425</Words>
  <Application>Microsoft Office PowerPoint</Application>
  <PresentationFormat>On-screen Show (4:3)</PresentationFormat>
  <Paragraphs>34</Paragraphs>
  <Slides>10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B Nazanin</vt:lpstr>
      <vt:lpstr>B Titr</vt:lpstr>
      <vt:lpstr>Calibri</vt:lpstr>
      <vt:lpstr>Lucida Sans Unicode</vt:lpstr>
      <vt:lpstr>Times New Roman</vt:lpstr>
      <vt:lpstr>Verdana</vt:lpstr>
      <vt:lpstr>Wingdings 2</vt:lpstr>
      <vt:lpstr>Wingdings 3</vt:lpstr>
      <vt:lpstr>Concourse</vt:lpstr>
      <vt:lpstr>             طراحی و توسعه سیستم کنترل آتش در حضور عدم قطعیت  ایمان حسینی آذر 95     </vt:lpstr>
      <vt:lpstr> </vt:lpstr>
      <vt:lpstr>PowerPoint Presentation</vt:lpstr>
      <vt:lpstr>توانمندیهای کُد</vt:lpstr>
      <vt:lpstr>توانمندیهای کُد</vt:lpstr>
      <vt:lpstr>توانمندیهای کُد</vt:lpstr>
      <vt:lpstr>توانمندیهای کُد</vt:lpstr>
      <vt:lpstr>توانمندیهای کُد</vt:lpstr>
      <vt:lpstr>آنچه در این کد خواهید آموخت</vt:lpstr>
      <vt:lpstr>نکات و الزامات</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marketcode</cp:lastModifiedBy>
  <cp:revision>192</cp:revision>
  <dcterms:created xsi:type="dcterms:W3CDTF">2006-08-16T00:00:00Z</dcterms:created>
  <dcterms:modified xsi:type="dcterms:W3CDTF">2017-02-26T09:03:55Z</dcterms:modified>
</cp:coreProperties>
</file>