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366" r:id="rId2"/>
    <p:sldId id="354" r:id="rId3"/>
    <p:sldId id="355" r:id="rId4"/>
    <p:sldId id="359" r:id="rId5"/>
    <p:sldId id="358" r:id="rId6"/>
    <p:sldId id="357" r:id="rId7"/>
    <p:sldId id="356" r:id="rId8"/>
    <p:sldId id="361" r:id="rId9"/>
    <p:sldId id="360" r:id="rId10"/>
    <p:sldId id="367" r:id="rId11"/>
    <p:sldId id="368" r:id="rId12"/>
    <p:sldId id="362" r:id="rId13"/>
    <p:sldId id="3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1/24/2017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طرح ریزی مسیر بهینه حرکت لینک های ربات دوپا در حالت دویدن و بهبود عملکرد آن با استفاده از مدل ماهیچه نوع </a:t>
            </a:r>
            <a:r>
              <a:rPr lang="fa-IR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هیل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 اسماعیلی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دیماه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9819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حرکت لینک­های ربات پنج لینکی در طول یک گام کامل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60198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5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پروفیل نیروهای لازم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در حرکت ربات در طول یک گام کامل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05" y="2473053"/>
            <a:ext cx="3021888" cy="179240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290" y="2550998"/>
            <a:ext cx="2831910" cy="1832206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045" y="4165196"/>
            <a:ext cx="3047983" cy="178793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699" y="4265456"/>
            <a:ext cx="2857501" cy="164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حل معادلات دیفرانسیلی در نرم افزار متلب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طرح ریزی حرکت مرکز جرم ربات در حالت دویدن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</a:t>
            </a:r>
            <a:r>
              <a:rPr lang="fa-IR" sz="2400" b="1" dirty="0">
                <a:cs typeface="B Titr" panose="00000700000000000000" pitchFamily="2" charset="-78"/>
              </a:rPr>
              <a:t>نحوه طرح ریزی حرکت لینک های ربات </a:t>
            </a:r>
            <a:r>
              <a:rPr lang="fa-IR" sz="2400" b="1" dirty="0" smtClean="0">
                <a:cs typeface="B Titr" panose="00000700000000000000" pitchFamily="2" charset="-78"/>
              </a:rPr>
              <a:t>سه </a:t>
            </a:r>
            <a:r>
              <a:rPr lang="fa-IR" sz="2400" b="1" dirty="0">
                <a:cs typeface="B Titr" panose="00000700000000000000" pitchFamily="2" charset="-78"/>
              </a:rPr>
              <a:t>لینکی در حالت دویدن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نحوه طرح ریزی حرکت </a:t>
            </a:r>
            <a:r>
              <a:rPr lang="fa-IR" sz="2400" b="1" dirty="0" smtClean="0">
                <a:cs typeface="B Titr" panose="00000700000000000000" pitchFamily="2" charset="-78"/>
              </a:rPr>
              <a:t>لینک های ربات پنج لینکی </a:t>
            </a:r>
            <a:r>
              <a:rPr lang="fa-IR" sz="2400" b="1" dirty="0">
                <a:cs typeface="B Titr" panose="00000700000000000000" pitchFamily="2" charset="-78"/>
              </a:rPr>
              <a:t>در حالت </a:t>
            </a:r>
            <a:r>
              <a:rPr lang="fa-IR" sz="2400" b="1" dirty="0" smtClean="0">
                <a:cs typeface="B Titr" panose="00000700000000000000" pitchFamily="2" charset="-78"/>
              </a:rPr>
              <a:t>دویدن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برنامه در نرم افزار متلب کدنویسی شده است 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نرم افزار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با حل معادلات دیفرانسیلی در نرم افزار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550092"/>
          </a:xfrm>
        </p:spPr>
        <p:txBody>
          <a:bodyPr>
            <a:noAutofit/>
          </a:bodyPr>
          <a:lstStyle/>
          <a:p>
            <a:endParaRPr lang="en-US" sz="2400" dirty="0" smtClean="0">
              <a:cs typeface="B Titr" panose="00000700000000000000" pitchFamily="2" charset="-78"/>
            </a:endParaRPr>
          </a:p>
          <a:p>
            <a:pPr algn="justLow" rtl="1">
              <a:lnSpc>
                <a:spcPct val="200000"/>
              </a:lnSpc>
            </a:pPr>
            <a:r>
              <a:rPr lang="ar-SA" sz="2400" dirty="0" smtClean="0">
                <a:cs typeface="B Titr" panose="00000700000000000000" pitchFamily="2" charset="-78"/>
              </a:rPr>
              <a:t>دویدن </a:t>
            </a:r>
            <a:r>
              <a:rPr lang="fa-IR" sz="2400" dirty="0" smtClean="0">
                <a:cs typeface="B Titr" panose="00000700000000000000" pitchFamily="2" charset="-78"/>
              </a:rPr>
              <a:t>ربات </a:t>
            </a:r>
            <a:r>
              <a:rPr lang="ar-SA" sz="2400" dirty="0" smtClean="0">
                <a:cs typeface="B Titr" panose="00000700000000000000" pitchFamily="2" charset="-78"/>
              </a:rPr>
              <a:t>می­تواند </a:t>
            </a:r>
            <a:r>
              <a:rPr lang="ar-SA" sz="2400" dirty="0">
                <a:cs typeface="B Titr" panose="00000700000000000000" pitchFamily="2" charset="-78"/>
              </a:rPr>
              <a:t>بسته به موقعیت(نبرد، ربات­های امدادگر دوپا و... ) </a:t>
            </a:r>
            <a:r>
              <a:rPr lang="fa-IR" sz="2400" dirty="0" smtClean="0">
                <a:cs typeface="B Titr" panose="00000700000000000000" pitchFamily="2" charset="-78"/>
              </a:rPr>
              <a:t>بسیار </a:t>
            </a:r>
            <a:r>
              <a:rPr lang="ar-SA" sz="2400" dirty="0" smtClean="0">
                <a:cs typeface="B Titr" panose="00000700000000000000" pitchFamily="2" charset="-78"/>
              </a:rPr>
              <a:t>حائز </a:t>
            </a:r>
            <a:r>
              <a:rPr lang="ar-SA" sz="2400" dirty="0">
                <a:cs typeface="B Titr" panose="00000700000000000000" pitchFamily="2" charset="-78"/>
              </a:rPr>
              <a:t>اهمیت باشد. استفاده از لینک­های فنری موجب کاهش ضربه سطح به ربات، افزایش بازدهی و همچنین حرکت روان­تر می­شود. مشکل اصلی استفاده از لینک­های انعطاف­پذیر، کنترل دشوار ربات می­باشد.</a:t>
            </a:r>
            <a:endParaRPr lang="en-US" sz="2400" dirty="0">
              <a:cs typeface="B Titr" panose="00000700000000000000" pitchFamily="2" charset="-78"/>
            </a:endParaRPr>
          </a:p>
          <a:p>
            <a:pPr algn="justLow" rtl="1">
              <a:lnSpc>
                <a:spcPct val="200000"/>
              </a:lnSpc>
            </a:pPr>
            <a:r>
              <a:rPr lang="ar-SA" sz="2400" dirty="0" smtClean="0">
                <a:cs typeface="B Titr" panose="00000700000000000000" pitchFamily="2" charset="-78"/>
              </a:rPr>
              <a:t>در </a:t>
            </a:r>
            <a:r>
              <a:rPr lang="ar-SA" sz="2400" dirty="0">
                <a:cs typeface="B Titr" panose="00000700000000000000" pitchFamily="2" charset="-78"/>
              </a:rPr>
              <a:t>این پروژه با ارائه یک روش ابتکاری </a:t>
            </a:r>
            <a:r>
              <a:rPr lang="fa-IR" sz="2400" dirty="0" smtClean="0">
                <a:cs typeface="B Titr" panose="00000700000000000000" pitchFamily="2" charset="-78"/>
              </a:rPr>
              <a:t>با </a:t>
            </a:r>
            <a:r>
              <a:rPr lang="fa-IR" sz="2400" dirty="0">
                <a:cs typeface="B Titr" panose="00000700000000000000" pitchFamily="2" charset="-78"/>
              </a:rPr>
              <a:t>استفاده از سینماتیک و دینامیک معکوس برای هر مسیر </a:t>
            </a:r>
            <a:r>
              <a:rPr lang="fa-IR" sz="2400" dirty="0" smtClean="0">
                <a:cs typeface="B Titr" panose="00000700000000000000" pitchFamily="2" charset="-78"/>
              </a:rPr>
              <a:t>دلخواه، پروفیل </a:t>
            </a:r>
            <a:r>
              <a:rPr lang="fa-IR" sz="2400" dirty="0">
                <a:cs typeface="B Titr" panose="00000700000000000000" pitchFamily="2" charset="-78"/>
              </a:rPr>
              <a:t>نیروهای مورد </a:t>
            </a:r>
            <a:r>
              <a:rPr lang="fa-IR" sz="2400" dirty="0" smtClean="0">
                <a:cs typeface="B Titr" panose="00000700000000000000" pitchFamily="2" charset="-78"/>
              </a:rPr>
              <a:t>نیاز برای دویدن ربات </a:t>
            </a:r>
            <a:r>
              <a:rPr lang="fa-IR" sz="2400" dirty="0">
                <a:cs typeface="B Titr" panose="00000700000000000000" pitchFamily="2" charset="-78"/>
              </a:rPr>
              <a:t>محاسبه </a:t>
            </a:r>
            <a:r>
              <a:rPr lang="fa-IR" sz="2400" dirty="0" smtClean="0">
                <a:cs typeface="B Titr" panose="00000700000000000000" pitchFamily="2" charset="-78"/>
              </a:rPr>
              <a:t>می­گردد؛ اعتبارسنجی آن با دینامیک مستقیم انجام شده</a:t>
            </a:r>
            <a:br>
              <a:rPr lang="fa-IR" sz="2400" dirty="0" smtClean="0">
                <a:cs typeface="B Titr" panose="00000700000000000000" pitchFamily="2" charset="-78"/>
              </a:rPr>
            </a:b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</a:pPr>
            <a:r>
              <a:rPr lang="fa-IR" sz="2400" dirty="0">
                <a:cs typeface="B Titr" panose="00000700000000000000" pitchFamily="2" charset="-78"/>
              </a:rPr>
              <a:t>است. در قدم بعد از مدل ماهیچه استفاده‌شده است که از ثمرات آن می­توان به کاهش ضریب مصرف انرژی کل و همچنین کاهش ماکزیمم نیروی محرک ماهیچه نسبت به نیروی­لازم‌کل نام برد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</a:p>
          <a:p>
            <a:pPr algn="justLow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حل دیفرانسیلی توابع  پروژه در نرم افزار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ورژن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R2013a </a:t>
            </a: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انجام شده است.</a:t>
            </a:r>
          </a:p>
          <a:p>
            <a:pPr algn="justLow" rtl="1">
              <a:lnSpc>
                <a:spcPct val="20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این پروژه طرح ریزی دویدن ربات در حالت های یک لینکی، سه لینکی و پنج لینکی انجام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مسیر حرکت مرکز جرم ربات در یک گام کامل برای مسیر دایره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64" y="2158621"/>
            <a:ext cx="6324600" cy="41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پروفیل نیرو لازم برای طی کردن مسیر دایره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33600"/>
            <a:ext cx="63246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ar-SA" sz="2400" dirty="0">
                <a:solidFill>
                  <a:srgbClr val="0000FF"/>
                </a:solidFill>
                <a:cs typeface="B Titr" panose="00000700000000000000" pitchFamily="2" charset="-78"/>
              </a:rPr>
              <a:t>مسیر­های </a:t>
            </a:r>
            <a:r>
              <a:rPr lang="ar-SA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حرکت </a:t>
            </a:r>
            <a:r>
              <a:rPr lang="ar-SA" sz="2400" dirty="0">
                <a:solidFill>
                  <a:srgbClr val="0000FF"/>
                </a:solidFill>
                <a:cs typeface="B Titr" panose="00000700000000000000" pitchFamily="2" charset="-78"/>
              </a:rPr>
              <a:t>مرکز جرم بر اساس منحنی­های درجه دوم، چهارم و ششم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09800"/>
            <a:ext cx="5867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400" dirty="0">
                <a:solidFill>
                  <a:srgbClr val="0000FF"/>
                </a:solidFill>
                <a:cs typeface="B Titr" panose="00000700000000000000" pitchFamily="2" charset="-78"/>
              </a:rPr>
              <a:t>پروفیل­های نیرو لازم برای حرکت مرکز جرم بر اساس منحنی­های درجه دوم، چهارم و ششم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146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یک گام دویدن ربات تک­پا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433" y="1981200"/>
            <a:ext cx="6400800" cy="425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پروفیل نیروی عمودی تکیه­گاه در طی فاز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تکیه­گاهی ربات تک پا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03" y="2209800"/>
            <a:ext cx="6037997" cy="426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4226</TotalTime>
  <Words>337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طرح ریزی مسیر بهینه حرکت لینک های ربات دوپا در حالت دویدن و بهبود عملکرد آن با استفاده از مدل ماهیچه نوع هیل  محمد اسماعیلی دیماه 95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235</cp:revision>
  <dcterms:created xsi:type="dcterms:W3CDTF">2006-08-16T00:00:00Z</dcterms:created>
  <dcterms:modified xsi:type="dcterms:W3CDTF">2017-01-24T12:01:44Z</dcterms:modified>
</cp:coreProperties>
</file>