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4" r:id="rId3"/>
    <p:sldId id="369" r:id="rId4"/>
    <p:sldId id="356" r:id="rId5"/>
    <p:sldId id="368" r:id="rId6"/>
    <p:sldId id="357"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12/14/2016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12/14/2016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12/14/2016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12/14/2016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12/14/2016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12/14/2016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12/14/2016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12/14/2016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12/14/2016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12/14/2016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12/14/2016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12/14/2016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12/14/2016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کنترل حرکت گروهی خودروهای بدون سرنشین</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سعید نصیری باغدهوکی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a:t>
            </a:r>
            <a:r>
              <a:rPr lang="en-US" sz="3100" dirty="0" smtClean="0">
                <a:solidFill>
                  <a:srgbClr val="008000"/>
                </a:solidFill>
                <a:cs typeface="B Titr" panose="00000700000000000000" pitchFamily="2" charset="-78"/>
              </a:rPr>
              <a:t> </a:t>
            </a:r>
            <a:r>
              <a:rPr lang="fa-IR" sz="3100" dirty="0" smtClean="0">
                <a:solidFill>
                  <a:srgbClr val="008000"/>
                </a:solidFill>
                <a:cs typeface="B Titr" panose="00000700000000000000" pitchFamily="2" charset="-78"/>
              </a:rPr>
              <a:t>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891" y="36413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Autofit/>
          </a:bodyPr>
          <a:lstStyle/>
          <a:p>
            <a:pPr algn="just" rtl="1">
              <a:buFont typeface="Wingdings" pitchFamily="2" charset="2"/>
              <a:buChar char="Ø"/>
            </a:pPr>
            <a:r>
              <a:rPr lang="ar-SA" sz="2000" dirty="0" smtClean="0">
                <a:cs typeface="B Titr"/>
              </a:rPr>
              <a:t>يكي </a:t>
            </a:r>
            <a:r>
              <a:rPr lang="ar-SA" sz="2000" dirty="0">
                <a:cs typeface="B Titr"/>
              </a:rPr>
              <a:t>از بهترين راهها براي رسيدن به اهداف سرعت، دقت و اطمينان بالا، اين است كه به جاي استفاده </a:t>
            </a:r>
            <a:r>
              <a:rPr lang="ar-SA" sz="2000" dirty="0" smtClean="0">
                <a:cs typeface="B Titr"/>
              </a:rPr>
              <a:t>از</a:t>
            </a:r>
            <a:r>
              <a:rPr lang="fa-IR" sz="2000" dirty="0" smtClean="0">
                <a:cs typeface="B Titr"/>
              </a:rPr>
              <a:t> </a:t>
            </a:r>
            <a:r>
              <a:rPr lang="ar-SA" sz="2000" dirty="0" smtClean="0">
                <a:cs typeface="B Titr"/>
              </a:rPr>
              <a:t>يك </a:t>
            </a:r>
            <a:r>
              <a:rPr lang="fa-IR" sz="2000" dirty="0">
                <a:cs typeface="B Titr"/>
              </a:rPr>
              <a:t>عامل </a:t>
            </a:r>
            <a:r>
              <a:rPr lang="ar-SA" sz="2000" dirty="0">
                <a:cs typeface="B Titr"/>
              </a:rPr>
              <a:t>با </a:t>
            </a:r>
            <a:r>
              <a:rPr lang="ar-SA" sz="2000" dirty="0" smtClean="0">
                <a:cs typeface="B Titr"/>
              </a:rPr>
              <a:t>توانايي</a:t>
            </a:r>
            <a:r>
              <a:rPr lang="fa-IR" sz="2000" dirty="0">
                <a:cs typeface="B Titr"/>
              </a:rPr>
              <a:t> </a:t>
            </a:r>
            <a:r>
              <a:rPr lang="ar-SA" sz="2000" dirty="0" smtClean="0">
                <a:cs typeface="B Titr"/>
              </a:rPr>
              <a:t>هاي بالا،ازچندين </a:t>
            </a:r>
            <a:r>
              <a:rPr lang="ar-SA" sz="2000" dirty="0">
                <a:cs typeface="B Titr"/>
              </a:rPr>
              <a:t>عامل ساده </a:t>
            </a:r>
            <a:r>
              <a:rPr lang="ar-SA" sz="2000" dirty="0" smtClean="0">
                <a:cs typeface="B Titr"/>
              </a:rPr>
              <a:t>وبا</a:t>
            </a:r>
            <a:r>
              <a:rPr lang="fa-IR" sz="2000" dirty="0" smtClean="0">
                <a:cs typeface="B Titr"/>
              </a:rPr>
              <a:t> </a:t>
            </a:r>
            <a:r>
              <a:rPr lang="ar-SA" sz="2000" dirty="0" smtClean="0">
                <a:cs typeface="B Titr"/>
              </a:rPr>
              <a:t>تواناييهاي كمتراستفاده</a:t>
            </a:r>
            <a:r>
              <a:rPr lang="fa-IR" sz="2000" dirty="0" smtClean="0">
                <a:cs typeface="B Titr"/>
              </a:rPr>
              <a:t> </a:t>
            </a:r>
            <a:r>
              <a:rPr lang="ar-SA" sz="2000" dirty="0" smtClean="0">
                <a:cs typeface="B Titr"/>
              </a:rPr>
              <a:t>گردد</a:t>
            </a:r>
            <a:r>
              <a:rPr lang="en-US" sz="2000" dirty="0">
                <a:cs typeface="B Titr"/>
              </a:rPr>
              <a:t>. </a:t>
            </a:r>
            <a:endParaRPr lang="fa-IR" sz="2000" dirty="0" smtClean="0">
              <a:cs typeface="B Titr"/>
            </a:endParaRPr>
          </a:p>
          <a:p>
            <a:pPr algn="r" rtl="1">
              <a:buFont typeface="Wingdings" pitchFamily="2" charset="2"/>
              <a:buChar char="Ø"/>
            </a:pPr>
            <a:r>
              <a:rPr lang="ar-SA" sz="2000" dirty="0">
                <a:cs typeface="B Titr"/>
              </a:rPr>
              <a:t>از حرکت های گروهی مي‌توان در مواردي همچون جستجوي محيط، پوشش محيط به منظور حفاظت، تقريب مساحت منطقه و موارد ديگر استفاده نمود</a:t>
            </a:r>
            <a:r>
              <a:rPr lang="en-US" sz="2000" dirty="0">
                <a:cs typeface="B Titr"/>
              </a:rPr>
              <a:t>. </a:t>
            </a:r>
            <a:endParaRPr lang="en-US" sz="2000" dirty="0" smtClean="0">
              <a:cs typeface="B Titr"/>
            </a:endParaRPr>
          </a:p>
          <a:p>
            <a:pPr algn="just" rtl="1">
              <a:lnSpc>
                <a:spcPct val="150000"/>
              </a:lnSpc>
              <a:buFont typeface="Wingdings" pitchFamily="2" charset="2"/>
              <a:buChar char="Ø"/>
            </a:pPr>
            <a:r>
              <a:rPr lang="fa-IR" sz="2000" dirty="0">
                <a:cs typeface="B Titr"/>
              </a:rPr>
              <a:t>حرکت گروهی یک نوع حرکت دسته جمعی هماهنگ است که معمولاً با استفاده از ارتباطات اند­­ک موجود بین اعضای آن و اطلاعات محدود از وضعیت کل سیستم انجام می شود. </a:t>
            </a:r>
          </a:p>
          <a:p>
            <a:pPr algn="just" rtl="1">
              <a:lnSpc>
                <a:spcPct val="150000"/>
              </a:lnSpc>
              <a:buFont typeface="Wingdings" pitchFamily="2" charset="2"/>
              <a:buChar char="Ø"/>
            </a:pPr>
            <a:r>
              <a:rPr lang="fa-IR" sz="2000" dirty="0">
                <a:latin typeface="B Titr"/>
                <a:cs typeface="B Titr"/>
              </a:rPr>
              <a:t>با وجود توانایی و ­هوش محدود ­و اندک برای هر عضو، مجموعه این اعضا در کنار هم قادر به انجام اهداف سطح بالا و قابل توجهی هستند. </a:t>
            </a:r>
            <a:endParaRPr lang="fa-IR" sz="2000" dirty="0">
              <a:cs typeface="B Titr"/>
            </a:endParaRPr>
          </a:p>
          <a:p>
            <a:pPr algn="just" rtl="1">
              <a:buFont typeface="Wingdings" pitchFamily="2" charset="2"/>
              <a:buChar char="Ø"/>
            </a:pPr>
            <a:r>
              <a:rPr lang="fa-IR" sz="2000" dirty="0">
                <a:cs typeface="B Titr"/>
              </a:rPr>
              <a:t>یکی از پدیده‌هایی که برای سال‌ها توجه بسیاری از محققین و دانشمندان را به خود معطوف کرده موضوع حرکت گروهی در سیستم‌های چند عاملی است. سیستم چند عاملی  سیستمی است متشکل از چند عامل یا زیرسیستم که هر کدام از آن‌ها برای رساندن سیستم اصلی به هدف خود می بایست وظیفه ای را هماهنگ با سایر عوامل انجام دهند. </a:t>
            </a:r>
          </a:p>
        </p:txBody>
      </p:sp>
      <p:sp>
        <p:nvSpPr>
          <p:cNvPr id="3" name="Title 2"/>
          <p:cNvSpPr>
            <a:spLocks noGrp="1"/>
          </p:cNvSpPr>
          <p:nvPr>
            <p:ph type="title"/>
          </p:nvPr>
        </p:nvSpPr>
        <p:spPr>
          <a:xfrm>
            <a:off x="457200" y="274638"/>
            <a:ext cx="8229600" cy="1825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702492"/>
          </a:xfrm>
        </p:spPr>
        <p:txBody>
          <a:bodyPr>
            <a:noAutofit/>
          </a:bodyPr>
          <a:lstStyle/>
          <a:p>
            <a:pPr algn="just" rtl="1">
              <a:buFont typeface="Wingdings" panose="05000000000000000000" pitchFamily="2" charset="2"/>
              <a:buChar char="Ø"/>
            </a:pPr>
            <a:r>
              <a:rPr lang="fa-IR" sz="2000" dirty="0" smtClean="0">
                <a:cs typeface="B Titr"/>
              </a:rPr>
              <a:t>با </a:t>
            </a:r>
            <a:r>
              <a:rPr lang="fa-IR" sz="2000" dirty="0">
                <a:cs typeface="B Titr"/>
              </a:rPr>
              <a:t>استفاده از قضیه گراف‌ها، همسایگی عوامل با یکدیگر تعریف خواهد شد. شبکه آلفا، شبکه شبه آلفا و شبکه آلفا مقید، که در واقع نوعی قید هندسی روی حرکت عوامل است، برای رسیدن به یکی از اهداف حرکت گروهی تعریف خواهد </a:t>
            </a:r>
            <a:r>
              <a:rPr lang="fa-IR" sz="2000" dirty="0" smtClean="0">
                <a:cs typeface="B Titr"/>
              </a:rPr>
              <a:t>شد.</a:t>
            </a:r>
            <a:endParaRPr lang="en-US" sz="2000" dirty="0" smtClean="0">
              <a:cs typeface="B Titr"/>
            </a:endParaRPr>
          </a:p>
          <a:p>
            <a:pPr algn="just" rtl="1">
              <a:buFont typeface="Wingdings" panose="05000000000000000000" pitchFamily="2" charset="2"/>
              <a:buChar char="Ø"/>
            </a:pPr>
            <a:endParaRPr lang="en-US" sz="2000" dirty="0" smtClean="0">
              <a:cs typeface="B Titr"/>
            </a:endParaRPr>
          </a:p>
          <a:p>
            <a:pPr algn="just" rtl="1">
              <a:buFont typeface="Wingdings" panose="05000000000000000000" pitchFamily="2" charset="2"/>
              <a:buChar char="Ø"/>
            </a:pPr>
            <a:r>
              <a:rPr lang="fa-IR" sz="2000" dirty="0" smtClean="0">
                <a:cs typeface="B Titr"/>
              </a:rPr>
              <a:t>عوامل </a:t>
            </a:r>
            <a:r>
              <a:rPr lang="fa-IR" sz="2000" dirty="0">
                <a:cs typeface="B Titr"/>
              </a:rPr>
              <a:t>مختلف از قبیل آلفا، بتا و گاما معرفی می‌شوند و تابع انرژی پتانسیل مربوط به هر کدام مورد بررسی قرار خواهد گرفت. در نهایت یکسان‌سازی سرعت بین عوامل آلفا، که یکی دیگر از قیود در بحث حرکت گروهی است، مورد مطالعه قرار می‌گیرد. به بیان ساده تر الگوریتم حرکت گروهی توسط دو قید اصلی بیان می‌شود. یک قید حفظ فاصله بین عوامل و دیگری یکسان سازی سرعت عوامل </a:t>
            </a:r>
            <a:r>
              <a:rPr lang="fa-IR" sz="2000" dirty="0" smtClean="0">
                <a:cs typeface="B Titr"/>
              </a:rPr>
              <a:t>است.</a:t>
            </a:r>
            <a:endParaRPr lang="en-US" sz="2000" dirty="0">
              <a:cs typeface="B Titr"/>
            </a:endParaRPr>
          </a:p>
        </p:txBody>
      </p:sp>
      <p:sp>
        <p:nvSpPr>
          <p:cNvPr id="3" name="Title 2"/>
          <p:cNvSpPr>
            <a:spLocks noGrp="1"/>
          </p:cNvSpPr>
          <p:nvPr>
            <p:ph type="title"/>
          </p:nvPr>
        </p:nvSpPr>
        <p:spPr>
          <a:xfrm>
            <a:off x="457200" y="274638"/>
            <a:ext cx="8229600" cy="45719"/>
          </a:xfrm>
        </p:spPr>
        <p:txBody>
          <a:bodyPr>
            <a:normAutofit fontScale="90000"/>
          </a:bodyPr>
          <a:lstStyle/>
          <a:p>
            <a:r>
              <a:rPr lang="fa-IR" dirty="0" smtClean="0"/>
              <a:t>  </a:t>
            </a:r>
            <a:endParaRPr lang="en-US" dirty="0"/>
          </a:p>
        </p:txBody>
      </p:sp>
    </p:spTree>
    <p:extLst>
      <p:ext uri="{BB962C8B-B14F-4D97-AF65-F5344CB8AC3E}">
        <p14:creationId xmlns:p14="http://schemas.microsoft.com/office/powerpoint/2010/main" val="2367237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dirty="0" smtClean="0">
                <a:solidFill>
                  <a:srgbClr val="0000FF"/>
                </a:solidFill>
                <a:cs typeface="B Titr" panose="00000700000000000000" pitchFamily="2" charset="-78"/>
              </a:rPr>
              <a:t>استفاده از مدل خودرو</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598"/>
            <a:ext cx="4988379" cy="360035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4999"/>
            <a:ext cx="8229600" cy="4102293"/>
          </a:xfrm>
        </p:spPr>
        <p:txBody>
          <a:bodyPr>
            <a:normAutofit/>
          </a:bodyPr>
          <a:lstStyle/>
          <a:p>
            <a:pPr marL="109728" indent="0" algn="r" rtl="1">
              <a:buNone/>
            </a:pPr>
            <a:r>
              <a:rPr lang="fa-IR" sz="2000" dirty="0" smtClean="0">
                <a:cs typeface="B Titr" panose="00000700000000000000" pitchFamily="2" charset="-78"/>
              </a:rPr>
              <a:t>تغییر تعداد عامل ها در صورت لزوم و انجام حرکت گروهی بدون هیچ خطایی</a:t>
            </a:r>
          </a:p>
          <a:p>
            <a:pPr marL="109728" indent="0" algn="r" rtl="1">
              <a:buNone/>
            </a:pPr>
            <a:endParaRPr lang="fa-IR" sz="2000" dirty="0">
              <a:cs typeface="B Titr" panose="00000700000000000000" pitchFamily="2" charset="-78"/>
            </a:endParaRPr>
          </a:p>
          <a:p>
            <a:pPr marL="109728" indent="0" algn="r" rtl="1">
              <a:buNone/>
            </a:pPr>
            <a:r>
              <a:rPr lang="fa-IR" sz="2000" dirty="0" smtClean="0">
                <a:cs typeface="B Titr" panose="00000700000000000000" pitchFamily="2" charset="-78"/>
              </a:rPr>
              <a:t>در شکل روبه رو تعداد30 عامل استفاده شده است.</a:t>
            </a:r>
          </a:p>
          <a:p>
            <a:pPr marL="109728" indent="0" algn="r" rtl="1">
              <a:buNone/>
            </a:pPr>
            <a:endParaRPr lang="fa-IR" sz="2000" dirty="0">
              <a:cs typeface="B Titr" panose="00000700000000000000" pitchFamily="2" charset="-78"/>
            </a:endParaRPr>
          </a:p>
          <a:p>
            <a:pPr marL="109728" indent="0" algn="r" rtl="1">
              <a:buNone/>
            </a:pPr>
            <a:r>
              <a:rPr lang="fa-IR" sz="2000" dirty="0" smtClean="0">
                <a:cs typeface="B Titr" panose="00000700000000000000" pitchFamily="2" charset="-78"/>
              </a:rPr>
              <a:t>و در شکل زیر تعداد20 عامل استفاده شده است.</a:t>
            </a:r>
            <a:endParaRPr lang="en-US" sz="2000" dirty="0">
              <a:cs typeface="B Titr" panose="00000700000000000000" pitchFamily="2" charset="-78"/>
            </a:endParaRPr>
          </a:p>
        </p:txBody>
      </p:sp>
      <p:sp>
        <p:nvSpPr>
          <p:cNvPr id="3" name="Title 2"/>
          <p:cNvSpPr>
            <a:spLocks noGrp="1"/>
          </p:cNvSpPr>
          <p:nvPr>
            <p:ph type="title"/>
          </p:nvPr>
        </p:nvSpPr>
        <p:spPr>
          <a:xfrm>
            <a:off x="457200" y="533400"/>
            <a:ext cx="8229600" cy="1143000"/>
          </a:xfrm>
        </p:spPr>
        <p:txBody>
          <a:bodyPr>
            <a:normAutofit fontScale="90000"/>
          </a:bodyPr>
          <a:lstStyle/>
          <a:p>
            <a:pPr algn="ctr"/>
            <a:r>
              <a:rPr lang="en-US" dirty="0" smtClean="0"/>
              <a:t> </a:t>
            </a:r>
            <a:r>
              <a:rPr lang="fa-IR" sz="4400" dirty="0">
                <a:solidFill>
                  <a:srgbClr val="FF0000"/>
                </a:solidFill>
                <a:cs typeface="B Titr" panose="00000700000000000000" pitchFamily="2" charset="-78"/>
              </a:rPr>
              <a:t>توانمندیهای کُد</a:t>
            </a:r>
            <a:r>
              <a:rPr lang="en-US" sz="4400" dirty="0"/>
              <a:t/>
            </a:r>
            <a:br>
              <a:rPr lang="en-US" sz="4400" dirty="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743200"/>
            <a:ext cx="3254637" cy="2610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3668" y="4200540"/>
            <a:ext cx="2886075" cy="2306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8189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1219201"/>
                <a:ext cx="8229600" cy="4788092"/>
              </a:xfrm>
            </p:spPr>
            <p:txBody>
              <a:bodyPr>
                <a:normAutofit/>
              </a:bodyPr>
              <a:lstStyle/>
              <a:p>
                <a:pPr algn="r" rtl="1"/>
                <a:r>
                  <a:rPr lang="fa-IR" sz="2400" dirty="0" smtClean="0">
                    <a:solidFill>
                      <a:srgbClr val="0000FF"/>
                    </a:solidFill>
                    <a:cs typeface="B Titr" panose="00000700000000000000" pitchFamily="2" charset="-78"/>
                  </a:rPr>
                  <a:t>استفاده از فیدبک ناوبری در ورودی کنترلی</a:t>
                </a:r>
              </a:p>
              <a:p>
                <a:pPr marL="109728" indent="0" algn="r" rtl="1">
                  <a:buNone/>
                </a:pPr>
                <a:r>
                  <a:rPr lang="fa-IR" sz="2400" dirty="0" smtClean="0"/>
                  <a:t>                                                </a:t>
                </a:r>
                <a14:m>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a:rPr>
                          <m:t>u</m:t>
                        </m:r>
                      </m:e>
                      <m:sub>
                        <m:r>
                          <m:rPr>
                            <m:sty m:val="p"/>
                          </m:rPr>
                          <a:rPr lang="en-US" sz="2400">
                            <a:latin typeface="Cambria Math"/>
                          </a:rPr>
                          <m:t>i</m:t>
                        </m:r>
                      </m:sub>
                    </m:sSub>
                    <m:r>
                      <a:rPr lang="en-US" sz="2400">
                        <a:latin typeface="Cambria Math"/>
                      </a:rPr>
                      <m:t>=</m:t>
                    </m:r>
                    <m:r>
                      <m:rPr>
                        <m:sty m:val="p"/>
                      </m:rPr>
                      <a:rPr lang="en-US" sz="2400">
                        <a:latin typeface="Cambria Math"/>
                      </a:rPr>
                      <m:t>f</m:t>
                    </m:r>
                    <m:m>
                      <m:mPr>
                        <m:mcs>
                          <m:mc>
                            <m:mcPr>
                              <m:count m:val="1"/>
                              <m:mcJc m:val="center"/>
                            </m:mcPr>
                          </m:mc>
                        </m:mcs>
                        <m:ctrlPr>
                          <a:rPr lang="en-US" sz="2400" i="1">
                            <a:latin typeface="Cambria Math" panose="02040503050406030204" pitchFamily="18" charset="0"/>
                          </a:rPr>
                        </m:ctrlPr>
                      </m:mPr>
                      <m:mr>
                        <m:e>
                          <m:r>
                            <m:rPr>
                              <m:sty m:val="p"/>
                            </m:rPr>
                            <a:rPr lang="en-US" sz="2400">
                              <a:latin typeface="Cambria Math"/>
                            </a:rPr>
                            <m:t>g</m:t>
                          </m:r>
                        </m:e>
                      </m:mr>
                      <m:mr>
                        <m:e>
                          <m:r>
                            <m:rPr>
                              <m:sty m:val="p"/>
                            </m:rPr>
                            <a:rPr lang="en-US" sz="2400">
                              <a:latin typeface="Cambria Math"/>
                            </a:rPr>
                            <m:t>i</m:t>
                          </m:r>
                        </m:e>
                      </m:mr>
                    </m:m>
                    <m:r>
                      <a:rPr lang="en-US" sz="2400">
                        <a:latin typeface="Cambria Math"/>
                      </a:rPr>
                      <m:t>+</m:t>
                    </m:r>
                    <m:r>
                      <m:rPr>
                        <m:sty m:val="p"/>
                      </m:rPr>
                      <a:rPr lang="en-US" sz="2400">
                        <a:latin typeface="Cambria Math"/>
                      </a:rPr>
                      <m:t>f</m:t>
                    </m:r>
                    <m:m>
                      <m:mPr>
                        <m:mcs>
                          <m:mc>
                            <m:mcPr>
                              <m:count m:val="1"/>
                              <m:mcJc m:val="center"/>
                            </m:mcPr>
                          </m:mc>
                        </m:mcs>
                        <m:ctrlPr>
                          <a:rPr lang="en-US" sz="2400" i="1">
                            <a:latin typeface="Cambria Math" panose="02040503050406030204" pitchFamily="18" charset="0"/>
                          </a:rPr>
                        </m:ctrlPr>
                      </m:mPr>
                      <m:mr>
                        <m:e>
                          <m:r>
                            <m:rPr>
                              <m:sty m:val="p"/>
                            </m:rPr>
                            <a:rPr lang="en-US" sz="2400">
                              <a:latin typeface="Cambria Math"/>
                            </a:rPr>
                            <m:t>d</m:t>
                          </m:r>
                        </m:e>
                      </m:mr>
                      <m:mr>
                        <m:e>
                          <m:r>
                            <m:rPr>
                              <m:sty m:val="p"/>
                            </m:rPr>
                            <a:rPr lang="en-US" sz="2400">
                              <a:latin typeface="Cambria Math"/>
                            </a:rPr>
                            <m:t>i</m:t>
                          </m:r>
                        </m:e>
                      </m:mr>
                    </m:m>
                    <m:r>
                      <a:rPr lang="en-US" sz="2400">
                        <a:latin typeface="Cambria Math"/>
                      </a:rPr>
                      <m:t>+</m:t>
                    </m:r>
                    <m:r>
                      <m:rPr>
                        <m:sty m:val="p"/>
                      </m:rPr>
                      <a:rPr lang="en-US" sz="2400">
                        <a:latin typeface="Cambria Math"/>
                      </a:rPr>
                      <m:t>f</m:t>
                    </m:r>
                    <m:m>
                      <m:mPr>
                        <m:mcs>
                          <m:mc>
                            <m:mcPr>
                              <m:count m:val="1"/>
                              <m:mcJc m:val="center"/>
                            </m:mcPr>
                          </m:mc>
                        </m:mcs>
                        <m:ctrlPr>
                          <a:rPr lang="en-US" sz="2400" i="1">
                            <a:latin typeface="Cambria Math" panose="02040503050406030204" pitchFamily="18" charset="0"/>
                          </a:rPr>
                        </m:ctrlPr>
                      </m:mPr>
                      <m:mr>
                        <m:e>
                          <m:r>
                            <m:rPr>
                              <m:sty m:val="p"/>
                            </m:rPr>
                            <a:rPr lang="en-US" sz="2400">
                              <a:latin typeface="Cambria Math"/>
                            </a:rPr>
                            <m:t>γ</m:t>
                          </m:r>
                        </m:e>
                      </m:mr>
                      <m:mr>
                        <m:e>
                          <m:r>
                            <m:rPr>
                              <m:sty m:val="p"/>
                            </m:rPr>
                            <a:rPr lang="en-US" sz="2400">
                              <a:latin typeface="Cambria Math"/>
                            </a:rPr>
                            <m:t>i</m:t>
                          </m:r>
                        </m:e>
                      </m:mr>
                    </m:m>
                  </m:oMath>
                </a14:m>
                <a:endParaRPr lang="fa-IR" sz="2400" dirty="0" smtClean="0">
                  <a:solidFill>
                    <a:srgbClr val="0000FF"/>
                  </a:solidFill>
                </a:endParaRPr>
              </a:p>
              <a:p>
                <a:pPr algn="r" rtl="1"/>
                <a:endParaRPr lang="fa-IR" sz="2400" dirty="0">
                  <a:solidFill>
                    <a:srgbClr val="0000FF"/>
                  </a:solidFill>
                </a:endParaRPr>
              </a:p>
              <a:p>
                <a:pPr algn="r" rtl="1"/>
                <a:endParaRPr lang="en-US" sz="2400" dirty="0">
                  <a:solidFill>
                    <a:srgbClr val="0000FF"/>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1219201"/>
                <a:ext cx="8229600" cy="4788092"/>
              </a:xfrm>
              <a:blipFill rotWithShape="0">
                <a:blip r:embed="rId2"/>
                <a:stretch>
                  <a:fillRect t="-1019"/>
                </a:stretch>
              </a:blipFill>
            </p:spPr>
            <p:txBody>
              <a:bodyPr/>
              <a:lstStyle/>
              <a:p>
                <a:r>
                  <a:rPr lang="en-US">
                    <a:noFill/>
                  </a:rPr>
                  <a:t> </a:t>
                </a:r>
              </a:p>
            </p:txBody>
          </p:sp>
        </mc:Fallback>
      </mc:AlternateContent>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819400"/>
            <a:ext cx="4648200" cy="3429000"/>
          </a:xfrm>
          <a:prstGeom prst="rect">
            <a:avLst/>
          </a:prstGeom>
          <a:noFill/>
          <a:ln>
            <a:noFill/>
          </a:ln>
          <a:effectLst/>
          <a:extLst/>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ایجاد شبکه آلفا برای حفظ فاصله مشخص و یکسان بین عوامل</a:t>
            </a:r>
          </a:p>
          <a:p>
            <a:pPr marL="109728" indent="0" algn="r" rtl="1">
              <a:lnSpc>
                <a:spcPct val="150000"/>
              </a:lnSpc>
              <a:buNone/>
            </a:pPr>
            <a:r>
              <a:rPr lang="fa-IR" sz="2400" b="1" dirty="0" smtClean="0">
                <a:cs typeface="B Titr" panose="00000700000000000000" pitchFamily="2" charset="-78"/>
              </a:rPr>
              <a:t>2- نحوه پیاده سازی نرم سیگما و تابع برآمدگی</a:t>
            </a:r>
          </a:p>
          <a:p>
            <a:pPr marL="109728" indent="0" algn="r" rtl="1">
              <a:lnSpc>
                <a:spcPct val="150000"/>
              </a:lnSpc>
              <a:buNone/>
            </a:pPr>
            <a:r>
              <a:rPr lang="fa-IR" sz="2400" b="1" dirty="0" smtClean="0">
                <a:cs typeface="B Titr" panose="00000700000000000000" pitchFamily="2" charset="-78"/>
              </a:rPr>
              <a:t>3- محاسبه لاپلاسین یک گراف و یکسان سازی سرعت ها</a:t>
            </a:r>
          </a:p>
          <a:p>
            <a:pPr marL="109728" indent="0" algn="r" rtl="1">
              <a:lnSpc>
                <a:spcPct val="150000"/>
              </a:lnSpc>
              <a:buNone/>
            </a:pPr>
            <a:r>
              <a:rPr lang="fa-IR" sz="2400" b="1" dirty="0" smtClean="0">
                <a:cs typeface="B Titr" panose="00000700000000000000" pitchFamily="2" charset="-78"/>
              </a:rPr>
              <a:t>4- نحوه پیاده سازی ترم تجمع و عدم برخورد عوامل</a:t>
            </a:r>
          </a:p>
          <a:p>
            <a:pPr marL="109728" indent="0" algn="r" rtl="1">
              <a:lnSpc>
                <a:spcPct val="150000"/>
              </a:lnSpc>
              <a:buNone/>
            </a:pPr>
            <a:r>
              <a:rPr lang="fa-IR" sz="2400" b="1" dirty="0" smtClean="0">
                <a:cs typeface="B Titr" panose="00000700000000000000" pitchFamily="2" charset="-78"/>
              </a:rPr>
              <a:t>5- </a:t>
            </a:r>
            <a:r>
              <a:rPr lang="fa-IR" sz="2400" b="1" dirty="0">
                <a:cs typeface="B Titr" panose="00000700000000000000" pitchFamily="2" charset="-78"/>
              </a:rPr>
              <a:t>نحوه پیاده سازی </a:t>
            </a:r>
            <a:r>
              <a:rPr lang="fa-IR" sz="2400" b="1" dirty="0" smtClean="0">
                <a:cs typeface="B Titr" panose="00000700000000000000" pitchFamily="2" charset="-78"/>
              </a:rPr>
              <a:t>ترم تنظیم سرعت عوامل</a:t>
            </a:r>
          </a:p>
          <a:p>
            <a:pPr marL="109728" indent="0" algn="r" rtl="1">
              <a:lnSpc>
                <a:spcPct val="150000"/>
              </a:lnSpc>
              <a:buNone/>
            </a:pPr>
            <a:r>
              <a:rPr lang="fa-IR" sz="2400" b="1" dirty="0">
                <a:cs typeface="B Titr" panose="00000700000000000000" pitchFamily="2" charset="-78"/>
              </a:rPr>
              <a:t>6- نحوه پیاده سازی </a:t>
            </a:r>
            <a:r>
              <a:rPr lang="fa-IR" sz="2400" b="1" dirty="0" smtClean="0">
                <a:cs typeface="B Titr" panose="00000700000000000000" pitchFamily="2" charset="-78"/>
              </a:rPr>
              <a:t>ترم فیدبک ناوبری از رهبر مجازی</a:t>
            </a:r>
            <a:endParaRPr lang="fa-IR" sz="2400" b="1" dirty="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کد در </a:t>
            </a:r>
            <a:r>
              <a:rPr lang="fa-IR" sz="2400" b="1" dirty="0">
                <a:latin typeface="Times New Roman" panose="02020603050405020304" pitchFamily="18" charset="0"/>
                <a:cs typeface="B Titr" panose="00000700000000000000" pitchFamily="2" charset="-78"/>
              </a:rPr>
              <a:t>همه نسخه های </a:t>
            </a:r>
            <a:r>
              <a:rPr lang="fa-IR" sz="2400" b="1" dirty="0" smtClean="0">
                <a:latin typeface="Times New Roman" panose="02020603050405020304" pitchFamily="18" charset="0"/>
                <a:cs typeface="B Titr" panose="00000700000000000000" pitchFamily="2" charset="-78"/>
              </a:rPr>
              <a:t>متلب قابل </a:t>
            </a:r>
            <a:r>
              <a:rPr lang="fa-IR" sz="2400" b="1" dirty="0">
                <a:latin typeface="Times New Roman" panose="02020603050405020304" pitchFamily="18" charset="0"/>
                <a:cs typeface="B Titr" panose="00000700000000000000" pitchFamily="2" charset="-78"/>
              </a:rPr>
              <a:t>اجراست.</a:t>
            </a:r>
          </a:p>
          <a:p>
            <a:pPr algn="r" rtl="1">
              <a:lnSpc>
                <a:spcPct val="200000"/>
              </a:lnSpc>
            </a:pPr>
            <a:r>
              <a:rPr lang="fa-IR" sz="2400" b="1" dirty="0">
                <a:latin typeface="Times New Roman" panose="02020603050405020304" pitchFamily="18" charset="0"/>
                <a:cs typeface="B Titr" panose="00000700000000000000" pitchFamily="2" charset="-78"/>
              </a:rPr>
              <a:t>2-آشنایی اولیه با </a:t>
            </a:r>
            <a:r>
              <a:rPr lang="fa-IR" sz="2400" b="1" dirty="0" smtClean="0">
                <a:latin typeface="Times New Roman" panose="02020603050405020304" pitchFamily="18" charset="0"/>
                <a:cs typeface="B Titr" panose="00000700000000000000" pitchFamily="2" charset="-78"/>
              </a:rPr>
              <a:t>تئوری گراف</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fa-IR" sz="2400" b="1" dirty="0" smtClean="0">
                <a:latin typeface="Times New Roman" panose="02020603050405020304" pitchFamily="18" charset="0"/>
                <a:cs typeface="B Titr" panose="00000700000000000000" pitchFamily="2" charset="-78"/>
              </a:rPr>
              <a:t>سیستم های چند عامله</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a:t>
            </a:r>
            <a:r>
              <a:rPr lang="en-US" sz="2400" b="1" dirty="0" smtClean="0">
                <a:latin typeface="Times New Roman" panose="02020603050405020304" pitchFamily="18" charset="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itchFamily="18" charset="0"/>
                <a:cs typeface="Times New Roman" pitchFamily="18" charset="0"/>
              </a:rPr>
              <a:t>Flocking</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برنامه نویسی  </a:t>
            </a:r>
            <a:r>
              <a:rPr lang="en-US" sz="2400" b="1" dirty="0" smtClean="0">
                <a:solidFill>
                  <a:srgbClr val="0000FF"/>
                </a:solidFill>
                <a:latin typeface="Times New Roman" panose="02020603050405020304" pitchFamily="18" charset="0"/>
                <a:cs typeface="B Titr" panose="00000700000000000000" pitchFamily="2" charset="-78"/>
              </a:rPr>
              <a:t>C</a:t>
            </a:r>
            <a:r>
              <a:rPr lang="fa-IR" sz="2400" b="1" dirty="0" smtClean="0">
                <a:latin typeface="Times New Roman" panose="02020603050405020304" pitchFamily="18" charset="0"/>
                <a:cs typeface="B Titr" panose="00000700000000000000" pitchFamily="2" charset="-78"/>
              </a:rPr>
              <a:t> </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4276</TotalTime>
  <Words>469</Words>
  <Application>Microsoft Office PowerPoint</Application>
  <PresentationFormat>On-screen Show (4:3)</PresentationFormat>
  <Paragraphs>35</Paragraphs>
  <Slides>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B Titr</vt:lpstr>
      <vt:lpstr>Calibri</vt:lpstr>
      <vt:lpstr>Cambria Math</vt:lpstr>
      <vt:lpstr>Lucida Sans Unicode</vt:lpstr>
      <vt:lpstr>Times New Roman</vt:lpstr>
      <vt:lpstr>Verdana</vt:lpstr>
      <vt:lpstr>Wingdings</vt:lpstr>
      <vt:lpstr>Wingdings 2</vt:lpstr>
      <vt:lpstr>Wingdings 3</vt:lpstr>
      <vt:lpstr>Concourse</vt:lpstr>
      <vt:lpstr>            کنترل حرکت گروهی خودروهای بدون سرنشین  سعید نصیری باغدهوکی آبان 95     </vt:lpstr>
      <vt:lpstr> </vt:lpstr>
      <vt:lpstr>  </vt:lpstr>
      <vt:lpstr>توانمندیهای کُد</vt:lpstr>
      <vt:lpstr> توانمندیهای کُد </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207</cp:revision>
  <dcterms:created xsi:type="dcterms:W3CDTF">2006-08-16T00:00:00Z</dcterms:created>
  <dcterms:modified xsi:type="dcterms:W3CDTF">2016-12-14T08:36:42Z</dcterms:modified>
</cp:coreProperties>
</file>