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366" r:id="rId2"/>
    <p:sldId id="354" r:id="rId3"/>
    <p:sldId id="355" r:id="rId4"/>
    <p:sldId id="356" r:id="rId5"/>
    <p:sldId id="367" r:id="rId6"/>
    <p:sldId id="362" r:id="rId7"/>
    <p:sldId id="3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  <a:srgbClr val="000066"/>
    <a:srgbClr val="FF66FF"/>
    <a:srgbClr val="800000"/>
    <a:srgbClr val="00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DED5-7101-45CB-BD67-62077EC6FEBB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4F81-D434-45E6-BB2C-53C672FCA6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2828-A262-4019-9E8C-C387D0E754F1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20C4D-0180-40D2-A856-4ABE5A1A069E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2B8DA-E986-49A0-9432-B1D2119FAF59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0C608-5F6B-4B63-877E-475840BA68C2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79F-5204-42F1-94E5-7F35567538DB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084C4D-0FBA-4EA7-840D-D98AE8E20134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F6381-DD72-4ACD-886C-E080E4E4AD4F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09902C-ABFA-4ACC-87B3-54E6B0DABEEE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514FA-93E7-482C-BBFB-C57F051F7D55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A29ED0-9E00-4234-B909-B4C6398DC9B8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DA143-6F93-4B61-AAB2-2B7F4200FF92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E5582-F76C-4628-A6AF-58AD8FC97BDD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طراحی کنترل کننده 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مود </a:t>
            </a:r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لغزشی بهینه با الگوریتم پرندگان برای یک بازوی رباتیک در حضور عدم قطعیت</a:t>
            </a: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سید محمد هاشم زاده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شهریور 95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1515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1515"/>
            <a:ext cx="2756921" cy="11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2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pPr algn="just" rtl="1">
              <a:lnSpc>
                <a:spcPct val="150000"/>
              </a:lnSpc>
            </a:pPr>
            <a:r>
              <a:rPr lang="fa-IR" sz="3000" dirty="0">
                <a:cs typeface="B Titr" panose="00000700000000000000" pitchFamily="2" charset="-78"/>
              </a:rPr>
              <a:t>بهینه سازی تحت عدم قطعیت از مسائل جذاب و چالش برانگیز در مهندسی کنترل بوده و هست. روش های کنترل مقاوم </a:t>
            </a:r>
            <a:r>
              <a:rPr lang="fa-IR" sz="3000" dirty="0" smtClean="0">
                <a:cs typeface="B Titr" panose="00000700000000000000" pitchFamily="2" charset="-78"/>
              </a:rPr>
              <a:t>میتوانند </a:t>
            </a:r>
            <a:r>
              <a:rPr lang="fa-IR" sz="3000" dirty="0">
                <a:cs typeface="B Titr" panose="00000700000000000000" pitchFamily="2" charset="-78"/>
              </a:rPr>
              <a:t>با عدم قطعیت که حد بالا و پایین مشخصی دارد، کنترل سیستم را به خوبی انجام دهند ولی در زمینه بهینه سازی کار نمی کنند. در این پژوهش به کمک تخمین عدم قطعیت و نیز محاسبات بهینه سازی توسط الگوریتم پرندگان در حالت آفلاین، بهینه سازی آنلاین تحت عدم قطعیت انجام شده است. 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532149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B Titr" panose="00000700000000000000" pitchFamily="2" charset="-78"/>
              </a:rPr>
              <a:t> </a:t>
            </a:r>
            <a:r>
              <a:rPr lang="fa-IR" sz="2400" dirty="0" smtClean="0">
                <a:cs typeface="B Titr" panose="00000700000000000000" pitchFamily="2" charset="-78"/>
              </a:rPr>
              <a:t>برای شبیه سازی از </a:t>
            </a:r>
            <a:r>
              <a:rPr lang="en-US" sz="2400" b="1" dirty="0" smtClean="0">
                <a:cs typeface="B Titr" panose="00000700000000000000" pitchFamily="2" charset="-78"/>
              </a:rPr>
              <a:t>m-file</a:t>
            </a:r>
            <a:r>
              <a:rPr lang="fa-IR" sz="2400" dirty="0">
                <a:cs typeface="B Titr" panose="00000700000000000000" pitchFamily="2" charset="-78"/>
              </a:rPr>
              <a:t> </a:t>
            </a:r>
            <a:r>
              <a:rPr lang="fa-IR" sz="2400" dirty="0" smtClean="0">
                <a:cs typeface="B Titr" panose="00000700000000000000" pitchFamily="2" charset="-78"/>
              </a:rPr>
              <a:t>نرم افزار </a:t>
            </a:r>
            <a:r>
              <a:rPr lang="en-US" sz="2400" dirty="0" smtClean="0">
                <a:cs typeface="B Titr" panose="00000700000000000000" pitchFamily="2" charset="-78"/>
              </a:rPr>
              <a:t>MATLAB</a:t>
            </a:r>
            <a:r>
              <a:rPr lang="fa-IR" sz="2400" dirty="0" smtClean="0">
                <a:cs typeface="B Titr" panose="00000700000000000000" pitchFamily="2" charset="-78"/>
              </a:rPr>
              <a:t> استفاده شده است که سرعت بالاتری نسبت به </a:t>
            </a:r>
            <a:r>
              <a:rPr lang="en-US" sz="2400" dirty="0" smtClean="0">
                <a:cs typeface="B Titr" panose="00000700000000000000" pitchFamily="2" charset="-78"/>
              </a:rPr>
              <a:t>SIMULINK</a:t>
            </a:r>
            <a:r>
              <a:rPr lang="fa-IR" sz="2400" dirty="0" smtClean="0">
                <a:cs typeface="B Titr" panose="00000700000000000000" pitchFamily="2" charset="-78"/>
              </a:rPr>
              <a:t> دارد.</a:t>
            </a:r>
          </a:p>
          <a:p>
            <a:pPr algn="just" rtl="1">
              <a:lnSpc>
                <a:spcPct val="150000"/>
              </a:lnSpc>
            </a:pPr>
            <a:endParaRPr lang="fa-IR" sz="2400" dirty="0" smtClean="0">
              <a:solidFill>
                <a:srgbClr val="00B050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مقالات مستخرج از اين كد، يك مقاله کنفرانس خارجی و یک مقاله ژورنال خارجی بوده است.</a:t>
            </a:r>
            <a:endParaRPr lang="en-US" sz="24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9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600" dirty="0">
                <a:cs typeface="B Titr" panose="00000700000000000000" pitchFamily="2" charset="-78"/>
              </a:rPr>
              <a:t>شبیه سازی ربات پیوما 560</a:t>
            </a:r>
            <a:endParaRPr lang="en-US" sz="2600" dirty="0">
              <a:cs typeface="B Titr" panose="00000700000000000000" pitchFamily="2" charset="-78"/>
            </a:endParaRPr>
          </a:p>
          <a:p>
            <a:pPr algn="r" rtl="1"/>
            <a:r>
              <a:rPr lang="fa-IR" sz="2600" dirty="0">
                <a:cs typeface="B Titr" panose="00000700000000000000" pitchFamily="2" charset="-78"/>
              </a:rPr>
              <a:t>تولید زوایای مطلوب به کمک سینماتیک وارون از روی معادله سه بعدی </a:t>
            </a:r>
            <a:r>
              <a:rPr lang="en-US" sz="2600" dirty="0">
                <a:cs typeface="B Titr" panose="00000700000000000000" pitchFamily="2" charset="-78"/>
              </a:rPr>
              <a:t>xyz</a:t>
            </a:r>
          </a:p>
          <a:p>
            <a:pPr algn="r" rtl="1"/>
            <a:r>
              <a:rPr lang="fa-IR" sz="2600" dirty="0">
                <a:cs typeface="B Titr" panose="00000700000000000000" pitchFamily="2" charset="-78"/>
              </a:rPr>
              <a:t>کنترل مد لغزشی مراتب بالا</a:t>
            </a:r>
            <a:endParaRPr lang="en-US" sz="2600" dirty="0">
              <a:cs typeface="B Titr" panose="00000700000000000000" pitchFamily="2" charset="-78"/>
            </a:endParaRPr>
          </a:p>
          <a:p>
            <a:pPr algn="r" rtl="1"/>
            <a:r>
              <a:rPr lang="fa-IR" sz="2600" dirty="0">
                <a:cs typeface="B Titr" panose="00000700000000000000" pitchFamily="2" charset="-78"/>
              </a:rPr>
              <a:t>پیاده سازی رویتگر غیرخطی</a:t>
            </a:r>
            <a:endParaRPr lang="en-US" sz="2600" dirty="0">
              <a:cs typeface="B Titr" panose="00000700000000000000" pitchFamily="2" charset="-78"/>
            </a:endParaRPr>
          </a:p>
          <a:p>
            <a:pPr algn="r" rtl="1"/>
            <a:r>
              <a:rPr lang="fa-IR" sz="2600" dirty="0">
                <a:cs typeface="B Titr" panose="00000700000000000000" pitchFamily="2" charset="-78"/>
              </a:rPr>
              <a:t>بهینه سازی به وسیله الگوریتم پرندگان در حالت آفلاین</a:t>
            </a:r>
            <a:endParaRPr lang="en-US" sz="2600" dirty="0">
              <a:cs typeface="B Titr" panose="00000700000000000000" pitchFamily="2" charset="-78"/>
            </a:endParaRPr>
          </a:p>
          <a:p>
            <a:pPr algn="r" rtl="1"/>
            <a:r>
              <a:rPr lang="fa-IR" sz="2600" dirty="0">
                <a:cs typeface="B Titr" panose="00000700000000000000" pitchFamily="2" charset="-78"/>
              </a:rPr>
              <a:t>بهینه سازی توسط روش جدید برای حالت آنلاین به کمک داده های </a:t>
            </a:r>
            <a:r>
              <a:rPr lang="fa-IR" sz="2600" dirty="0" smtClean="0">
                <a:cs typeface="B Titr" panose="00000700000000000000" pitchFamily="2" charset="-78"/>
              </a:rPr>
              <a:t>آفلاین</a:t>
            </a:r>
          </a:p>
          <a:p>
            <a:pPr algn="r" rtl="1"/>
            <a:r>
              <a:rPr lang="fa-IR" sz="2600" dirty="0" smtClean="0">
                <a:cs typeface="B Titr" panose="00000700000000000000" pitchFamily="2" charset="-78"/>
              </a:rPr>
              <a:t>مقایسه شاخص های کارایی کنترل، خطای زاویه ای و زمان نشست</a:t>
            </a:r>
            <a:endParaRPr lang="en-US" sz="2600" dirty="0">
              <a:cs typeface="B Titr" panose="00000700000000000000" pitchFamily="2" charset="-78"/>
            </a:endParaRPr>
          </a:p>
          <a:p>
            <a:pPr algn="ctr" rtl="1"/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15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66978" indent="-857250" algn="r" rtl="1">
              <a:buFont typeface="+mj-lt"/>
              <a:buAutoNum type="romanUcPeriod"/>
            </a:pPr>
            <a:r>
              <a:rPr lang="fa-IR" sz="3600" dirty="0">
                <a:cs typeface="B Titr" panose="00000700000000000000" pitchFamily="2" charset="-78"/>
              </a:rPr>
              <a:t>بهینه </a:t>
            </a:r>
            <a:r>
              <a:rPr lang="fa-IR" sz="3600" dirty="0" smtClean="0">
                <a:cs typeface="B Titr" panose="00000700000000000000" pitchFamily="2" charset="-78"/>
              </a:rPr>
              <a:t>سازی ربات </a:t>
            </a:r>
            <a:r>
              <a:rPr lang="fa-IR" sz="3600" dirty="0">
                <a:cs typeface="B Titr" panose="00000700000000000000" pitchFamily="2" charset="-78"/>
              </a:rPr>
              <a:t>به وسیله الگوریتم پرندگان در حالت </a:t>
            </a:r>
            <a:r>
              <a:rPr lang="fa-IR" sz="3600" dirty="0" smtClean="0">
                <a:cs typeface="B Titr" panose="00000700000000000000" pitchFamily="2" charset="-78"/>
              </a:rPr>
              <a:t>آفلاین</a:t>
            </a:r>
            <a:r>
              <a:rPr lang="fa-IR" sz="3600" dirty="0">
                <a:cs typeface="B Titr" panose="00000700000000000000" pitchFamily="2" charset="-78"/>
              </a:rPr>
              <a:t> </a:t>
            </a:r>
            <a:r>
              <a:rPr lang="fa-IR" sz="3600" dirty="0" smtClean="0">
                <a:cs typeface="B Titr" panose="00000700000000000000" pitchFamily="2" charset="-78"/>
              </a:rPr>
              <a:t>و مقایسه با سیستم غیر یهینه</a:t>
            </a:r>
          </a:p>
          <a:p>
            <a:pPr marL="966978" indent="-857250" algn="r" rtl="1">
              <a:buFont typeface="+mj-lt"/>
              <a:buAutoNum type="romanUcPeriod"/>
            </a:pPr>
            <a:endParaRPr lang="en-US" sz="3600" dirty="0" smtClean="0">
              <a:cs typeface="B Titr" panose="00000700000000000000" pitchFamily="2" charset="-78"/>
            </a:endParaRPr>
          </a:p>
          <a:p>
            <a:pPr marL="852678" indent="-742950" algn="r" rtl="1">
              <a:buFont typeface="+mj-lt"/>
              <a:buAutoNum type="romanUcPeriod"/>
            </a:pPr>
            <a:r>
              <a:rPr lang="fa-IR" sz="3600" dirty="0">
                <a:cs typeface="B Titr" panose="00000700000000000000" pitchFamily="2" charset="-78"/>
              </a:rPr>
              <a:t>بهینه </a:t>
            </a:r>
            <a:r>
              <a:rPr lang="fa-IR" sz="3600" dirty="0" smtClean="0">
                <a:cs typeface="B Titr" panose="00000700000000000000" pitchFamily="2" charset="-78"/>
              </a:rPr>
              <a:t>سازی ربات </a:t>
            </a:r>
            <a:r>
              <a:rPr lang="fa-IR" sz="3600" dirty="0">
                <a:cs typeface="B Titr" panose="00000700000000000000" pitchFamily="2" charset="-78"/>
              </a:rPr>
              <a:t>به وسیله الگوریتم پرندگان در حالت آفلاین و مقایسه با روش </a:t>
            </a:r>
            <a:r>
              <a:rPr lang="fa-IR" sz="3600" dirty="0" smtClean="0">
                <a:cs typeface="B Titr" panose="00000700000000000000" pitchFamily="2" charset="-78"/>
              </a:rPr>
              <a:t>جدید</a:t>
            </a:r>
          </a:p>
          <a:p>
            <a:pPr marL="852678" indent="-742950" algn="r" rtl="1">
              <a:buFont typeface="+mj-lt"/>
              <a:buAutoNum type="romanUcPeriod"/>
            </a:pPr>
            <a:endParaRPr lang="en-US" sz="3600" dirty="0">
              <a:cs typeface="B Titr" panose="00000700000000000000" pitchFamily="2" charset="-78"/>
            </a:endParaRPr>
          </a:p>
          <a:p>
            <a:pPr marL="852678" indent="-742950" algn="r" rtl="1">
              <a:buFont typeface="+mj-lt"/>
              <a:buAutoNum type="romanUcPeriod"/>
            </a:pPr>
            <a:r>
              <a:rPr lang="fa-IR" sz="3600" dirty="0">
                <a:cs typeface="B Titr" panose="00000700000000000000" pitchFamily="2" charset="-78"/>
              </a:rPr>
              <a:t>مقایسه شاخص های کارایی کنترل، خطای </a:t>
            </a:r>
            <a:r>
              <a:rPr lang="fa-IR" sz="3600" dirty="0" smtClean="0">
                <a:cs typeface="B Titr" panose="00000700000000000000" pitchFamily="2" charset="-78"/>
              </a:rPr>
              <a:t>زوایا </a:t>
            </a:r>
            <a:r>
              <a:rPr lang="fa-IR" sz="3600" dirty="0">
                <a:cs typeface="B Titr" panose="00000700000000000000" pitchFamily="2" charset="-78"/>
              </a:rPr>
              <a:t>و زمان نشست</a:t>
            </a:r>
            <a:endParaRPr lang="en-US" sz="3600" dirty="0">
              <a:cs typeface="B Titr" panose="00000700000000000000" pitchFamily="2" charset="-78"/>
            </a:endParaRPr>
          </a:p>
          <a:p>
            <a:pPr marL="109728" indent="0" algn="r" rtl="1">
              <a:buNone/>
            </a:pP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251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199"/>
          </a:xfrm>
        </p:spPr>
        <p:txBody>
          <a:bodyPr>
            <a:noAutofit/>
          </a:bodyPr>
          <a:lstStyle/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>
                <a:cs typeface="B Titr" panose="00000700000000000000" pitchFamily="2" charset="-78"/>
              </a:rPr>
              <a:t>1-	نحوه محاسبه ماتریس های ربات پیوما </a:t>
            </a:r>
            <a:r>
              <a:rPr lang="fa-IR" sz="2400" b="1" dirty="0" smtClean="0">
                <a:cs typeface="B Titr" panose="00000700000000000000" pitchFamily="2" charset="-78"/>
              </a:rPr>
              <a:t>560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2-       نحوه محاسبه مقادیر مطلوب زوایا از روش سینماتیک وارون</a:t>
            </a:r>
            <a:endParaRPr lang="fa-IR" sz="2400" b="1" dirty="0">
              <a:cs typeface="B Titr" panose="00000700000000000000" pitchFamily="2" charset="-78"/>
            </a:endParaRP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3-</a:t>
            </a:r>
            <a:r>
              <a:rPr lang="fa-IR" sz="2400" b="1" dirty="0">
                <a:cs typeface="B Titr" panose="00000700000000000000" pitchFamily="2" charset="-78"/>
              </a:rPr>
              <a:t>	مقداردهی اولیه الگوریتم پرندگان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4-</a:t>
            </a:r>
            <a:r>
              <a:rPr lang="fa-IR" sz="2400" b="1" dirty="0">
                <a:cs typeface="B Titr" panose="00000700000000000000" pitchFamily="2" charset="-78"/>
              </a:rPr>
              <a:t>	نحوه استفاده از الگوریتم پرندگان برای بهینه سازی ربات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5-</a:t>
            </a:r>
            <a:r>
              <a:rPr lang="fa-IR" sz="2400" b="1" dirty="0">
                <a:cs typeface="B Titr" panose="00000700000000000000" pitchFamily="2" charset="-78"/>
              </a:rPr>
              <a:t>	بررسی شاخص های کارایی کنترل، خطای زاویه ای و زمان نشست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6-</a:t>
            </a:r>
            <a:r>
              <a:rPr lang="fa-IR" sz="2400" b="1" dirty="0">
                <a:cs typeface="B Titr" panose="00000700000000000000" pitchFamily="2" charset="-78"/>
              </a:rPr>
              <a:t>	اختلال جمع شونده در ورودی و نحوه حذف آن توسط </a:t>
            </a:r>
            <a:r>
              <a:rPr lang="en-US" sz="2400" b="1" dirty="0">
                <a:cs typeface="B Titr" panose="00000700000000000000" pitchFamily="2" charset="-78"/>
              </a:rPr>
              <a:t>HOSM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7-</a:t>
            </a:r>
            <a:r>
              <a:rPr lang="en-US" sz="2400" b="1" dirty="0">
                <a:cs typeface="B Titr" panose="00000700000000000000" pitchFamily="2" charset="-78"/>
              </a:rPr>
              <a:t>	</a:t>
            </a:r>
            <a:r>
              <a:rPr lang="fa-IR" sz="2400" b="1" dirty="0">
                <a:cs typeface="B Titr" panose="00000700000000000000" pitchFamily="2" charset="-78"/>
              </a:rPr>
              <a:t>محاسبات رویتگر برای تخمین برخی حالت ها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8-</a:t>
            </a:r>
            <a:r>
              <a:rPr lang="fa-IR" sz="2400" b="1" dirty="0">
                <a:cs typeface="B Titr" panose="00000700000000000000" pitchFamily="2" charset="-78"/>
              </a:rPr>
              <a:t>	نحوه محاسبه زوایای مطلوب از سوی معادله </a:t>
            </a:r>
            <a:r>
              <a:rPr lang="en-US" sz="2400" b="1" dirty="0">
                <a:cs typeface="B Titr" panose="00000700000000000000" pitchFamily="2" charset="-78"/>
              </a:rPr>
              <a:t>xyz </a:t>
            </a:r>
            <a:r>
              <a:rPr lang="fa-IR" sz="2400" b="1" dirty="0" smtClean="0">
                <a:cs typeface="B Titr" panose="00000700000000000000" pitchFamily="2" charset="-78"/>
              </a:rPr>
              <a:t> برای پیوما</a:t>
            </a:r>
            <a:endParaRPr lang="fa-IR" sz="2400" b="1" dirty="0"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آنچه در این کد خواهید آموخت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32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19471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1-	کدها توسط </a:t>
            </a:r>
            <a:r>
              <a:rPr lang="en-US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MATLAB 2013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و با استفاده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از</a:t>
            </a:r>
            <a:r>
              <a:rPr lang="en-US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m-file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نوشته شده اند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2-	خروجی ها بصورت اعداد در </a:t>
            </a:r>
            <a:r>
              <a:rPr lang="en-US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command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و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یا شکل نمایش داده می شوند.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3-	آشنایی با مفاهیم کنترل غیرخطی و کنترل مد لغزشی مرتبه بالا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4-	آشنایی با مفاهیم دینامیک و سینماتیک ربات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5-	آشنایی با مفاهیم بهینه سازی و نیز الگوریتم های هوش مصنوعی علی الخصوص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 </a:t>
            </a:r>
          </a:p>
          <a:p>
            <a:pPr marL="109728" indent="0" algn="r" rtl="1">
              <a:lnSpc>
                <a:spcPct val="200000"/>
              </a:lnSpc>
              <a:buNone/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                 الگوریتم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پرندگان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6-	آشنایی با نحوه کار کردن توابع در </a:t>
            </a:r>
            <a:r>
              <a:rPr lang="en-US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MATLAB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7-</a:t>
            </a:r>
            <a:r>
              <a:rPr lang="en-US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	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آشنایی با مفهوم رویتگر و فلسفه وجود آن در سیستم کنترل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نکات و الزامات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6242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4123</TotalTime>
  <Words>236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 Titr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          طراحی کنترل کننده مود لغزشی بهینه با الگوریتم پرندگان برای یک بازوی رباتیک در حضور عدم قطعیت  سید محمد هاشم زاده شهریور 95     </vt:lpstr>
      <vt:lpstr> </vt:lpstr>
      <vt:lpstr>PowerPoint Presentation</vt:lpstr>
      <vt:lpstr>توانمندیهای کُد</vt:lpstr>
      <vt:lpstr>توانمندیهای کُد</vt:lpstr>
      <vt:lpstr>آنچه در این کد خواهید آموخت</vt:lpstr>
      <vt:lpstr>نکات و الزامات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YousefKhah</dc:creator>
  <cp:lastModifiedBy>marketcode</cp:lastModifiedBy>
  <cp:revision>215</cp:revision>
  <dcterms:created xsi:type="dcterms:W3CDTF">2006-08-16T00:00:00Z</dcterms:created>
  <dcterms:modified xsi:type="dcterms:W3CDTF">2016-12-15T07:35:30Z</dcterms:modified>
</cp:coreProperties>
</file>