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366" r:id="rId2"/>
    <p:sldId id="354" r:id="rId3"/>
    <p:sldId id="355" r:id="rId4"/>
    <p:sldId id="356" r:id="rId5"/>
    <p:sldId id="367" r:id="rId6"/>
    <p:sldId id="362" r:id="rId7"/>
    <p:sldId id="3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طراحی کنترل کننده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مود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لغزشی بهینه با الگوریتم پرندگان برای یک بازوی رباتیک در حضور عدم قطعیت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سید محمد هاشم زاده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شهریور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بهینه سازی تحت عدم قطعیت از مسائل جذاب و چالش برانگیز در مهندسی کنترل بوده و هست. روش های کنترل مقاوم </a:t>
            </a:r>
            <a:r>
              <a:rPr lang="fa-IR" sz="3000" dirty="0" smtClean="0">
                <a:cs typeface="B Titr" panose="00000700000000000000" pitchFamily="2" charset="-78"/>
              </a:rPr>
              <a:t>میتوانند </a:t>
            </a:r>
            <a:r>
              <a:rPr lang="fa-IR" sz="3000" dirty="0">
                <a:cs typeface="B Titr" panose="00000700000000000000" pitchFamily="2" charset="-78"/>
              </a:rPr>
              <a:t>با عدم قطعیت که حد بالا و پایین مشخصی دارد، کنترل سیستم را به خوبی انجام دهند ولی در زمینه بهینه سازی کار نمی کنند. در این پژوهش به کمک تخمین عدم قطعیت و نیز محاسبات بهینه سازی توسط الگوریتم پرندگان در حالت آفلاین، بهینه سازی آنلاین تحت عدم قطعیت انجام شده است.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برای شبیه سازی از </a:t>
            </a:r>
            <a:r>
              <a:rPr lang="en-US" sz="2400" b="1" dirty="0" smtClean="0">
                <a:cs typeface="B Titr" panose="00000700000000000000" pitchFamily="2" charset="-78"/>
              </a:rPr>
              <a:t>m-file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نرم افزار </a:t>
            </a:r>
            <a:r>
              <a:rPr lang="en-US" sz="2400" dirty="0" smtClean="0">
                <a:cs typeface="B Titr" panose="00000700000000000000" pitchFamily="2" charset="-78"/>
              </a:rPr>
              <a:t>MATLAB</a:t>
            </a:r>
            <a:r>
              <a:rPr lang="fa-IR" sz="2400" dirty="0" smtClean="0">
                <a:cs typeface="B Titr" panose="00000700000000000000" pitchFamily="2" charset="-78"/>
              </a:rPr>
              <a:t> استفاده شده است که سرعت بالاتری نسبت به </a:t>
            </a:r>
            <a:r>
              <a:rPr lang="en-US" sz="2400" dirty="0" smtClean="0">
                <a:cs typeface="B Titr" panose="00000700000000000000" pitchFamily="2" charset="-78"/>
              </a:rPr>
              <a:t>SIMULINK</a:t>
            </a:r>
            <a:r>
              <a:rPr lang="fa-IR" sz="2400" dirty="0" smtClean="0">
                <a:cs typeface="B Titr" panose="00000700000000000000" pitchFamily="2" charset="-78"/>
              </a:rPr>
              <a:t> دارد.</a:t>
            </a:r>
          </a:p>
          <a:p>
            <a:pPr algn="just" rtl="1">
              <a:lnSpc>
                <a:spcPct val="150000"/>
              </a:lnSpc>
            </a:pPr>
            <a:endParaRPr lang="fa-IR" sz="24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كد، يك مقاله کنفرانس خارجی و یک مقاله ژورنال خارجی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600" dirty="0">
                <a:cs typeface="B Titr" panose="00000700000000000000" pitchFamily="2" charset="-78"/>
              </a:rPr>
              <a:t>شبیه سازی ربات پیوما 560</a:t>
            </a:r>
            <a:endParaRPr lang="en-US" sz="2600" dirty="0">
              <a:cs typeface="B Titr" panose="00000700000000000000" pitchFamily="2" charset="-78"/>
            </a:endParaRPr>
          </a:p>
          <a:p>
            <a:pPr algn="r" rtl="1"/>
            <a:r>
              <a:rPr lang="fa-IR" sz="2600" dirty="0">
                <a:cs typeface="B Titr" panose="00000700000000000000" pitchFamily="2" charset="-78"/>
              </a:rPr>
              <a:t>تولید زوایای مطلوب به کمک سینماتیک وارون از روی معادله سه بعدی </a:t>
            </a:r>
            <a:r>
              <a:rPr lang="en-US" sz="2600" dirty="0">
                <a:cs typeface="B Titr" panose="00000700000000000000" pitchFamily="2" charset="-78"/>
              </a:rPr>
              <a:t>xyz</a:t>
            </a:r>
          </a:p>
          <a:p>
            <a:pPr algn="r" rtl="1"/>
            <a:r>
              <a:rPr lang="fa-IR" sz="2600" dirty="0">
                <a:cs typeface="B Titr" panose="00000700000000000000" pitchFamily="2" charset="-78"/>
              </a:rPr>
              <a:t>کنترل مد لغزشی مراتب بالا</a:t>
            </a:r>
            <a:endParaRPr lang="en-US" sz="2600" dirty="0">
              <a:cs typeface="B Titr" panose="00000700000000000000" pitchFamily="2" charset="-78"/>
            </a:endParaRPr>
          </a:p>
          <a:p>
            <a:pPr algn="r" rtl="1"/>
            <a:r>
              <a:rPr lang="fa-IR" sz="2600" dirty="0">
                <a:cs typeface="B Titr" panose="00000700000000000000" pitchFamily="2" charset="-78"/>
              </a:rPr>
              <a:t>پیاده سازی رویتگر غیرخطی</a:t>
            </a:r>
            <a:endParaRPr lang="en-US" sz="2600" dirty="0">
              <a:cs typeface="B Titr" panose="00000700000000000000" pitchFamily="2" charset="-78"/>
            </a:endParaRPr>
          </a:p>
          <a:p>
            <a:pPr algn="r" rtl="1"/>
            <a:r>
              <a:rPr lang="fa-IR" sz="2600" dirty="0">
                <a:cs typeface="B Titr" panose="00000700000000000000" pitchFamily="2" charset="-78"/>
              </a:rPr>
              <a:t>بهینه سازی به وسیله الگوریتم پرندگان در حالت آفلاین</a:t>
            </a:r>
            <a:endParaRPr lang="en-US" sz="2600" dirty="0">
              <a:cs typeface="B Titr" panose="00000700000000000000" pitchFamily="2" charset="-78"/>
            </a:endParaRPr>
          </a:p>
          <a:p>
            <a:pPr algn="r" rtl="1"/>
            <a:r>
              <a:rPr lang="fa-IR" sz="2600" dirty="0">
                <a:cs typeface="B Titr" panose="00000700000000000000" pitchFamily="2" charset="-78"/>
              </a:rPr>
              <a:t>بهینه سازی توسط روش جدید برای حالت آنلاین به کمک داده های </a:t>
            </a:r>
            <a:r>
              <a:rPr lang="fa-IR" sz="2600" dirty="0" smtClean="0">
                <a:cs typeface="B Titr" panose="00000700000000000000" pitchFamily="2" charset="-78"/>
              </a:rPr>
              <a:t>آفلاین</a:t>
            </a:r>
          </a:p>
          <a:p>
            <a:pPr algn="r" rtl="1"/>
            <a:r>
              <a:rPr lang="fa-IR" sz="2600" dirty="0" smtClean="0">
                <a:cs typeface="B Titr" panose="00000700000000000000" pitchFamily="2" charset="-78"/>
              </a:rPr>
              <a:t>مقایسه شاخص های کارایی کنترل، خطای زاویه ای و زمان نشست</a:t>
            </a:r>
            <a:endParaRPr lang="en-US" sz="2600" dirty="0">
              <a:cs typeface="B Titr" panose="00000700000000000000" pitchFamily="2" charset="-78"/>
            </a:endParaRP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66978" indent="-857250" algn="r" rtl="1">
              <a:buFont typeface="+mj-lt"/>
              <a:buAutoNum type="romanUcPeriod"/>
            </a:pPr>
            <a:r>
              <a:rPr lang="fa-IR" sz="3600" dirty="0">
                <a:cs typeface="B Titr" panose="00000700000000000000" pitchFamily="2" charset="-78"/>
              </a:rPr>
              <a:t>بهینه </a:t>
            </a:r>
            <a:r>
              <a:rPr lang="fa-IR" sz="3600" dirty="0" smtClean="0">
                <a:cs typeface="B Titr" panose="00000700000000000000" pitchFamily="2" charset="-78"/>
              </a:rPr>
              <a:t>سازی ربات </a:t>
            </a:r>
            <a:r>
              <a:rPr lang="fa-IR" sz="3600" dirty="0">
                <a:cs typeface="B Titr" panose="00000700000000000000" pitchFamily="2" charset="-78"/>
              </a:rPr>
              <a:t>به وسیله الگوریتم پرندگان در حالت </a:t>
            </a:r>
            <a:r>
              <a:rPr lang="fa-IR" sz="3600" dirty="0" smtClean="0">
                <a:cs typeface="B Titr" panose="00000700000000000000" pitchFamily="2" charset="-78"/>
              </a:rPr>
              <a:t>آفلاین</a:t>
            </a:r>
            <a:r>
              <a:rPr lang="fa-IR" sz="3600" dirty="0">
                <a:cs typeface="B Titr" panose="00000700000000000000" pitchFamily="2" charset="-78"/>
              </a:rPr>
              <a:t> </a:t>
            </a:r>
            <a:r>
              <a:rPr lang="fa-IR" sz="3600" dirty="0" smtClean="0">
                <a:cs typeface="B Titr" panose="00000700000000000000" pitchFamily="2" charset="-78"/>
              </a:rPr>
              <a:t>و مقایسه با سیستم غیر یهینه</a:t>
            </a:r>
          </a:p>
          <a:p>
            <a:pPr marL="966978" indent="-857250" algn="r" rtl="1">
              <a:buFont typeface="+mj-lt"/>
              <a:buAutoNum type="romanUcPeriod"/>
            </a:pPr>
            <a:endParaRPr lang="en-US" sz="3600" dirty="0" smtClean="0">
              <a:cs typeface="B Titr" panose="00000700000000000000" pitchFamily="2" charset="-78"/>
            </a:endParaRPr>
          </a:p>
          <a:p>
            <a:pPr marL="852678" indent="-742950" algn="r" rtl="1">
              <a:buFont typeface="+mj-lt"/>
              <a:buAutoNum type="romanUcPeriod"/>
            </a:pPr>
            <a:r>
              <a:rPr lang="fa-IR" sz="3600" dirty="0">
                <a:cs typeface="B Titr" panose="00000700000000000000" pitchFamily="2" charset="-78"/>
              </a:rPr>
              <a:t>بهینه </a:t>
            </a:r>
            <a:r>
              <a:rPr lang="fa-IR" sz="3600" dirty="0" smtClean="0">
                <a:cs typeface="B Titr" panose="00000700000000000000" pitchFamily="2" charset="-78"/>
              </a:rPr>
              <a:t>سازی ربات </a:t>
            </a:r>
            <a:r>
              <a:rPr lang="fa-IR" sz="3600" dirty="0">
                <a:cs typeface="B Titr" panose="00000700000000000000" pitchFamily="2" charset="-78"/>
              </a:rPr>
              <a:t>به وسیله الگوریتم پرندگان در حالت آفلاین و مقایسه با روش </a:t>
            </a:r>
            <a:r>
              <a:rPr lang="fa-IR" sz="3600" dirty="0" smtClean="0">
                <a:cs typeface="B Titr" panose="00000700000000000000" pitchFamily="2" charset="-78"/>
              </a:rPr>
              <a:t>جدید</a:t>
            </a:r>
          </a:p>
          <a:p>
            <a:pPr marL="852678" indent="-742950" algn="r" rtl="1">
              <a:buFont typeface="+mj-lt"/>
              <a:buAutoNum type="romanUcPeriod"/>
            </a:pPr>
            <a:endParaRPr lang="en-US" sz="3600" dirty="0">
              <a:cs typeface="B Titr" panose="00000700000000000000" pitchFamily="2" charset="-78"/>
            </a:endParaRPr>
          </a:p>
          <a:p>
            <a:pPr marL="852678" indent="-742950" algn="r" rtl="1">
              <a:buFont typeface="+mj-lt"/>
              <a:buAutoNum type="romanUcPeriod"/>
            </a:pPr>
            <a:r>
              <a:rPr lang="fa-IR" sz="3600" dirty="0">
                <a:cs typeface="B Titr" panose="00000700000000000000" pitchFamily="2" charset="-78"/>
              </a:rPr>
              <a:t>مقایسه شاخص های کارایی کنترل، خطای </a:t>
            </a:r>
            <a:r>
              <a:rPr lang="fa-IR" sz="3600" dirty="0" smtClean="0">
                <a:cs typeface="B Titr" panose="00000700000000000000" pitchFamily="2" charset="-78"/>
              </a:rPr>
              <a:t>زوایا </a:t>
            </a:r>
            <a:r>
              <a:rPr lang="fa-IR" sz="3600" dirty="0">
                <a:cs typeface="B Titr" panose="00000700000000000000" pitchFamily="2" charset="-78"/>
              </a:rPr>
              <a:t>و زمان نشست</a:t>
            </a:r>
            <a:endParaRPr lang="en-US" sz="3600" dirty="0"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251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1-	نحوه محاسبه ماتریس های ربات پیوما </a:t>
            </a:r>
            <a:r>
              <a:rPr lang="fa-IR" sz="2400" b="1" dirty="0" smtClean="0">
                <a:cs typeface="B Titr" panose="00000700000000000000" pitchFamily="2" charset="-78"/>
              </a:rPr>
              <a:t>560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      نحوه محاسبه مقادیر مطلوب زوایا از روش سینماتیک وارون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</a:t>
            </a:r>
            <a:r>
              <a:rPr lang="fa-IR" sz="2400" b="1" dirty="0">
                <a:cs typeface="B Titr" panose="00000700000000000000" pitchFamily="2" charset="-78"/>
              </a:rPr>
              <a:t>	مقداردهی اولیه الگوریتم پرندگان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</a:t>
            </a:r>
            <a:r>
              <a:rPr lang="fa-IR" sz="2400" b="1" dirty="0">
                <a:cs typeface="B Titr" panose="00000700000000000000" pitchFamily="2" charset="-78"/>
              </a:rPr>
              <a:t>	نحوه استفاده از الگوریتم پرندگان برای بهینه سازی ربات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</a:t>
            </a:r>
            <a:r>
              <a:rPr lang="fa-IR" sz="2400" b="1" dirty="0">
                <a:cs typeface="B Titr" panose="00000700000000000000" pitchFamily="2" charset="-78"/>
              </a:rPr>
              <a:t>	بررسی شاخص های کارایی کنترل، خطای زاویه ای و زمان نشست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</a:t>
            </a:r>
            <a:r>
              <a:rPr lang="fa-IR" sz="2400" b="1" dirty="0">
                <a:cs typeface="B Titr" panose="00000700000000000000" pitchFamily="2" charset="-78"/>
              </a:rPr>
              <a:t>	اختلال جمع شونده در ورودی و نحوه حذف آن توسط </a:t>
            </a:r>
            <a:r>
              <a:rPr lang="en-US" sz="2400" b="1" dirty="0">
                <a:cs typeface="B Titr" panose="00000700000000000000" pitchFamily="2" charset="-78"/>
              </a:rPr>
              <a:t>HOSM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</a:t>
            </a:r>
            <a:r>
              <a:rPr lang="en-US" sz="2400" b="1" dirty="0">
                <a:cs typeface="B Titr" panose="00000700000000000000" pitchFamily="2" charset="-78"/>
              </a:rPr>
              <a:t>	</a:t>
            </a:r>
            <a:r>
              <a:rPr lang="fa-IR" sz="2400" b="1" dirty="0">
                <a:cs typeface="B Titr" panose="00000700000000000000" pitchFamily="2" charset="-78"/>
              </a:rPr>
              <a:t>محاسبات رویتگر برای تخمین برخی حالت 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8-</a:t>
            </a:r>
            <a:r>
              <a:rPr lang="fa-IR" sz="2400" b="1" dirty="0">
                <a:cs typeface="B Titr" panose="00000700000000000000" pitchFamily="2" charset="-78"/>
              </a:rPr>
              <a:t>	نحوه محاسبه زوایای مطلوب از سوی معادله </a:t>
            </a:r>
            <a:r>
              <a:rPr lang="en-US" sz="2400" b="1" dirty="0">
                <a:cs typeface="B Titr" panose="00000700000000000000" pitchFamily="2" charset="-78"/>
              </a:rPr>
              <a:t>xyz </a:t>
            </a:r>
            <a:r>
              <a:rPr lang="fa-IR" sz="2400" b="1" dirty="0" smtClean="0">
                <a:cs typeface="B Titr" panose="00000700000000000000" pitchFamily="2" charset="-78"/>
              </a:rPr>
              <a:t> برای پیوما</a:t>
            </a:r>
            <a:endParaRPr lang="fa-IR" sz="24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19471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	کدها توسط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 2013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و با استفاده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از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m-file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نوشته شده اند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2-	خروجی ها بصورت اعداد در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command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یا شکل نمایش داده می شوند.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3-	آشنایی با مفاهیم کنترل غیرخطی و کنترل مد لغزشی مرتبه بالا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4-	آشنایی با مفاهیم دینامیک و سینماتیک ربات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5-	آشنایی با مفاهیم بهینه سازی و نیز الگوریتم های هوش مصنوعی علی الخصوص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                الگوریتم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پرندگان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6-	آشنایی با نحوه کار کردن توابع در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7-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	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مفهوم رویتگر و فلسفه وجود آن در سیستم کنترل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4123</TotalTime>
  <Words>236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طراحی کنترل کننده مود لغزشی بهینه با الگوریتم پرندگان برای یک بازوی رباتیک در حضور عدم قطعیت  سید محمد هاشم زاده شهریور 95     </vt:lpstr>
      <vt:lpstr> </vt:lpstr>
      <vt:lpstr>PowerPoint Presentation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215</cp:revision>
  <dcterms:created xsi:type="dcterms:W3CDTF">2006-08-16T00:00:00Z</dcterms:created>
  <dcterms:modified xsi:type="dcterms:W3CDTF">2016-12-15T07:35:30Z</dcterms:modified>
</cp:coreProperties>
</file>