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366" r:id="rId2"/>
    <p:sldId id="354" r:id="rId3"/>
    <p:sldId id="367" r:id="rId4"/>
    <p:sldId id="356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7" r:id="rId14"/>
    <p:sldId id="376" r:id="rId15"/>
    <p:sldId id="378" r:id="rId16"/>
    <p:sldId id="362" r:id="rId17"/>
    <p:sldId id="3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طراحی کنترل‌کننده </a:t>
            </a:r>
            <a:r>
              <a:rPr lang="en-US" sz="33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B Titr" panose="00000700000000000000" pitchFamily="2" charset="-78"/>
              </a:rPr>
              <a:t>PID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مرتبه کسری با الگوریتم ژنتیک برای کنترل سیستم پرتابگر موشک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امیرمحسن شیروانی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آذر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8896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27037" indent="-34290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عملکرد حلقه </a:t>
            </a: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باز:</a:t>
            </a:r>
            <a:endParaRPr lang="fa-IR" sz="2000" b="1" dirty="0">
              <a:solidFill>
                <a:schemeClr val="accent1"/>
              </a:solidFill>
              <a:cs typeface="B Titr" panose="00000700000000000000" pitchFamily="2" charset="-78"/>
            </a:endParaRPr>
          </a:p>
          <a:p>
            <a:pPr marL="427037" indent="-34290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ورودیی‌ها و خروجی‌های سیستم</a:t>
            </a: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0" y="1219200"/>
            <a:ext cx="35814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پاسخ سیستم</a:t>
            </a: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32004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96508"/>
            <a:ext cx="3216166" cy="2956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96508"/>
            <a:ext cx="3276600" cy="2956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11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27037" indent="-34290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عملکرد حلقه </a:t>
            </a: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بسته:</a:t>
            </a:r>
            <a:endParaRPr lang="fa-IR" sz="2000" b="1" dirty="0">
              <a:solidFill>
                <a:schemeClr val="accent1"/>
              </a:solidFill>
              <a:cs typeface="B Titr" panose="00000700000000000000" pitchFamily="2" charset="-78"/>
            </a:endParaRPr>
          </a:p>
          <a:p>
            <a:pPr marL="427037" indent="-34290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بلوک دیاگرام کنترلی سیستم</a:t>
            </a: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971800" y="1219200"/>
            <a:ext cx="6172200" cy="5181599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9718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8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روند همگرایی الگوریتم ژنتیک</a:t>
            </a: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427037" indent="-34290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پارامترهای کنترل‌کننده بهینه</a:t>
            </a: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43000"/>
            <a:ext cx="38862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10200"/>
            <a:ext cx="548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0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پاسخ سیستم</a:t>
            </a: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32004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32004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81400"/>
            <a:ext cx="32766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3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اعمال کنترل‌کننده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PID</a:t>
            </a:r>
            <a:r>
              <a:rPr lang="fa-IR" sz="2000" b="1" dirty="0">
                <a:cs typeface="B Titr" panose="00000700000000000000" pitchFamily="2" charset="-78"/>
              </a:rPr>
              <a:t> </a:t>
            </a:r>
            <a:r>
              <a:rPr lang="fa-IR" sz="2000" b="1" dirty="0" smtClean="0">
                <a:cs typeface="B Titr" panose="00000700000000000000" pitchFamily="2" charset="-78"/>
              </a:rPr>
              <a:t>فازی </a:t>
            </a: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" y="2522561"/>
            <a:ext cx="2819400" cy="2887639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200400" y="2514600"/>
            <a:ext cx="2819400" cy="28956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6324600" y="2514600"/>
            <a:ext cx="281940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طراحی یک کنترل‌کننده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PID</a:t>
            </a:r>
            <a:r>
              <a:rPr lang="fa-IR" sz="2000" b="1" dirty="0">
                <a:cs typeface="B Titr" panose="00000700000000000000" pitchFamily="2" charset="-78"/>
              </a:rPr>
              <a:t> </a:t>
            </a:r>
            <a:r>
              <a:rPr lang="fa-IR" sz="2000" b="1" dirty="0" smtClean="0">
                <a:cs typeface="B Titr" panose="00000700000000000000" pitchFamily="2" charset="-78"/>
              </a:rPr>
              <a:t>مرتبه </a:t>
            </a:r>
            <a:r>
              <a:rPr lang="fa-IR" sz="2000" b="1" dirty="0">
                <a:cs typeface="B Titr" panose="00000700000000000000" pitchFamily="2" charset="-78"/>
              </a:rPr>
              <a:t>کسری بهینه برای یک سیستم </a:t>
            </a:r>
            <a:r>
              <a:rPr lang="fa-IR" sz="2000" b="1" dirty="0" smtClean="0">
                <a:cs typeface="B Titr" panose="00000700000000000000" pitchFamily="2" charset="-78"/>
              </a:rPr>
              <a:t>پرتابگر موشک</a:t>
            </a:r>
            <a:endParaRPr lang="fa-IR" sz="2000" b="1" dirty="0"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تنظیم مقادیر بهینه پارامترهای کنترل‌کننده مذکور با استفاده از یک الگوریتم تکاملی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انتخاب پارامترهای متناسب کنترل‌کننده مذکور از دامنه مقادیر قابل اعتماد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بررسی یک مدل </a:t>
            </a:r>
            <a:r>
              <a:rPr lang="fa-IR" sz="2000" b="1" dirty="0" smtClean="0">
                <a:cs typeface="B Titr" panose="00000700000000000000" pitchFamily="2" charset="-78"/>
              </a:rPr>
              <a:t>سیستم پرتابگر موشک </a:t>
            </a:r>
            <a:r>
              <a:rPr lang="fa-IR" sz="2000" b="1" dirty="0">
                <a:cs typeface="B Titr" panose="00000700000000000000" pitchFamily="2" charset="-78"/>
              </a:rPr>
              <a:t>با جزئیات ساختاری و </a:t>
            </a:r>
            <a:r>
              <a:rPr lang="fa-IR" sz="2000" b="1" dirty="0" smtClean="0">
                <a:cs typeface="B Titr" panose="00000700000000000000" pitchFamily="2" charset="-78"/>
              </a:rPr>
              <a:t>تحلیلی</a:t>
            </a:r>
            <a:endParaRPr lang="fa-IR" sz="2000" b="1" dirty="0"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مقایسه اجرای حلقه بسته و </a:t>
            </a:r>
            <a:r>
              <a:rPr lang="fa-IR" sz="2000" b="1" dirty="0" smtClean="0">
                <a:cs typeface="B Titr" panose="00000700000000000000" pitchFamily="2" charset="-78"/>
              </a:rPr>
              <a:t>تلاش کنترل‌کننده </a:t>
            </a:r>
            <a:r>
              <a:rPr lang="fa-IR" sz="2000" b="1" dirty="0">
                <a:cs typeface="B Titr" panose="00000700000000000000" pitchFamily="2" charset="-78"/>
              </a:rPr>
              <a:t>مذکور با </a:t>
            </a:r>
            <a:r>
              <a:rPr lang="fa-IR" sz="2000" b="1" dirty="0" smtClean="0">
                <a:cs typeface="B Titr" panose="00000700000000000000" pitchFamily="2" charset="-78"/>
              </a:rPr>
              <a:t>کنترل‌کننده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PID</a:t>
            </a:r>
            <a:r>
              <a:rPr lang="fa-IR" sz="2000" b="1" dirty="0">
                <a:cs typeface="B Titr" panose="00000700000000000000" pitchFamily="2" charset="-78"/>
              </a:rPr>
              <a:t> </a:t>
            </a:r>
            <a:r>
              <a:rPr lang="fa-IR" sz="2000" b="1" dirty="0" smtClean="0">
                <a:cs typeface="B Titr" panose="00000700000000000000" pitchFamily="2" charset="-78"/>
              </a:rPr>
              <a:t>فازی</a:t>
            </a:r>
            <a:endParaRPr lang="fa-IR" sz="2000" b="1" dirty="0"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نتیجه‌گیری در مورد کارایی بهتر کنترل‌کننده مذکور نسبت به هم‌نوع </a:t>
            </a:r>
            <a:r>
              <a:rPr lang="fa-IR" sz="2000" b="1" dirty="0" smtClean="0">
                <a:cs typeface="B Titr" panose="00000700000000000000" pitchFamily="2" charset="-78"/>
              </a:rPr>
              <a:t>خود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استفاده از مفاهیم سیستم‌های مرتبه کسری برای کنترل سیستم پرتابگر موشک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شبیه‌سازی دینامیک سیستم پرتابگر موشک در محیط سیمولینک </a:t>
            </a:r>
            <a:r>
              <a:rPr lang="fa-IR" sz="2000" b="1" dirty="0" smtClean="0">
                <a:cs typeface="B Titr" panose="00000700000000000000" pitchFamily="2" charset="-78"/>
              </a:rPr>
              <a:t>متلب</a:t>
            </a:r>
            <a:endParaRPr lang="fa-IR" sz="2000" b="1" dirty="0"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کنترل سیستم پیچیده </a:t>
            </a:r>
            <a:r>
              <a:rPr lang="fa-IR" sz="2000" b="1" dirty="0" smtClean="0">
                <a:cs typeface="B Titr" panose="00000700000000000000" pitchFamily="2" charset="-78"/>
              </a:rPr>
              <a:t>پرتابگر موشک </a:t>
            </a:r>
            <a:r>
              <a:rPr lang="fa-IR" sz="2000" b="1" dirty="0">
                <a:cs typeface="B Titr" panose="00000700000000000000" pitchFamily="2" charset="-78"/>
              </a:rPr>
              <a:t>به‌نحو </a:t>
            </a:r>
            <a:r>
              <a:rPr lang="fa-IR" sz="2000" b="1" dirty="0" smtClean="0">
                <a:cs typeface="B Titr" panose="00000700000000000000" pitchFamily="2" charset="-78"/>
              </a:rPr>
              <a:t>بهینه</a:t>
            </a:r>
            <a:endParaRPr lang="fa-IR" sz="20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استفاده از ورژن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R2013a</a:t>
            </a:r>
            <a:r>
              <a:rPr lang="fa-IR" sz="2000" b="1" dirty="0">
                <a:cs typeface="B Titr" panose="00000700000000000000" pitchFamily="2" charset="-78"/>
              </a:rPr>
              <a:t> نرم‌افزار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000" b="1" dirty="0">
                <a:cs typeface="B Titr" panose="00000700000000000000" pitchFamily="2" charset="-78"/>
              </a:rPr>
              <a:t> برای طراحی کنترل‌کننده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PID</a:t>
            </a:r>
            <a:r>
              <a:rPr lang="fa-IR" sz="2000" b="1" dirty="0">
                <a:cs typeface="B Titr" panose="00000700000000000000" pitchFamily="2" charset="-78"/>
              </a:rPr>
              <a:t> مرتبه </a:t>
            </a:r>
            <a:r>
              <a:rPr lang="fa-IR" sz="2000" b="1" dirty="0" smtClean="0">
                <a:cs typeface="B Titr" panose="00000700000000000000" pitchFamily="2" charset="-78"/>
              </a:rPr>
              <a:t>کسری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ذخیره‌سازی </a:t>
            </a:r>
            <a:r>
              <a:rPr lang="fa-IR" sz="2000" b="1" dirty="0" smtClean="0">
                <a:cs typeface="B Titr" panose="00000700000000000000" pitchFamily="2" charset="-78"/>
              </a:rPr>
              <a:t>تمام کدها و مدل‌سازی‌ها در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Folder </a:t>
            </a:r>
            <a:r>
              <a:rPr lang="en-US" sz="18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</a:t>
            </a:r>
            <a:endParaRPr lang="fa-IR" sz="18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مقداردهی </a:t>
            </a: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پارامترها </a:t>
            </a:r>
            <a:r>
              <a:rPr lang="fa-IR" sz="20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برای هر مرحله اجرا </a:t>
            </a: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نمودن فایل‌های سیمولینک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تغییر دادن تنظیمات کانفیگوریشن سیمولینک درصورت مشاهده ارور حین اجرای فایل‌ها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تعریف کامپایلر مورد نظر خود به‌عنوان کامپایلر پیش­فرض در متلب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زبان برنامه‌نویسی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C</a:t>
            </a:r>
            <a:endParaRPr lang="fa-IR" sz="18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الگوریتم تکاملی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تولباکس مشتق‌گیر مرتبه کسری</a:t>
            </a: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مقدمه و توضیح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ریاضیات:</a:t>
            </a: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anose="00000700000000000000" pitchFamily="2" charset="-78"/>
              </a:rPr>
              <a:t>وظیفه مدل‌سازی پدیده‌هایی از قبیل رویدادهای فیزیکی، زیستی، شیمیایی، اجتماعی و روانی</a:t>
            </a: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محاسبات درجه کسری:</a:t>
            </a: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anose="00000700000000000000" pitchFamily="2" charset="-78"/>
              </a:rPr>
              <a:t>شکل‌گیری ایده آن همزمان با محاسبات درجه صحیح از 300 سال پیش</a:t>
            </a: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کنترل‌کننده </a:t>
            </a:r>
            <a:r>
              <a:rPr lang="en-US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PID</a:t>
            </a: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:</a:t>
            </a:r>
            <a:endParaRPr lang="en-US" sz="2000" b="1" dirty="0">
              <a:solidFill>
                <a:schemeClr val="accent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ابزاری استاندارد و انعطاف‌پذیر در اتوماسیون صنعتی</a:t>
            </a: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کنترل‌کننده </a:t>
            </a:r>
            <a:r>
              <a:rPr lang="en-US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FOPID</a:t>
            </a: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:</a:t>
            </a:r>
            <a:endParaRPr lang="en-US" sz="2000" b="1" dirty="0">
              <a:solidFill>
                <a:schemeClr val="accent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ارتقاءکنترل‌کننده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PID</a:t>
            </a:r>
            <a:r>
              <a:rPr lang="fa-IR" sz="2000" b="1" dirty="0">
                <a:cs typeface="B Titr" panose="00000700000000000000" pitchFamily="2" charset="-78"/>
              </a:rPr>
              <a:t> با وارد کردن محاسبات درجه کسری در آن‌ها</a:t>
            </a: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تاریخچه:</a:t>
            </a: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معرفی مفهوم کنترل‌کننده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FOPID</a:t>
            </a:r>
            <a:r>
              <a:rPr lang="fa-IR" sz="2000" b="1" dirty="0">
                <a:cs typeface="B Titr" panose="00000700000000000000" pitchFamily="2" charset="-78"/>
              </a:rPr>
              <a:t> توسط پادلوبنی در سال </a:t>
            </a:r>
            <a:r>
              <a:rPr lang="fa-IR" sz="2000" b="1" dirty="0" smtClean="0">
                <a:cs typeface="B Titr" panose="00000700000000000000" pitchFamily="2" charset="-78"/>
              </a:rPr>
              <a:t>1999 </a:t>
            </a:r>
            <a:r>
              <a:rPr lang="fa-IR" sz="2000" b="1" dirty="0">
                <a:cs typeface="B Titr" panose="00000700000000000000" pitchFamily="2" charset="-78"/>
              </a:rPr>
              <a:t>تا معرفی روشی در طراحی کنترل‌کننده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FOPID</a:t>
            </a:r>
            <a:r>
              <a:rPr lang="fa-IR" sz="2000" b="1" dirty="0">
                <a:cs typeface="B Titr" panose="00000700000000000000" pitchFamily="2" charset="-78"/>
              </a:rPr>
              <a:t> با استفاده از پاسخ ضربه توسط چارف و فرگانی در سال 2013</a:t>
            </a:r>
            <a:endParaRPr lang="en-US" sz="20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مقدمه و توضیح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پیش‌نیازهایی از حسابان مرتبه کسری: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طرح مباحث مرتبه کسری اولین بار توسط لایبنیتز و هوپیتال در سال 1695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تعریف کاپوتو برای مشتق کسری مرتبه </a:t>
            </a:r>
            <a:r>
              <a:rPr lang="en-US" sz="1800" b="1" dirty="0">
                <a:latin typeface="Times New Roman" panose="02020603050405020304" pitchFamily="18" charset="0"/>
                <a:cs typeface="B Titr" panose="00000700000000000000" pitchFamily="2" charset="-78"/>
              </a:rPr>
              <a:t>α</a:t>
            </a:r>
            <a:r>
              <a:rPr lang="fa-IR" sz="2000" b="1" dirty="0">
                <a:cs typeface="B Titr" panose="00000700000000000000" pitchFamily="2" charset="-78"/>
              </a:rPr>
              <a:t> (ثابت) از سمت چپ و </a:t>
            </a:r>
            <a:r>
              <a:rPr lang="fa-IR" sz="2000" b="1" dirty="0" smtClean="0">
                <a:cs typeface="B Titr" panose="00000700000000000000" pitchFamily="2" charset="-78"/>
              </a:rPr>
              <a:t>راست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کنترل‌کننده </a:t>
            </a:r>
            <a:r>
              <a:rPr lang="en-US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PID</a:t>
            </a: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 </a:t>
            </a: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مرتبه کسری پیاده‌سازی شده در این کد:</a:t>
            </a: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اضافه </a:t>
            </a:r>
            <a:r>
              <a:rPr lang="fa-IR" sz="2000" b="1" dirty="0" smtClean="0">
                <a:cs typeface="B Titr" panose="00000700000000000000" pitchFamily="2" charset="-78"/>
              </a:rPr>
              <a:t>کردن </a:t>
            </a:r>
            <a:r>
              <a:rPr lang="fa-IR" sz="2000" b="1" dirty="0">
                <a:cs typeface="B Titr" panose="00000700000000000000" pitchFamily="2" charset="-78"/>
              </a:rPr>
              <a:t>دو پارامتر دیگر به‌صورت مرتبه ترم انتگرالی و </a:t>
            </a:r>
            <a:r>
              <a:rPr lang="fa-IR" sz="2000" b="1" dirty="0" smtClean="0">
                <a:cs typeface="B Titr" panose="00000700000000000000" pitchFamily="2" charset="-78"/>
              </a:rPr>
              <a:t>مشتقی</a:t>
            </a:r>
            <a:endParaRPr lang="fa-IR" sz="2000" b="1" dirty="0"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ترکیب معیارهای </a:t>
            </a:r>
            <a:r>
              <a:rPr lang="fa-IR" sz="2000" b="1" dirty="0" smtClean="0">
                <a:cs typeface="B Titr" panose="00000700000000000000" pitchFamily="2" charset="-78"/>
              </a:rPr>
              <a:t>انتگرالی به‌عنوان تابع هزینه جهت بهینه‌سازی</a:t>
            </a:r>
          </a:p>
          <a:p>
            <a:pPr marL="365760" lvl="1" indent="-256032" algn="just" rtl="1">
              <a:lnSpc>
                <a:spcPct val="200000"/>
              </a:lnSpc>
              <a:spcBef>
                <a:spcPts val="400"/>
              </a:spcBef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anose="00000700000000000000" pitchFamily="2" charset="-78"/>
              </a:rPr>
              <a:t>به‌کارگیری </a:t>
            </a:r>
            <a:r>
              <a:rPr lang="fa-IR" sz="2000" b="1" dirty="0">
                <a:cs typeface="B Titr" panose="00000700000000000000" pitchFamily="2" charset="-78"/>
              </a:rPr>
              <a:t>کنترل‌کننده </a:t>
            </a:r>
            <a:r>
              <a:rPr lang="fa-IR" sz="2000" b="1" dirty="0" smtClean="0">
                <a:cs typeface="B Titr" panose="00000700000000000000" pitchFamily="2" charset="-78"/>
              </a:rPr>
              <a:t>برای </a:t>
            </a:r>
            <a:r>
              <a:rPr lang="fa-IR" sz="2000" b="1" dirty="0">
                <a:cs typeface="B Titr" panose="00000700000000000000" pitchFamily="2" charset="-78"/>
              </a:rPr>
              <a:t>پایداری و انعطاف بیشتر</a:t>
            </a:r>
          </a:p>
          <a:p>
            <a:pPr marL="365760" lvl="1" indent="-256032" algn="just" rtl="1">
              <a:lnSpc>
                <a:spcPct val="200000"/>
              </a:lnSpc>
              <a:spcBef>
                <a:spcPts val="400"/>
              </a:spcBef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>
                <a:cs typeface="B Titr" panose="00000700000000000000" pitchFamily="2" charset="-78"/>
              </a:rPr>
              <a:t>تنظیم ضرایب کنترل‌کننده توسط الگوریتم بهینه‌سازی </a:t>
            </a:r>
            <a:r>
              <a:rPr lang="fa-IR" sz="2000" b="1" dirty="0" smtClean="0">
                <a:cs typeface="B Titr" panose="00000700000000000000" pitchFamily="2" charset="-78"/>
              </a:rPr>
              <a:t>ژنتیک</a:t>
            </a:r>
            <a:endParaRPr lang="fa-IR" sz="20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33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q"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کنترل‌کننده </a:t>
            </a:r>
            <a:r>
              <a:rPr lang="en-US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FOPID</a:t>
            </a: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:</a:t>
            </a:r>
            <a:endParaRPr lang="fa-IR" sz="2000" b="1" dirty="0">
              <a:solidFill>
                <a:schemeClr val="accent1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anose="00000700000000000000" pitchFamily="2" charset="-78"/>
              </a:rPr>
              <a:t>رابطه و بلوک دیاگرام</a:t>
            </a: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anose="00000700000000000000" pitchFamily="2" charset="-78"/>
              </a:rPr>
              <a:t>روش زیگلر نیکولز به‌عنوان یک معیار تنظیم </a:t>
            </a:r>
            <a:r>
              <a:rPr lang="fa-IR" sz="2000" b="1" dirty="0">
                <a:cs typeface="B Titr" panose="00000700000000000000" pitchFamily="2" charset="-78"/>
              </a:rPr>
              <a:t>بهینه </a:t>
            </a:r>
            <a:r>
              <a:rPr lang="fa-IR" sz="2000" b="1" dirty="0" smtClean="0">
                <a:cs typeface="B Titr" panose="00000700000000000000" pitchFamily="2" charset="-78"/>
              </a:rPr>
              <a:t>پارامترها</a:t>
            </a:r>
            <a:endParaRPr lang="fa-IR" sz="2000" b="1" dirty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150000"/>
              </a:lnSpc>
              <a:buSzPct val="100000"/>
              <a:buNone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6" name="Picture 5" descr="http://t3.gstatic.com/images?q=tbn:ANd9GcTNc9Xe-SnXZtT6tXWETMXR57pihSRQRSx5hYNOGg_MpBLuEa6-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4206240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24400"/>
            <a:ext cx="5715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43200"/>
            <a:ext cx="13906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rtl="1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fa-IR" sz="2000" b="1" dirty="0" smtClean="0">
                <a:cs typeface="B Titr" panose="00000700000000000000" pitchFamily="2" charset="-78"/>
              </a:rPr>
              <a:t>مقایسه با نمونه ساده</a:t>
            </a:r>
          </a:p>
          <a:p>
            <a:pPr marL="644207" lvl="1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انعطاف بیشتر و مؤثرتر بودن نوع مرتبه کسری نسبت به نوع </a:t>
            </a:r>
            <a:r>
              <a:rPr lang="fa-IR" sz="2000" b="1" dirty="0" smtClean="0">
                <a:cs typeface="B Titr" panose="00000700000000000000" pitchFamily="2" charset="-78"/>
              </a:rPr>
              <a:t>سنتی</a:t>
            </a: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644207" lvl="1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ناحیه </a:t>
            </a:r>
            <a:r>
              <a:rPr lang="fa-IR" sz="2000" b="1" dirty="0">
                <a:cs typeface="B Titr" panose="00000700000000000000" pitchFamily="2" charset="-78"/>
              </a:rPr>
              <a:t>پایداری بزرگتر نوع مرتبه کسری نسبت به نوع </a:t>
            </a:r>
            <a:r>
              <a:rPr lang="fa-IR" sz="2000" b="1" dirty="0" smtClean="0">
                <a:cs typeface="B Titr" panose="00000700000000000000" pitchFamily="2" charset="-78"/>
              </a:rPr>
              <a:t>سنتی</a:t>
            </a: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58457" lvl="1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7" name="Picture 6" descr="http://saba.kntu.ac.ir/eecd/Ecourses/Nonlinear%2086/SelectedProjects/FinalProjects/shamseddinloo/fracti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6482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fomcon.net/wp-content/uploads/2011/12/stability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2971800" cy="2761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بهینه‌سازی با الگوریتم </a:t>
            </a: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ژنتیک:</a:t>
            </a:r>
            <a:endParaRPr lang="fa-IR" sz="2000" b="1" dirty="0">
              <a:solidFill>
                <a:schemeClr val="accent1"/>
              </a:solidFill>
              <a:cs typeface="B Titr" panose="00000700000000000000" pitchFamily="2" charset="-78"/>
            </a:endParaRPr>
          </a:p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ساختار </a:t>
            </a:r>
            <a:r>
              <a:rPr lang="fa-IR" sz="2000" b="1" dirty="0">
                <a:cs typeface="B Titr" panose="00000700000000000000" pitchFamily="2" charset="-78"/>
              </a:rPr>
              <a:t>شماتیک </a:t>
            </a:r>
            <a:r>
              <a:rPr lang="fa-IR" sz="2000" b="1" dirty="0" smtClean="0">
                <a:cs typeface="B Titr" panose="00000700000000000000" pitchFamily="2" charset="-78"/>
              </a:rPr>
              <a:t>الگوریتم</a:t>
            </a: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47800"/>
            <a:ext cx="22860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28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fa-IR" sz="2000" b="1" dirty="0">
                <a:solidFill>
                  <a:schemeClr val="accent1"/>
                </a:solidFill>
                <a:cs typeface="B Titr" panose="00000700000000000000" pitchFamily="2" charset="-78"/>
              </a:rPr>
              <a:t>روند طراحی </a:t>
            </a: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کنترل‌کننده و بهینه‌سازی آن:</a:t>
            </a:r>
            <a:endParaRPr lang="fa-IR" sz="2000" b="1" dirty="0">
              <a:solidFill>
                <a:schemeClr val="accent1"/>
              </a:solidFill>
              <a:cs typeface="B Titr" panose="00000700000000000000" pitchFamily="2" charset="-78"/>
            </a:endParaRPr>
          </a:p>
          <a:p>
            <a:pPr marL="369887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بلوک </a:t>
            </a:r>
            <a:r>
              <a:rPr lang="fa-IR" sz="2000" b="1" dirty="0">
                <a:cs typeface="B Titr" panose="00000700000000000000" pitchFamily="2" charset="-78"/>
              </a:rPr>
              <a:t>دیاگرام کنترلی مورد </a:t>
            </a:r>
            <a:r>
              <a:rPr lang="fa-IR" sz="2000" b="1" dirty="0" smtClean="0">
                <a:cs typeface="B Titr" panose="00000700000000000000" pitchFamily="2" charset="-78"/>
              </a:rPr>
              <a:t>استفاده</a:t>
            </a: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69887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مراحل </a:t>
            </a:r>
            <a:r>
              <a:rPr lang="fa-IR" sz="2000" b="1" dirty="0">
                <a:cs typeface="B Titr" panose="00000700000000000000" pitchFamily="2" charset="-78"/>
              </a:rPr>
              <a:t>بهینه‌سازی</a:t>
            </a: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دریافت خطا و ساخت معیار انتگرال حاصل‌ضرب زمان در توان دو خطا از روی آن</a:t>
            </a: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دریافت ورودی کنترلی و ساخت معیار انتگرال توان دو ورودی کنترلی از روی آن</a:t>
            </a: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ترکیب این دو معیار با انتگرال توان دو زوایای انحراف</a:t>
            </a: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ساخت تابع هزینه از روی ترکیب انجام شده اخیر</a:t>
            </a: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شروع به‌کار بهینه‌ساز با یک گروه از پارامترهای اولیه</a:t>
            </a:r>
            <a:endParaRPr lang="en-US" sz="2000" b="1" dirty="0">
              <a:cs typeface="B Titr" panose="00000700000000000000" pitchFamily="2" charset="-78"/>
            </a:endParaRP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محاسبه </a:t>
            </a:r>
            <a:r>
              <a:rPr lang="fa-IR" sz="2000" b="1" dirty="0">
                <a:cs typeface="B Titr" panose="00000700000000000000" pitchFamily="2" charset="-78"/>
              </a:rPr>
              <a:t>تابع هزینه برای این گروه از پارامترهای انتخابی</a:t>
            </a: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به‌روز شدن گروه موجود بر اساس الگوریتم به‌روزرسانی ژنتیک</a:t>
            </a:r>
            <a:endParaRPr lang="en-US" sz="2000" b="1" dirty="0">
              <a:cs typeface="B Titr" panose="00000700000000000000" pitchFamily="2" charset="-78"/>
            </a:endParaRPr>
          </a:p>
          <a:p>
            <a:pPr marL="644207" lvl="1" indent="-285750" algn="just" rtl="1">
              <a:spcBef>
                <a:spcPts val="300"/>
              </a:spcBef>
              <a:buSzPct val="100000"/>
              <a:buFont typeface="Wingdings" panose="05000000000000000000" pitchFamily="2" charset="2"/>
              <a:buChar char="Ø"/>
              <a:defRPr/>
            </a:pPr>
            <a:r>
              <a:rPr lang="fa-IR" sz="2000" b="1" dirty="0">
                <a:cs typeface="B Titr" panose="00000700000000000000" pitchFamily="2" charset="-78"/>
              </a:rPr>
              <a:t>تکرار همین روند برای گروه جدید ساخته شده در مرحله </a:t>
            </a:r>
            <a:r>
              <a:rPr lang="fa-IR" sz="2000" b="1" dirty="0" smtClean="0">
                <a:cs typeface="B Titr" panose="00000700000000000000" pitchFamily="2" charset="-78"/>
              </a:rPr>
              <a:t>قبل</a:t>
            </a: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1219200"/>
            <a:ext cx="4486275" cy="207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0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/>
            </a:pPr>
            <a:r>
              <a:rPr lang="fa-IR" sz="2000" b="1" dirty="0" smtClean="0">
                <a:solidFill>
                  <a:schemeClr val="accent1"/>
                </a:solidFill>
                <a:cs typeface="B Titr" panose="00000700000000000000" pitchFamily="2" charset="-78"/>
              </a:rPr>
              <a:t>مدل‌سازی دینامیکی سیستم پرتابگر موشک:</a:t>
            </a:r>
          </a:p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مدل فیزیکی</a:t>
            </a: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سیستم تعلیق فعال</a:t>
            </a: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76800"/>
            <a:ext cx="28956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39243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4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9887" indent="-285750" algn="just" rtl="1">
              <a:lnSpc>
                <a:spcPct val="150000"/>
              </a:lnSpc>
              <a:spcBef>
                <a:spcPts val="300"/>
              </a:spcBef>
              <a:buSzPct val="100000"/>
              <a:buFont typeface="Wingdings" panose="05000000000000000000" pitchFamily="2" charset="2"/>
              <a:buChar char="ü"/>
              <a:defRPr/>
            </a:pPr>
            <a:r>
              <a:rPr lang="fa-IR" sz="2000" b="1" dirty="0" smtClean="0">
                <a:cs typeface="B Titr" panose="00000700000000000000" pitchFamily="2" charset="-78"/>
              </a:rPr>
              <a:t>متغیرهای دخیل در دینامیک</a:t>
            </a: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 smtClean="0">
              <a:cs typeface="B Titr" panose="00000700000000000000" pitchFamily="2" charset="-78"/>
            </a:endParaRPr>
          </a:p>
          <a:p>
            <a:pPr marL="84137" indent="0" algn="just" rtl="1">
              <a:lnSpc>
                <a:spcPct val="150000"/>
              </a:lnSpc>
              <a:spcBef>
                <a:spcPts val="300"/>
              </a:spcBef>
              <a:buSzPct val="100000"/>
              <a:buNone/>
              <a:defRPr/>
            </a:pPr>
            <a:endParaRPr lang="fa-IR" sz="2000" b="1" dirty="0">
              <a:cs typeface="B Titr" panose="00000700000000000000" pitchFamily="2" charset="-78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914400"/>
            <a:ext cx="4505325" cy="571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1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4759</TotalTime>
  <Words>560</Words>
  <Application>Microsoft Office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B Titr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           طراحی کنترل‌کننده PID مرتبه کسری با الگوریتم ژنتیک برای کنترل سیستم پرتابگر موشک   امیرمحسن شیروانی آذر 95     </vt:lpstr>
      <vt:lpstr> </vt:lpstr>
      <vt:lpstr> 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توانمندی‌های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285</cp:revision>
  <dcterms:created xsi:type="dcterms:W3CDTF">2006-08-16T00:00:00Z</dcterms:created>
  <dcterms:modified xsi:type="dcterms:W3CDTF">2016-12-15T08:00:59Z</dcterms:modified>
</cp:coreProperties>
</file>