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3"/>
  </p:notesMasterIdLst>
  <p:sldIdLst>
    <p:sldId id="366" r:id="rId2"/>
    <p:sldId id="354" r:id="rId3"/>
    <p:sldId id="355" r:id="rId4"/>
    <p:sldId id="356" r:id="rId5"/>
    <p:sldId id="357" r:id="rId6"/>
    <p:sldId id="358" r:id="rId7"/>
    <p:sldId id="359" r:id="rId8"/>
    <p:sldId id="360" r:id="rId9"/>
    <p:sldId id="361" r:id="rId10"/>
    <p:sldId id="362" r:id="rId11"/>
    <p:sldId id="3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8/9/2016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8/9/2016</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A20C4D-0180-40D2-A856-4ABE5A1A069E}" type="datetime1">
              <a:rPr lang="en-US" smtClean="0"/>
              <a:pPr/>
              <a:t>8/9/2016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E2B8DA-E986-49A0-9432-B1D2119FAF59}" type="datetime1">
              <a:rPr lang="en-US" smtClean="0"/>
              <a:pPr/>
              <a:t>8/9/2016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30C608-5F6B-4B63-877E-475840BA68C2}" type="datetime1">
              <a:rPr lang="en-US" smtClean="0"/>
              <a:pPr/>
              <a:t>8/9/2016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88679F-5204-42F1-94E5-7F35567538DB}" type="datetime1">
              <a:rPr lang="en-US" smtClean="0"/>
              <a:pPr/>
              <a:t>8/9/2016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084C4D-0FBA-4EA7-840D-D98AE8E20134}" type="datetime1">
              <a:rPr lang="en-US" smtClean="0"/>
              <a:pPr/>
              <a:t>8/9/2016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8F6381-DD72-4ACD-886C-E080E4E4AD4F}" type="datetime1">
              <a:rPr lang="en-US" smtClean="0"/>
              <a:pPr/>
              <a:t>8/9/2016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09902C-ABFA-4ACC-87B3-54E6B0DABEEE}" type="datetime1">
              <a:rPr lang="en-US" smtClean="0"/>
              <a:pPr/>
              <a:t>8/9/2016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7514FA-93E7-482C-BBFB-C57F051F7D55}" type="datetime1">
              <a:rPr lang="en-US" smtClean="0"/>
              <a:pPr/>
              <a:t>8/9/2016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CA29ED0-9E00-4234-B909-B4C6398DC9B8}" type="datetime1">
              <a:rPr lang="en-US" smtClean="0"/>
              <a:pPr/>
              <a:t>8/9/2016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8/9/2016</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8/9/2016</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rtl="1">
              <a:lnSpc>
                <a:spcPct val="150000"/>
              </a:lnSpc>
            </a:pP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sz="3600" dirty="0" smtClean="0">
                <a:solidFill>
                  <a:srgbClr val="FF0000"/>
                </a:solidFill>
                <a:cs typeface="B Titr" panose="00000700000000000000" pitchFamily="2" charset="-78"/>
              </a:rPr>
              <a:t/>
            </a:r>
            <a:br>
              <a:rPr lang="en-US" sz="3600" dirty="0" smtClean="0">
                <a:solidFill>
                  <a:srgbClr val="FF0000"/>
                </a:solidFill>
                <a:cs typeface="B Titr" panose="00000700000000000000" pitchFamily="2" charset="-78"/>
              </a:rPr>
            </a:br>
            <a:r>
              <a:rPr lang="fa-IR" sz="3600" dirty="0">
                <a:solidFill>
                  <a:srgbClr val="FF0000"/>
                </a:solidFill>
                <a:cs typeface="B Titr" panose="00000700000000000000" pitchFamily="2" charset="-78"/>
              </a:rPr>
              <a:t>کنترل مقاوم قطار مغناطیسی شناور بر اساس مدل غیرخطی</a:t>
            </a:r>
            <a:r>
              <a:rPr lang="en-US" sz="3600" dirty="0">
                <a:solidFill>
                  <a:srgbClr val="FF0000"/>
                </a:solidFill>
                <a:cs typeface="B Titr" panose="00000700000000000000" pitchFamily="2" charset="-78"/>
              </a:rPr>
              <a:t> </a:t>
            </a:r>
            <a:r>
              <a:rPr lang="en-US" sz="3600" dirty="0" smtClean="0">
                <a:solidFill>
                  <a:srgbClr val="FF0000"/>
                </a:solidFill>
                <a:cs typeface="B Titr" panose="00000700000000000000" pitchFamily="2" charset="-78"/>
              </a:rPr>
              <a:t/>
            </a:r>
            <a:br>
              <a:rPr lang="en-US" sz="3600" dirty="0" smtClean="0">
                <a:solidFill>
                  <a:srgbClr val="FF0000"/>
                </a:solidFill>
                <a:cs typeface="B Titr" panose="00000700000000000000" pitchFamily="2" charset="-78"/>
              </a:rPr>
            </a:br>
            <a:r>
              <a:rPr lang="en-US" sz="3600" dirty="0">
                <a:solidFill>
                  <a:srgbClr val="FF0000"/>
                </a:solidFill>
                <a:cs typeface="B Titr" panose="00000700000000000000" pitchFamily="2" charset="-78"/>
              </a:rPr>
              <a:t/>
            </a:r>
            <a:br>
              <a:rPr lang="en-US" sz="3600" dirty="0">
                <a:solidFill>
                  <a:srgbClr val="FF0000"/>
                </a:solidFill>
                <a:cs typeface="B Titr" panose="00000700000000000000" pitchFamily="2" charset="-78"/>
              </a:rPr>
            </a:br>
            <a:r>
              <a:rPr lang="fa-IR" sz="3100" dirty="0" smtClean="0">
                <a:solidFill>
                  <a:srgbClr val="008000"/>
                </a:solidFill>
                <a:cs typeface="B Titr" panose="00000700000000000000" pitchFamily="2" charset="-78"/>
              </a:rPr>
              <a:t>علی </a:t>
            </a:r>
            <a:r>
              <a:rPr lang="fa-IR" sz="3100" dirty="0" smtClean="0">
                <a:solidFill>
                  <a:srgbClr val="008000"/>
                </a:solidFill>
                <a:cs typeface="B Titr" panose="00000700000000000000" pitchFamily="2" charset="-78"/>
              </a:rPr>
              <a:t>جوادی</a:t>
            </a:r>
            <a:br>
              <a:rPr lang="fa-IR" sz="3100" dirty="0" smtClean="0">
                <a:solidFill>
                  <a:srgbClr val="008000"/>
                </a:solidFill>
                <a:cs typeface="B Titr" panose="00000700000000000000" pitchFamily="2" charset="-78"/>
              </a:rPr>
            </a:br>
            <a:r>
              <a:rPr lang="fa-IR" sz="3100" dirty="0" smtClean="0">
                <a:solidFill>
                  <a:srgbClr val="008000"/>
                </a:solidFill>
                <a:cs typeface="B Titr" panose="00000700000000000000" pitchFamily="2" charset="-78"/>
              </a:rPr>
              <a:t>بهار 95</a:t>
            </a:r>
            <a:br>
              <a:rPr lang="fa-IR" sz="3100" dirty="0" smtClean="0">
                <a:solidFill>
                  <a:srgbClr val="008000"/>
                </a:solidFill>
                <a:cs typeface="B Titr" panose="00000700000000000000" pitchFamily="2" charset="-78"/>
              </a:rPr>
            </a:br>
            <a:r>
              <a:rPr lang="en-US" sz="4000" dirty="0" smtClean="0">
                <a:solidFill>
                  <a:srgbClr val="0000FF"/>
                </a:solidFill>
                <a:latin typeface="Times New Roman" panose="02020603050405020304" pitchFamily="18" charset="0"/>
                <a:cs typeface="Times New Roman" panose="02020603050405020304" pitchFamily="18" charset="0"/>
              </a:rPr>
              <a:t>MarketCode.ir</a:t>
            </a:r>
            <a:r>
              <a:rPr lang="en-US" sz="4000" dirty="0" smtClean="0"/>
              <a:t/>
            </a:r>
            <a:br>
              <a:rPr lang="en-US" sz="4000" dirty="0" smtClean="0"/>
            </a:br>
            <a:r>
              <a:rPr lang="en-US" dirty="0"/>
              <a:t/>
            </a:r>
            <a:br>
              <a:rPr lang="en-US" dirty="0"/>
            </a:br>
            <a:r>
              <a:rPr lang="en-US" dirty="0" smtClean="0"/>
              <a:t/>
            </a:r>
            <a:br>
              <a:rPr lang="en-US" dirty="0" smtClean="0"/>
            </a:br>
            <a:r>
              <a:rPr lang="en-US" dirty="0"/>
              <a:t/>
            </a:r>
            <a:br>
              <a:rPr lang="en-US" dirty="0"/>
            </a:b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401515"/>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169" y="0"/>
            <a:ext cx="1869831" cy="1869831"/>
          </a:xfrm>
          <a:prstGeom prst="rect">
            <a:avLst/>
          </a:prstGeom>
        </p:spPr>
      </p:pic>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1"/>
            <a:ext cx="8229600" cy="4711892"/>
          </a:xfrm>
        </p:spPr>
        <p:txBody>
          <a:bodyPr>
            <a:noAutofit/>
          </a:bodyPr>
          <a:lstStyle/>
          <a:p>
            <a:pPr marL="109728" indent="0" algn="r" rtl="1">
              <a:lnSpc>
                <a:spcPct val="150000"/>
              </a:lnSpc>
              <a:buNone/>
            </a:pPr>
            <a:r>
              <a:rPr lang="fa-IR" sz="2400" b="1" dirty="0" smtClean="0">
                <a:cs typeface="B Titr" panose="00000700000000000000" pitchFamily="2" charset="-78"/>
              </a:rPr>
              <a:t>1- طراحی کنترل کننده </a:t>
            </a:r>
            <a:r>
              <a:rPr lang="en-US" sz="2400" b="1" dirty="0">
                <a:solidFill>
                  <a:srgbClr val="0000FF"/>
                </a:solidFill>
                <a:latin typeface="Times New Roman" panose="02020603050405020304" pitchFamily="18" charset="0"/>
                <a:cs typeface="Times New Roman" panose="02020603050405020304" pitchFamily="18" charset="0"/>
              </a:rPr>
              <a:t>H</a:t>
            </a:r>
            <a:r>
              <a:rPr lang="fa-IR" sz="2400" b="1" dirty="0" smtClean="0">
                <a:cs typeface="B Titr" panose="00000700000000000000" pitchFamily="2" charset="-78"/>
              </a:rPr>
              <a:t> بینهایت غیرخطی برای سیستمهای غیرخطی</a:t>
            </a:r>
          </a:p>
          <a:p>
            <a:pPr marL="109728" indent="0" algn="r" rtl="1">
              <a:lnSpc>
                <a:spcPct val="150000"/>
              </a:lnSpc>
              <a:buNone/>
            </a:pPr>
            <a:r>
              <a:rPr lang="fa-IR" sz="2400" b="1" dirty="0" smtClean="0">
                <a:cs typeface="B Titr" panose="00000700000000000000" pitchFamily="2" charset="-78"/>
              </a:rPr>
              <a:t>2- طراحی کنترل کننده مد لغزشی دینامیک برای سیستمهای غیرخطی</a:t>
            </a:r>
          </a:p>
          <a:p>
            <a:pPr marL="109728" indent="0" algn="r" rtl="1">
              <a:lnSpc>
                <a:spcPct val="150000"/>
              </a:lnSpc>
              <a:buNone/>
            </a:pPr>
            <a:r>
              <a:rPr lang="fa-IR" sz="2400" b="1" dirty="0" smtClean="0">
                <a:cs typeface="B Titr" panose="00000700000000000000" pitchFamily="2" charset="-78"/>
              </a:rPr>
              <a:t>3- محاسبه بهره کنترل کننده های غیرخطی در محیط متلب</a:t>
            </a:r>
          </a:p>
          <a:p>
            <a:pPr marL="109728" indent="0" algn="r" rtl="1">
              <a:lnSpc>
                <a:spcPct val="150000"/>
              </a:lnSpc>
              <a:buNone/>
            </a:pPr>
            <a:r>
              <a:rPr lang="fa-IR" sz="2400" b="1" dirty="0" smtClean="0">
                <a:cs typeface="B Titr" panose="00000700000000000000" pitchFamily="2" charset="-78"/>
              </a:rPr>
              <a:t>4- نحوه پیاده سازی دینامیک غیرخطی قطار مغناطیسی در محیط سیمولینک </a:t>
            </a:r>
          </a:p>
          <a:p>
            <a:pPr marL="109728" indent="0" algn="r" rtl="1">
              <a:lnSpc>
                <a:spcPct val="150000"/>
              </a:lnSpc>
              <a:buNone/>
            </a:pPr>
            <a:r>
              <a:rPr lang="fa-IR" sz="2400" b="1" dirty="0" smtClean="0">
                <a:cs typeface="B Titr" panose="00000700000000000000" pitchFamily="2" charset="-78"/>
              </a:rPr>
              <a:t>5- نحوه پیاده سازی کنترل کننده های غیرخطی در محیط سیمولینک</a:t>
            </a:r>
          </a:p>
          <a:p>
            <a:pPr marL="109728" indent="0" algn="r" rtl="1">
              <a:lnSpc>
                <a:spcPct val="150000"/>
              </a:lnSpc>
              <a:buNone/>
            </a:pPr>
            <a:r>
              <a:rPr lang="fa-IR" sz="2400" b="1" dirty="0" smtClean="0">
                <a:cs typeface="B Titr" panose="00000700000000000000" pitchFamily="2" charset="-78"/>
              </a:rPr>
              <a:t>6- چگونگی استفاده از </a:t>
            </a:r>
            <a:r>
              <a:rPr lang="en-US" sz="2400" b="1" dirty="0" smtClean="0">
                <a:solidFill>
                  <a:srgbClr val="0000FF"/>
                </a:solidFill>
                <a:latin typeface="Times New Roman" panose="02020603050405020304" pitchFamily="18" charset="0"/>
                <a:cs typeface="Times New Roman" panose="02020603050405020304" pitchFamily="18" charset="0"/>
              </a:rPr>
              <a:t>S-function</a:t>
            </a:r>
            <a:r>
              <a:rPr lang="fa-IR" sz="2400" b="1" dirty="0" smtClean="0">
                <a:cs typeface="B Titr" panose="00000700000000000000" pitchFamily="2" charset="-78"/>
              </a:rPr>
              <a:t> در محیط سیمولینک برای پیاده‌سازی توابع پیچیده</a:t>
            </a:r>
          </a:p>
        </p:txBody>
      </p:sp>
      <p:sp>
        <p:nvSpPr>
          <p:cNvPr id="3" name="Title 2"/>
          <p:cNvSpPr>
            <a:spLocks noGrp="1"/>
          </p:cNvSpPr>
          <p:nvPr>
            <p:ph type="title"/>
          </p:nvPr>
        </p:nvSpPr>
        <p:spPr>
          <a:xfrm>
            <a:off x="457200" y="274638"/>
            <a:ext cx="8229600" cy="868362"/>
          </a:xfrm>
        </p:spPr>
        <p:txBody>
          <a:bodyPr>
            <a:noAutofit/>
          </a:bodyPr>
          <a:lstStyle/>
          <a:p>
            <a:pPr algn="ctr" rtl="1"/>
            <a:r>
              <a:rPr lang="fa-IR" sz="3600" dirty="0" smtClean="0">
                <a:solidFill>
                  <a:srgbClr val="FF0000"/>
                </a:solidFill>
                <a:cs typeface="B Titr" panose="00000700000000000000" pitchFamily="2" charset="-78"/>
              </a:rPr>
              <a:t>آنچه در این کد خواهید آموخت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27433276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gn="r" rtl="1">
              <a:lnSpc>
                <a:spcPct val="200000"/>
              </a:lnSpc>
            </a:pPr>
            <a:r>
              <a:rPr lang="fa-IR" sz="2400" b="1" dirty="0" smtClean="0">
                <a:latin typeface="Times New Roman" panose="02020603050405020304" pitchFamily="18" charset="0"/>
                <a:cs typeface="B Titr" panose="00000700000000000000" pitchFamily="2" charset="-78"/>
              </a:rPr>
              <a:t>1- آشنایی اولیه با نرم افزار متلب (کد های با فرمت </a:t>
            </a:r>
            <a:r>
              <a:rPr lang="en-US" sz="2400" b="1" dirty="0" smtClean="0">
                <a:solidFill>
                  <a:srgbClr val="0000FF"/>
                </a:solidFill>
                <a:latin typeface="Times New Roman" panose="02020603050405020304" pitchFamily="18" charset="0"/>
                <a:cs typeface="B Titr" panose="00000700000000000000" pitchFamily="2" charset="-78"/>
              </a:rPr>
              <a:t>m-file</a:t>
            </a:r>
            <a:r>
              <a:rPr lang="fa-IR" sz="2400" b="1" dirty="0" smtClean="0">
                <a:latin typeface="Times New Roman" panose="02020603050405020304" pitchFamily="18" charset="0"/>
                <a:cs typeface="B Titr" panose="00000700000000000000" pitchFamily="2" charset="-78"/>
              </a:rPr>
              <a:t> و محیط سیمولینک)</a:t>
            </a:r>
          </a:p>
          <a:p>
            <a:pPr algn="r" rtl="1">
              <a:lnSpc>
                <a:spcPct val="200000"/>
              </a:lnSpc>
            </a:pPr>
            <a:r>
              <a:rPr lang="fa-IR" sz="2400" b="1" dirty="0" smtClean="0">
                <a:latin typeface="Times New Roman" panose="02020603050405020304" pitchFamily="18" charset="0"/>
                <a:cs typeface="B Titr" panose="00000700000000000000" pitchFamily="2" charset="-78"/>
              </a:rPr>
              <a:t>2- آشنایی با سیستمهای کنترل مقاوم به ویژه کنترل </a:t>
            </a:r>
            <a:r>
              <a:rPr lang="en-US" sz="2400" b="1" dirty="0" smtClean="0">
                <a:solidFill>
                  <a:srgbClr val="0000FF"/>
                </a:solidFill>
                <a:latin typeface="Times New Roman" panose="02020603050405020304" pitchFamily="18" charset="0"/>
                <a:cs typeface="B Titr" panose="00000700000000000000" pitchFamily="2" charset="-78"/>
              </a:rPr>
              <a:t>H</a:t>
            </a:r>
            <a:r>
              <a:rPr lang="fa-IR" sz="2400" b="1" dirty="0" smtClean="0">
                <a:latin typeface="Times New Roman" panose="02020603050405020304" pitchFamily="18" charset="0"/>
                <a:cs typeface="B Titr" panose="00000700000000000000" pitchFamily="2" charset="-78"/>
              </a:rPr>
              <a:t> بینهایت</a:t>
            </a:r>
          </a:p>
          <a:p>
            <a:pPr algn="r" rtl="1">
              <a:lnSpc>
                <a:spcPct val="200000"/>
              </a:lnSpc>
            </a:pPr>
            <a:r>
              <a:rPr lang="fa-IR" sz="2400" b="1" dirty="0" smtClean="0">
                <a:latin typeface="Times New Roman" panose="02020603050405020304" pitchFamily="18" charset="0"/>
                <a:cs typeface="B Titr" panose="00000700000000000000" pitchFamily="2" charset="-78"/>
              </a:rPr>
              <a:t>3- آشنایی با سیستمهای کنترل غیرخطی به خصوص کنترل مدلغزشی</a:t>
            </a:r>
          </a:p>
          <a:p>
            <a:pPr algn="r" rtl="1">
              <a:lnSpc>
                <a:spcPct val="200000"/>
              </a:lnSpc>
            </a:pPr>
            <a:r>
              <a:rPr lang="fa-IR" sz="2400" b="1" dirty="0" smtClean="0">
                <a:latin typeface="Times New Roman" panose="02020603050405020304" pitchFamily="18" charset="0"/>
                <a:cs typeface="B Titr" panose="00000700000000000000" pitchFamily="2" charset="-78"/>
              </a:rPr>
              <a:t>4- تمام کدها و فایلهای شبیه سازی در نسخه های مختلف نرم افزار متلب قابل اجراست اما برای جلوگیری از هر نوع خطا، پیشنهاد می‌شود از نسخه </a:t>
            </a:r>
            <a:r>
              <a:rPr lang="en-US" sz="2400" b="1" dirty="0" smtClean="0">
                <a:solidFill>
                  <a:srgbClr val="0000FF"/>
                </a:solidFill>
                <a:latin typeface="Times New Roman" panose="02020603050405020304" pitchFamily="18" charset="0"/>
                <a:cs typeface="B Titr" panose="00000700000000000000" pitchFamily="2" charset="-78"/>
              </a:rPr>
              <a:t>2013a</a:t>
            </a:r>
            <a:r>
              <a:rPr lang="fa-IR" sz="2400" b="1" dirty="0" smtClean="0">
                <a:latin typeface="Times New Roman" panose="02020603050405020304" pitchFamily="18" charset="0"/>
                <a:cs typeface="B Titr" panose="00000700000000000000" pitchFamily="2" charset="-78"/>
              </a:rPr>
              <a:t> متلب استفاده شود</a:t>
            </a:r>
            <a:endParaRPr lang="en-US" sz="2400" b="1" dirty="0" smtClean="0">
              <a:latin typeface="Times New Roman" panose="02020603050405020304" pitchFamily="18" charset="0"/>
              <a:cs typeface="B Titr" panose="00000700000000000000" pitchFamily="2" charset="-78"/>
            </a:endParaRPr>
          </a:p>
          <a:p>
            <a:pPr algn="r" rtl="1">
              <a:lnSpc>
                <a:spcPct val="200000"/>
              </a:lnSpc>
            </a:pPr>
            <a:r>
              <a:rPr lang="fa-IR" sz="2400" b="1" dirty="0" smtClean="0">
                <a:latin typeface="Times New Roman" panose="02020603050405020304" pitchFamily="18" charset="0"/>
                <a:cs typeface="B Titr" panose="00000700000000000000" pitchFamily="2" charset="-78"/>
              </a:rPr>
              <a:t>5- پوشه هایی که محتوی فایلهای شبیه سازی هستند باید نام انگلیسی داشته باشند</a:t>
            </a:r>
            <a:endParaRPr lang="fa-IR" sz="2400" b="1" dirty="0">
              <a:latin typeface="Times New Roman" panose="02020603050405020304" pitchFamily="18" charset="0"/>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cs typeface="B Titr" panose="00000700000000000000" pitchFamily="2" charset="-78"/>
              </a:rPr>
              <a:t>نکات و الزامات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40862429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rmAutofit fontScale="77500" lnSpcReduction="20000"/>
          </a:bodyPr>
          <a:lstStyle/>
          <a:p>
            <a:endParaRPr lang="en-US" dirty="0" smtClean="0"/>
          </a:p>
          <a:p>
            <a:endParaRPr lang="en-US" dirty="0"/>
          </a:p>
          <a:p>
            <a:pPr algn="just" rtl="1">
              <a:lnSpc>
                <a:spcPct val="150000"/>
              </a:lnSpc>
            </a:pPr>
            <a:r>
              <a:rPr lang="ar-SA" sz="3000" dirty="0" smtClean="0">
                <a:cs typeface="B Titr" panose="00000700000000000000" pitchFamily="2" charset="-78"/>
              </a:rPr>
              <a:t>با </a:t>
            </a:r>
            <a:r>
              <a:rPr lang="ar-SA" sz="3000" dirty="0">
                <a:cs typeface="B Titr" panose="00000700000000000000" pitchFamily="2" charset="-78"/>
              </a:rPr>
              <a:t>افزایش فزاینده ترافیک، آلودگی هوا، گرمایش زمین و نیاز به حمل و نقل سریع­تر ، نیاز به یک آلترناتیو در شیوه حمل و نقل بیشتر احساس می­شود. قطار مغناطیسی به دلیل خصوصیات منحصر به فرد خود  می‌تواند به حل این معضلات اساسی بشر کمک کند. قطار مغناطیسی تکنولوژی بدیعی است که گفته می شود اولین نوآوری بنیادین در زمینه تکنولوژی راه آهن از ابتدای پیدایش آن بوده است. قطار مغناطیسی فوق سریع از سیستمهای شناور سازی، رانش و هدایت مغناطیسی استفاده کرده و نیازی به چرخ و محور و جعبه دنده ندارد. این ویژگی ها باعث می شود که قطار مغناطیسی محدودیت های تکنولوژی راه آهن معمولی را پشت سر بگذارد.</a:t>
            </a:r>
            <a:endParaRPr lang="en-US" sz="3000" dirty="0">
              <a:cs typeface="B Titr" panose="00000700000000000000" pitchFamily="2" charset="-78"/>
            </a:endParaRPr>
          </a:p>
        </p:txBody>
      </p:sp>
      <p:sp>
        <p:nvSpPr>
          <p:cNvPr id="3" name="Title 2"/>
          <p:cNvSpPr>
            <a:spLocks noGrp="1"/>
          </p:cNvSpPr>
          <p:nvPr>
            <p:ph type="title"/>
          </p:nvPr>
        </p:nvSpPr>
        <p:spPr>
          <a:xfrm>
            <a:off x="457200" y="274638"/>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spTree>
    <p:extLst>
      <p:ext uri="{BB962C8B-B14F-4D97-AF65-F5344CB8AC3E}">
        <p14:creationId xmlns:p14="http://schemas.microsoft.com/office/powerpoint/2010/main" val="2394783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1"/>
            <a:ext cx="8229600" cy="5321492"/>
          </a:xfrm>
        </p:spPr>
        <p:txBody>
          <a:bodyPr>
            <a:normAutofit/>
          </a:bodyPr>
          <a:lstStyle/>
          <a:p>
            <a:pPr algn="just" rtl="1">
              <a:lnSpc>
                <a:spcPct val="150000"/>
              </a:lnSpc>
            </a:pPr>
            <a:r>
              <a:rPr lang="fa-IR" sz="2400" dirty="0" smtClean="0">
                <a:cs typeface="B Titr" panose="00000700000000000000" pitchFamily="2" charset="-78"/>
              </a:rPr>
              <a:t>با توجه به غیرخطی بودن دینامیک قطار مغناطیسی و حضور اغتشاشات در سیستم، یک کنترل کننده مقاوم و غیرخطی جدید برای این سیستم پیشنهاد شده است.</a:t>
            </a:r>
          </a:p>
          <a:p>
            <a:pPr algn="just" rtl="1">
              <a:lnSpc>
                <a:spcPct val="150000"/>
              </a:lnSpc>
            </a:pPr>
            <a:r>
              <a:rPr lang="fa-IR" sz="2400" dirty="0" smtClean="0">
                <a:cs typeface="B Titr" panose="00000700000000000000" pitchFamily="2" charset="-78"/>
              </a:rPr>
              <a:t>کنترل کننده پیشنهادی با روشهای موجود پیاده شده روی قطار مغناطیسی مانند کنترل کننده مد لغزشی و </a:t>
            </a:r>
            <a:r>
              <a:rPr lang="en-US" sz="2400" dirty="0" smtClean="0">
                <a:solidFill>
                  <a:srgbClr val="0000FF"/>
                </a:solidFill>
                <a:latin typeface="Times New Roman" panose="02020603050405020304" pitchFamily="18" charset="0"/>
                <a:cs typeface="Times New Roman" panose="02020603050405020304" pitchFamily="18" charset="0"/>
              </a:rPr>
              <a:t>H</a:t>
            </a:r>
            <a:r>
              <a:rPr lang="fa-IR" sz="2400" dirty="0" smtClean="0">
                <a:cs typeface="B Titr" panose="00000700000000000000" pitchFamily="2" charset="-78"/>
              </a:rPr>
              <a:t> بینهایت غیرخطی مقایسه شده است و نتایج نشان دهنده عملکرد بهتر روش پیشنهادی در حذف اغتشاش و نویز اندازه‌گیری است.</a:t>
            </a:r>
            <a:endParaRPr lang="fa-IR" sz="2400" dirty="0">
              <a:cs typeface="B Titr" panose="00000700000000000000" pitchFamily="2" charset="-78"/>
            </a:endParaRPr>
          </a:p>
          <a:p>
            <a:pPr algn="just" rtl="1">
              <a:lnSpc>
                <a:spcPct val="150000"/>
              </a:lnSpc>
            </a:pPr>
            <a:r>
              <a:rPr lang="fa-IR" sz="2400" dirty="0" smtClean="0">
                <a:solidFill>
                  <a:srgbClr val="00B050"/>
                </a:solidFill>
                <a:cs typeface="B Titr" panose="00000700000000000000" pitchFamily="2" charset="-78"/>
              </a:rPr>
              <a:t>مقالات مستخرج از اين كد، يك مقاله علمي پژوهشي و یک مقاله </a:t>
            </a:r>
            <a:r>
              <a:rPr lang="en-US" sz="2400" dirty="0">
                <a:solidFill>
                  <a:srgbClr val="0000FF"/>
                </a:solidFill>
                <a:latin typeface="Times New Roman" panose="02020603050405020304" pitchFamily="18" charset="0"/>
                <a:cs typeface="Times New Roman" panose="02020603050405020304" pitchFamily="18" charset="0"/>
              </a:rPr>
              <a:t>ISI</a:t>
            </a:r>
            <a:r>
              <a:rPr lang="fa-IR" sz="2400" dirty="0" smtClean="0">
                <a:solidFill>
                  <a:srgbClr val="00B050"/>
                </a:solidFill>
                <a:cs typeface="B Titr" panose="00000700000000000000" pitchFamily="2" charset="-78"/>
              </a:rPr>
              <a:t> بوده است.</a:t>
            </a:r>
            <a:endParaRPr lang="en-US" sz="2400" dirty="0">
              <a:solidFill>
                <a:srgbClr val="00B050"/>
              </a:solidFill>
              <a:cs typeface="B Titr" panose="00000700000000000000" pitchFamily="2" charset="-78"/>
            </a:endParaRPr>
          </a:p>
        </p:txBody>
      </p:sp>
    </p:spTree>
    <p:extLst>
      <p:ext uri="{BB962C8B-B14F-4D97-AF65-F5344CB8AC3E}">
        <p14:creationId xmlns:p14="http://schemas.microsoft.com/office/powerpoint/2010/main" val="1124942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525963"/>
          </a:xfrm>
        </p:spPr>
        <p:txBody>
          <a:bodyPr>
            <a:normAutofit/>
          </a:bodyPr>
          <a:lstStyle/>
          <a:p>
            <a:pPr algn="ctr" rtl="1"/>
            <a:r>
              <a:rPr lang="fa-IR" sz="2400" dirty="0" smtClean="0">
                <a:solidFill>
                  <a:srgbClr val="0000FF"/>
                </a:solidFill>
                <a:cs typeface="B Titr" panose="00000700000000000000" pitchFamily="2" charset="-78"/>
              </a:rPr>
              <a:t>قابلیت ردیابی ورودی مرجع</a:t>
            </a:r>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p:pic>
        <p:nvPicPr>
          <p:cNvPr id="5" name="Picture 4"/>
          <p:cNvPicPr/>
          <p:nvPr/>
        </p:nvPicPr>
        <p:blipFill>
          <a:blip r:embed="rId2"/>
          <a:srcRect/>
          <a:stretch>
            <a:fillRect/>
          </a:stretch>
        </p:blipFill>
        <p:spPr>
          <a:xfrm>
            <a:off x="1447800" y="1828800"/>
            <a:ext cx="6676073" cy="4347813"/>
          </a:xfrm>
          <a:prstGeom prst="rect">
            <a:avLst/>
          </a:prstGeom>
          <a:noFill/>
          <a:ln>
            <a:noFill/>
            <a:prstDash/>
          </a:ln>
        </p:spPr>
      </p:pic>
    </p:spTree>
    <p:extLst>
      <p:ext uri="{BB962C8B-B14F-4D97-AF65-F5344CB8AC3E}">
        <p14:creationId xmlns:p14="http://schemas.microsoft.com/office/powerpoint/2010/main" val="3991509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4788092"/>
          </a:xfrm>
        </p:spPr>
        <p:txBody>
          <a:bodyPr>
            <a:normAutofit/>
          </a:bodyPr>
          <a:lstStyle/>
          <a:p>
            <a:pPr algn="ctr" rtl="1"/>
            <a:r>
              <a:rPr lang="fa-IR" sz="2400" dirty="0" smtClean="0">
                <a:solidFill>
                  <a:srgbClr val="0000FF"/>
                </a:solidFill>
                <a:cs typeface="B Titr" panose="00000700000000000000" pitchFamily="2" charset="-78"/>
              </a:rPr>
              <a:t>کاهش اثر اغتشاش دائمی (نیروهای آیرودینامیکی)</a:t>
            </a:r>
            <a:endParaRPr lang="en-US" sz="2400" dirty="0">
              <a:solidFill>
                <a:srgbClr val="0000FF"/>
              </a:solidFill>
            </a:endParaRPr>
          </a:p>
        </p:txBody>
      </p:sp>
      <p:sp>
        <p:nvSpPr>
          <p:cNvPr id="3" name="Title 2"/>
          <p:cNvSpPr>
            <a:spLocks noGrp="1"/>
          </p:cNvSpPr>
          <p:nvPr>
            <p:ph type="title"/>
          </p:nvPr>
        </p:nvSpPr>
        <p:spPr>
          <a:xfrm>
            <a:off x="457200" y="23446"/>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2800" dirty="0">
              <a:solidFill>
                <a:srgbClr val="FF0000"/>
              </a:solidFill>
              <a:cs typeface="B Titr" panose="00000700000000000000" pitchFamily="2" charset="-78"/>
            </a:endParaRPr>
          </a:p>
        </p:txBody>
      </p:sp>
      <p:pic>
        <p:nvPicPr>
          <p:cNvPr id="5" name="Picture 4"/>
          <p:cNvPicPr/>
          <p:nvPr/>
        </p:nvPicPr>
        <p:blipFill>
          <a:blip r:embed="rId2"/>
          <a:srcRect/>
          <a:stretch>
            <a:fillRect/>
          </a:stretch>
        </p:blipFill>
        <p:spPr>
          <a:xfrm>
            <a:off x="1219200" y="1524000"/>
            <a:ext cx="6934200" cy="4572000"/>
          </a:xfrm>
          <a:prstGeom prst="rect">
            <a:avLst/>
          </a:prstGeom>
          <a:noFill/>
          <a:ln>
            <a:noFill/>
            <a:prstDash/>
          </a:ln>
        </p:spPr>
      </p:pic>
    </p:spTree>
    <p:extLst>
      <p:ext uri="{BB962C8B-B14F-4D97-AF65-F5344CB8AC3E}">
        <p14:creationId xmlns:p14="http://schemas.microsoft.com/office/powerpoint/2010/main" val="32356976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525963"/>
          </a:xfrm>
        </p:spPr>
        <p:txBody>
          <a:bodyPr>
            <a:normAutofit/>
          </a:bodyPr>
          <a:lstStyle/>
          <a:p>
            <a:pPr lvl="0" algn="ctr" rtl="1"/>
            <a:r>
              <a:rPr lang="fa-IR" sz="2400" dirty="0">
                <a:solidFill>
                  <a:srgbClr val="0000FF"/>
                </a:solidFill>
                <a:cs typeface="B Titr" panose="00000700000000000000" pitchFamily="2" charset="-78"/>
              </a:rPr>
              <a:t>کاهش اثر اغتشاش </a:t>
            </a:r>
            <a:r>
              <a:rPr lang="fa-IR" sz="2400" dirty="0" smtClean="0">
                <a:solidFill>
                  <a:srgbClr val="0000FF"/>
                </a:solidFill>
                <a:cs typeface="B Titr" panose="00000700000000000000" pitchFamily="2" charset="-78"/>
              </a:rPr>
              <a:t>دائمی</a:t>
            </a:r>
            <a:r>
              <a:rPr lang="en-US" sz="2400" dirty="0" smtClean="0">
                <a:solidFill>
                  <a:srgbClr val="0000FF"/>
                </a:solidFill>
                <a:cs typeface="B Titr" panose="00000700000000000000" pitchFamily="2" charset="-78"/>
              </a:rPr>
              <a:t> </a:t>
            </a:r>
            <a:r>
              <a:rPr lang="fa-IR" sz="2400" dirty="0" smtClean="0">
                <a:solidFill>
                  <a:srgbClr val="0000FF"/>
                </a:solidFill>
                <a:cs typeface="B Titr" panose="00000700000000000000" pitchFamily="2" charset="-78"/>
              </a:rPr>
              <a:t>دور از نقطه نامی</a:t>
            </a:r>
            <a:endParaRPr lang="en-US" sz="2400" dirty="0">
              <a:solidFill>
                <a:srgbClr val="0000FF"/>
              </a:solidFill>
            </a:endParaRPr>
          </a:p>
        </p:txBody>
      </p:sp>
      <p:sp>
        <p:nvSpPr>
          <p:cNvPr id="3" name="Title 2"/>
          <p:cNvSpPr>
            <a:spLocks noGrp="1"/>
          </p:cNvSpPr>
          <p:nvPr>
            <p:ph type="title"/>
          </p:nvPr>
        </p:nvSpPr>
        <p:spPr>
          <a:xfrm>
            <a:off x="457200" y="152400"/>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3600" dirty="0"/>
          </a:p>
        </p:txBody>
      </p:sp>
      <p:pic>
        <p:nvPicPr>
          <p:cNvPr id="5" name="Picture 4"/>
          <p:cNvPicPr/>
          <p:nvPr/>
        </p:nvPicPr>
        <p:blipFill>
          <a:blip r:embed="rId2"/>
          <a:srcRect/>
          <a:stretch>
            <a:fillRect/>
          </a:stretch>
        </p:blipFill>
        <p:spPr>
          <a:xfrm>
            <a:off x="1905000" y="1905000"/>
            <a:ext cx="6705600" cy="4343400"/>
          </a:xfrm>
          <a:prstGeom prst="rect">
            <a:avLst/>
          </a:prstGeom>
          <a:noFill/>
          <a:ln>
            <a:noFill/>
            <a:prstDash/>
          </a:ln>
        </p:spPr>
      </p:pic>
    </p:spTree>
    <p:extLst>
      <p:ext uri="{BB962C8B-B14F-4D97-AF65-F5344CB8AC3E}">
        <p14:creationId xmlns:p14="http://schemas.microsoft.com/office/powerpoint/2010/main" val="9479974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525963"/>
          </a:xfrm>
        </p:spPr>
        <p:txBody>
          <a:bodyPr>
            <a:normAutofit/>
          </a:bodyPr>
          <a:lstStyle/>
          <a:p>
            <a:pPr lvl="0" algn="ctr" rtl="1"/>
            <a:r>
              <a:rPr lang="fa-IR" sz="2400" dirty="0">
                <a:solidFill>
                  <a:srgbClr val="0000FF"/>
                </a:solidFill>
                <a:cs typeface="B Titr" panose="00000700000000000000" pitchFamily="2" charset="-78"/>
              </a:rPr>
              <a:t>کاهش اثر اغتشاش </a:t>
            </a:r>
            <a:r>
              <a:rPr lang="fa-IR" sz="2400" dirty="0" smtClean="0">
                <a:solidFill>
                  <a:srgbClr val="0000FF"/>
                </a:solidFill>
                <a:cs typeface="B Titr" panose="00000700000000000000" pitchFamily="2" charset="-78"/>
              </a:rPr>
              <a:t>موقت</a:t>
            </a:r>
            <a:endParaRPr lang="en-US" sz="2400" dirty="0">
              <a:solidFill>
                <a:srgbClr val="0000FF"/>
              </a:solidFill>
            </a:endParaRPr>
          </a:p>
        </p:txBody>
      </p:sp>
      <p:sp>
        <p:nvSpPr>
          <p:cNvPr id="3" name="Title 2"/>
          <p:cNvSpPr>
            <a:spLocks noGrp="1"/>
          </p:cNvSpPr>
          <p:nvPr>
            <p:ph type="title"/>
          </p:nvPr>
        </p:nvSpPr>
        <p:spPr>
          <a:xfrm>
            <a:off x="457200" y="17585"/>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4000" dirty="0"/>
          </a:p>
        </p:txBody>
      </p:sp>
      <p:pic>
        <p:nvPicPr>
          <p:cNvPr id="5" name="Picture 4"/>
          <p:cNvPicPr/>
          <p:nvPr/>
        </p:nvPicPr>
        <p:blipFill>
          <a:blip r:embed="rId2"/>
          <a:srcRect/>
          <a:stretch>
            <a:fillRect/>
          </a:stretch>
        </p:blipFill>
        <p:spPr>
          <a:xfrm>
            <a:off x="1371600" y="1760598"/>
            <a:ext cx="7086600" cy="4411601"/>
          </a:xfrm>
          <a:prstGeom prst="rect">
            <a:avLst/>
          </a:prstGeom>
          <a:noFill/>
          <a:ln>
            <a:noFill/>
            <a:prstDash/>
          </a:ln>
        </p:spPr>
      </p:pic>
    </p:spTree>
    <p:extLst>
      <p:ext uri="{BB962C8B-B14F-4D97-AF65-F5344CB8AC3E}">
        <p14:creationId xmlns:p14="http://schemas.microsoft.com/office/powerpoint/2010/main" val="28844202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525963"/>
          </a:xfrm>
        </p:spPr>
        <p:txBody>
          <a:bodyPr>
            <a:normAutofit/>
          </a:bodyPr>
          <a:lstStyle/>
          <a:p>
            <a:pPr algn="ctr" rtl="1"/>
            <a:r>
              <a:rPr lang="fa-IR" sz="2400" b="1" dirty="0" smtClean="0">
                <a:solidFill>
                  <a:srgbClr val="0000FF"/>
                </a:solidFill>
                <a:cs typeface="B Titr" panose="00000700000000000000" pitchFamily="2" charset="-78"/>
              </a:rPr>
              <a:t>کاهش اثر نا معینی پارامترهای سیستم (مقاومت سیم‌پیچ)</a:t>
            </a:r>
            <a:endParaRPr lang="en-US" sz="2400" b="1" dirty="0">
              <a:solidFill>
                <a:srgbClr val="0000FF"/>
              </a:solidFill>
              <a:cs typeface="B Titr" panose="00000700000000000000" pitchFamily="2" charset="-78"/>
            </a:endParaRPr>
          </a:p>
        </p:txBody>
      </p:sp>
      <p:sp>
        <p:nvSpPr>
          <p:cNvPr id="3" name="Title 2"/>
          <p:cNvSpPr>
            <a:spLocks noGrp="1"/>
          </p:cNvSpPr>
          <p:nvPr>
            <p:ph type="title"/>
          </p:nvPr>
        </p:nvSpPr>
        <p:spPr>
          <a:xfrm>
            <a:off x="381000" y="0"/>
            <a:ext cx="8229600" cy="1143000"/>
          </a:xfrm>
        </p:spPr>
        <p:txBody>
          <a:bodyPr>
            <a:noAutofit/>
          </a:bodyPr>
          <a:lstStyle/>
          <a:p>
            <a:pPr algn="ctr"/>
            <a:r>
              <a:rPr lang="fa-IR" sz="3600" dirty="0">
                <a:solidFill>
                  <a:srgbClr val="FF0000"/>
                </a:solidFill>
                <a:effectLst/>
                <a:cs typeface="B Titr" panose="00000700000000000000" pitchFamily="2" charset="-78"/>
              </a:rPr>
              <a:t>توانمندیهای کُد</a:t>
            </a:r>
            <a:endParaRPr lang="en-US" sz="3600" dirty="0"/>
          </a:p>
        </p:txBody>
      </p:sp>
      <p:pic>
        <p:nvPicPr>
          <p:cNvPr id="5" name="Picture 4"/>
          <p:cNvPicPr/>
          <p:nvPr/>
        </p:nvPicPr>
        <p:blipFill>
          <a:blip r:embed="rId2"/>
          <a:srcRect/>
          <a:stretch>
            <a:fillRect/>
          </a:stretch>
        </p:blipFill>
        <p:spPr>
          <a:xfrm>
            <a:off x="1143000" y="1676400"/>
            <a:ext cx="6858000" cy="4419600"/>
          </a:xfrm>
          <a:prstGeom prst="rect">
            <a:avLst/>
          </a:prstGeom>
          <a:noFill/>
          <a:ln>
            <a:noFill/>
            <a:prstDash/>
          </a:ln>
        </p:spPr>
      </p:pic>
    </p:spTree>
    <p:extLst>
      <p:ext uri="{BB962C8B-B14F-4D97-AF65-F5344CB8AC3E}">
        <p14:creationId xmlns:p14="http://schemas.microsoft.com/office/powerpoint/2010/main" val="32806439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525963"/>
          </a:xfrm>
        </p:spPr>
        <p:txBody>
          <a:bodyPr>
            <a:normAutofit/>
          </a:bodyPr>
          <a:lstStyle/>
          <a:p>
            <a:pPr algn="ctr" rtl="1"/>
            <a:r>
              <a:rPr lang="fa-IR" sz="2400" dirty="0" smtClean="0">
                <a:solidFill>
                  <a:srgbClr val="0000FF"/>
                </a:solidFill>
                <a:cs typeface="B Titr" panose="00000700000000000000" pitchFamily="2" charset="-78"/>
              </a:rPr>
              <a:t>کاهش اثر نویز اندازه‌گیری (نویز سفید گوسی)</a:t>
            </a:r>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4000" dirty="0"/>
          </a:p>
        </p:txBody>
      </p:sp>
      <p:pic>
        <p:nvPicPr>
          <p:cNvPr id="5" name="Picture 4"/>
          <p:cNvPicPr/>
          <p:nvPr/>
        </p:nvPicPr>
        <p:blipFill>
          <a:blip r:embed="rId2"/>
          <a:srcRect/>
          <a:stretch>
            <a:fillRect/>
          </a:stretch>
        </p:blipFill>
        <p:spPr>
          <a:xfrm>
            <a:off x="1219200" y="1850708"/>
            <a:ext cx="6324600" cy="4245292"/>
          </a:xfrm>
          <a:prstGeom prst="rect">
            <a:avLst/>
          </a:prstGeom>
          <a:noFill/>
          <a:ln>
            <a:noFill/>
            <a:prstDash/>
          </a:ln>
        </p:spPr>
      </p:pic>
    </p:spTree>
    <p:extLst>
      <p:ext uri="{BB962C8B-B14F-4D97-AF65-F5344CB8AC3E}">
        <p14:creationId xmlns:p14="http://schemas.microsoft.com/office/powerpoint/2010/main" val="13821038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4138</TotalTime>
  <Words>416</Words>
  <Application>Microsoft Office PowerPoint</Application>
  <PresentationFormat>On-screen Show (4:3)</PresentationFormat>
  <Paragraphs>33</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B Titr</vt:lpstr>
      <vt:lpstr>Calibri</vt:lpstr>
      <vt:lpstr>Lucida Sans Unicode</vt:lpstr>
      <vt:lpstr>Times New Roman</vt:lpstr>
      <vt:lpstr>Verdana</vt:lpstr>
      <vt:lpstr>Wingdings 2</vt:lpstr>
      <vt:lpstr>Wingdings 3</vt:lpstr>
      <vt:lpstr>Concourse</vt:lpstr>
      <vt:lpstr>             کنترل مقاوم قطار مغناطیسی شناور بر اساس مدل غیرخطی   علی جوادی بهار 95 MarketCode.ir    </vt:lpstr>
      <vt:lpstr> </vt:lpstr>
      <vt:lpstr>PowerPoint Presentation</vt:lpstr>
      <vt:lpstr>توانمندیهای کُد</vt:lpstr>
      <vt:lpstr>توانمندیهای کُد</vt:lpstr>
      <vt:lpstr>توانمندیهای کُد</vt:lpstr>
      <vt:lpstr>توانمندیهای کُد</vt:lpstr>
      <vt:lpstr>توانمندیهای کُد</vt:lpstr>
      <vt:lpstr>توانمندیهای کُد</vt:lpstr>
      <vt:lpstr>آنچه در این کد خواهید آموخت</vt:lpstr>
      <vt:lpstr>نکات و الزامات</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marketcode</cp:lastModifiedBy>
  <cp:revision>192</cp:revision>
  <dcterms:created xsi:type="dcterms:W3CDTF">2006-08-16T00:00:00Z</dcterms:created>
  <dcterms:modified xsi:type="dcterms:W3CDTF">2016-08-09T07:24:06Z</dcterms:modified>
</cp:coreProperties>
</file>