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sldIdLst>
    <p:sldId id="256" r:id="rId2"/>
    <p:sldId id="257" r:id="rId3"/>
    <p:sldId id="327" r:id="rId4"/>
    <p:sldId id="328" r:id="rId5"/>
    <p:sldId id="330" r:id="rId6"/>
    <p:sldId id="329" r:id="rId7"/>
    <p:sldId id="331" r:id="rId8"/>
    <p:sldId id="333" r:id="rId9"/>
    <p:sldId id="332" r:id="rId10"/>
    <p:sldId id="334" r:id="rId11"/>
    <p:sldId id="335" r:id="rId12"/>
    <p:sldId id="32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FE9F"/>
    <a:srgbClr val="B0F5A7"/>
    <a:srgbClr val="A50021"/>
    <a:srgbClr val="5DA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05" autoAdjust="0"/>
    <p:restoredTop sz="94337" autoAdjust="0"/>
  </p:normalViewPr>
  <p:slideViewPr>
    <p:cSldViewPr snapToGrid="0">
      <p:cViewPr>
        <p:scale>
          <a:sx n="70" d="100"/>
          <a:sy n="70" d="100"/>
        </p:scale>
        <p:origin x="-822" y="-84"/>
      </p:cViewPr>
      <p:guideLst>
        <p:guide orient="horz" pos="2160"/>
        <p:guide pos="3840"/>
      </p:guideLst>
    </p:cSldViewPr>
  </p:slideViewPr>
  <p:outlineViewPr>
    <p:cViewPr>
      <p:scale>
        <a:sx n="33" d="100"/>
        <a:sy n="33" d="100"/>
      </p:scale>
      <p:origin x="0" y="-8226"/>
    </p:cViewPr>
  </p:outlineViewPr>
  <p:notesTextViewPr>
    <p:cViewPr>
      <p:scale>
        <a:sx n="1" d="1"/>
        <a:sy n="1" d="1"/>
      </p:scale>
      <p:origin x="0" y="0"/>
    </p:cViewPr>
  </p:notesTextViewPr>
  <p:sorterViewPr>
    <p:cViewPr>
      <p:scale>
        <a:sx n="100" d="100"/>
        <a:sy n="100" d="100"/>
      </p:scale>
      <p:origin x="0" y="-83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181125-3E44-4947-B156-E2A4C82EBBF9}" type="datetimeFigureOut">
              <a:rPr lang="en-US" smtClean="0"/>
              <a:t>4/21/2016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41348-6C4B-4EA2-AC05-0AC47DCBBE7F}" type="slidenum">
              <a:rPr lang="en-US" smtClean="0"/>
              <a:t>‹#›</a:t>
            </a:fld>
            <a:endParaRPr lang="en-US"/>
          </a:p>
        </p:txBody>
      </p:sp>
    </p:spTree>
    <p:extLst>
      <p:ext uri="{BB962C8B-B14F-4D97-AF65-F5344CB8AC3E}">
        <p14:creationId xmlns:p14="http://schemas.microsoft.com/office/powerpoint/2010/main" val="221666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41348-6C4B-4EA2-AC05-0AC47DCBBE7F}" type="slidenum">
              <a:rPr lang="en-US" smtClean="0"/>
              <a:t>6</a:t>
            </a:fld>
            <a:endParaRPr lang="en-US"/>
          </a:p>
        </p:txBody>
      </p:sp>
    </p:spTree>
    <p:extLst>
      <p:ext uri="{BB962C8B-B14F-4D97-AF65-F5344CB8AC3E}">
        <p14:creationId xmlns:p14="http://schemas.microsoft.com/office/powerpoint/2010/main" val="676991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914400" y="1752603"/>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1"/>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B418B1-3E7F-4580-83BF-CCEC444D51A8}" type="datetime1">
              <a:rPr lang="en-US" smtClean="0"/>
              <a:t>4/21/2016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0DE185-BF3C-4640-8744-1C0718CE96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1"/>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33CCA5-9EBF-404F-921B-02AC4308C773}" type="datetime1">
              <a:rPr lang="en-US" smtClean="0"/>
              <a:t>4/21/2016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3" y="274642"/>
            <a:ext cx="236996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5518A7-1DB2-475A-A93D-444EE4830E0D}" type="datetime1">
              <a:rPr lang="en-US" smtClean="0"/>
              <a:t>4/21/2016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4EFB21-69D6-4DDF-8C88-C59DD2F7D4CA}" type="datetime1">
              <a:rPr lang="en-US" smtClean="0"/>
              <a:t>4/21/2016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50CCDF-874E-4D14-B48E-05503AFDFA89}" type="datetime1">
              <a:rPr lang="en-US" smtClean="0"/>
              <a:t>4/21/2016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0"/>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30"/>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33F6AF-0D84-4234-9930-416C61023560}" type="datetime1">
              <a:rPr lang="en-US" smtClean="0"/>
              <a:t>4/21/2016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2"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70"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2" y="1444296"/>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9" y="1444296"/>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6897DE-65C4-4E18-BFAF-E5D2A8E60985}" type="datetime1">
              <a:rPr lang="en-US" smtClean="0"/>
              <a:t>4/21/2016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7B29BD7-B5CD-4738-BE6D-ED2DEC9AFA78}" type="datetime1">
              <a:rPr lang="en-US" smtClean="0"/>
              <a:t>4/21/2016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F9B85F-3EFF-455D-A1F2-AFED58AB3F1A}" type="datetime1">
              <a:rPr lang="en-US" smtClean="0"/>
              <a:t>4/21/2016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49679B33-292B-492B-A3A6-1DCE44C2D816}" type="datetime1">
              <a:rPr lang="en-US" smtClean="0"/>
              <a:t>4/21/2016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3"/>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61111A-6628-4DF4-889E-D303CAF7B9B8}" type="datetime1">
              <a:rPr lang="en-US" smtClean="0"/>
              <a:t>4/21/2016</a:t>
            </a:fld>
            <a:endParaRPr lang="en-US"/>
          </a:p>
        </p:txBody>
      </p:sp>
      <p:sp>
        <p:nvSpPr>
          <p:cNvPr id="6" name="Footer Placeholder 5"/>
          <p:cNvSpPr>
            <a:spLocks noGrp="1"/>
          </p:cNvSpPr>
          <p:nvPr>
            <p:ph type="ftr" sz="quarter" idx="11"/>
          </p:nvPr>
        </p:nvSpPr>
        <p:spPr>
          <a:xfrm>
            <a:off x="5840098" y="6407946"/>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0DE185-BF3C-4640-8744-1C0718CE961A}" type="slidenum">
              <a:rPr lang="en-US" smtClean="0"/>
              <a:t>‹#›</a:t>
            </a:fld>
            <a:endParaRPr lang="en-US"/>
          </a:p>
        </p:txBody>
      </p:sp>
      <p:sp>
        <p:nvSpPr>
          <p:cNvPr id="2" name="Title 1"/>
          <p:cNvSpPr>
            <a:spLocks noGrp="1"/>
          </p:cNvSpPr>
          <p:nvPr>
            <p:ph type="title"/>
          </p:nvPr>
        </p:nvSpPr>
        <p:spPr>
          <a:xfrm>
            <a:off x="304800" y="4865123"/>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7"/>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8057" y="5791254"/>
            <a:ext cx="4536420"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12316" y="5787740"/>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7"/>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8057" y="5791254"/>
            <a:ext cx="4536420"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12316" y="5787740"/>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30"/>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A6305FCD-2F4D-4263-A537-B58C2E78B38E}" type="datetime1">
              <a:rPr lang="en-US" smtClean="0"/>
              <a:t>4/21/2016</a:t>
            </a:fld>
            <a:endParaRPr lang="en-US"/>
          </a:p>
        </p:txBody>
      </p:sp>
      <p:sp>
        <p:nvSpPr>
          <p:cNvPr id="22" name="Footer Placeholder 21"/>
          <p:cNvSpPr>
            <a:spLocks noGrp="1"/>
          </p:cNvSpPr>
          <p:nvPr>
            <p:ph type="ftr" sz="quarter" idx="3"/>
          </p:nvPr>
        </p:nvSpPr>
        <p:spPr>
          <a:xfrm>
            <a:off x="5840098" y="6407946"/>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6"/>
            <a:ext cx="487680" cy="365125"/>
          </a:xfrm>
          <a:prstGeom prst="rect">
            <a:avLst/>
          </a:prstGeom>
        </p:spPr>
        <p:txBody>
          <a:bodyPr vert="horz" anchor="b"/>
          <a:lstStyle>
            <a:lvl1pPr algn="r" eaLnBrk="1" latinLnBrk="0" hangingPunct="1">
              <a:defRPr kumimoji="0" sz="1000" b="0">
                <a:solidFill>
                  <a:schemeClr val="tx1"/>
                </a:solidFill>
              </a:defRPr>
            </a:lvl1pPr>
            <a:extLst/>
          </a:lstStyle>
          <a:p>
            <a:fld id="{5A0DE185-BF3C-4640-8744-1C0718CE96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4718" y="1163780"/>
            <a:ext cx="10468864" cy="5091547"/>
          </a:xfrm>
          <a:noFill/>
        </p:spPr>
        <p:txBody>
          <a:bodyPr>
            <a:normAutofit/>
          </a:bodyPr>
          <a:lstStyle/>
          <a:p>
            <a:pPr algn="ctr" rtl="1"/>
            <a:r>
              <a:rPr lang="fa-IR" sz="3600" dirty="0">
                <a:solidFill>
                  <a:srgbClr val="FF0000"/>
                </a:solidFill>
                <a:effectLst>
                  <a:outerShdw blurRad="38100" dist="38100" dir="2700000" algn="tl">
                    <a:srgbClr val="000000">
                      <a:alpha val="43137"/>
                    </a:srgbClr>
                  </a:outerShdw>
                </a:effectLst>
                <a:cs typeface="B Titr" pitchFamily="2" charset="-78"/>
              </a:rPr>
              <a:t>طراحی مسیر برای خودروی رباتیک در محیط پارکینگ با استفاده از الگوریتم یادگیری تقویتی </a:t>
            </a:r>
            <a:r>
              <a:rPr lang="fa-IR" sz="3600" dirty="0" smtClean="0">
                <a:solidFill>
                  <a:srgbClr val="FF0000"/>
                </a:solidFill>
                <a:effectLst>
                  <a:outerShdw blurRad="38100" dist="38100" dir="2700000" algn="tl">
                    <a:srgbClr val="000000">
                      <a:alpha val="43137"/>
                    </a:srgbClr>
                  </a:outerShdw>
                </a:effectLst>
                <a:cs typeface="B Titr" pitchFamily="2" charset="-78"/>
              </a:rPr>
              <a:t>ماشین</a:t>
            </a:r>
            <a:r>
              <a:rPr lang="fa-IR" sz="3200" dirty="0">
                <a:solidFill>
                  <a:schemeClr val="bg1"/>
                </a:solidFill>
                <a:effectLst>
                  <a:outerShdw blurRad="38100" dist="38100" dir="2700000" algn="tl">
                    <a:srgbClr val="000000">
                      <a:alpha val="43137"/>
                    </a:srgbClr>
                  </a:outerShdw>
                </a:effectLst>
                <a:cs typeface="B Nazanin" panose="00000400000000000000" pitchFamily="2" charset="-78"/>
              </a:rPr>
              <a:t/>
            </a:r>
            <a:br>
              <a:rPr lang="fa-IR" sz="3200" dirty="0">
                <a:solidFill>
                  <a:schemeClr val="bg1"/>
                </a:solidFill>
                <a:effectLst>
                  <a:outerShdw blurRad="38100" dist="38100" dir="2700000" algn="tl">
                    <a:srgbClr val="000000">
                      <a:alpha val="43137"/>
                    </a:srgbClr>
                  </a:outerShdw>
                </a:effectLst>
                <a:cs typeface="B Nazanin" panose="00000400000000000000" pitchFamily="2" charset="-78"/>
              </a:rPr>
            </a:br>
            <a:r>
              <a:rPr lang="en-US" sz="3200" dirty="0" smtClean="0">
                <a:solidFill>
                  <a:schemeClr val="bg1"/>
                </a:solidFill>
                <a:effectLst>
                  <a:outerShdw blurRad="38100" dist="38100" dir="2700000" algn="tl">
                    <a:srgbClr val="000000">
                      <a:alpha val="43137"/>
                    </a:srgbClr>
                  </a:outerShdw>
                </a:effectLst>
                <a:cs typeface="B Nazanin" pitchFamily="2" charset="-78"/>
              </a:rPr>
              <a:t/>
            </a:r>
            <a:br>
              <a:rPr lang="en-US" sz="3200" dirty="0" smtClean="0">
                <a:solidFill>
                  <a:schemeClr val="bg1"/>
                </a:solidFill>
                <a:effectLst>
                  <a:outerShdw blurRad="38100" dist="38100" dir="2700000" algn="tl">
                    <a:srgbClr val="000000">
                      <a:alpha val="43137"/>
                    </a:srgbClr>
                  </a:outerShdw>
                </a:effectLst>
                <a:cs typeface="B Nazanin" pitchFamily="2" charset="-78"/>
              </a:rPr>
            </a:br>
            <a:r>
              <a:rPr lang="fa-IR" sz="3200" dirty="0">
                <a:solidFill>
                  <a:schemeClr val="bg1"/>
                </a:solidFill>
                <a:effectLst>
                  <a:outerShdw blurRad="38100" dist="38100" dir="2700000" algn="tl">
                    <a:srgbClr val="000000">
                      <a:alpha val="43137"/>
                    </a:srgbClr>
                  </a:outerShdw>
                </a:effectLst>
                <a:cs typeface="B Nazanin" panose="00000400000000000000" pitchFamily="2" charset="-78"/>
              </a:rPr>
              <a:t/>
            </a:r>
            <a:br>
              <a:rPr lang="fa-IR" sz="3200" dirty="0">
                <a:solidFill>
                  <a:schemeClr val="bg1"/>
                </a:solidFill>
                <a:effectLst>
                  <a:outerShdw blurRad="38100" dist="38100" dir="2700000" algn="tl">
                    <a:srgbClr val="000000">
                      <a:alpha val="43137"/>
                    </a:srgbClr>
                  </a:outerShdw>
                </a:effectLst>
                <a:cs typeface="B Nazanin" panose="00000400000000000000" pitchFamily="2" charset="-78"/>
              </a:rPr>
            </a:br>
            <a:r>
              <a:rPr lang="fa-IR" sz="3200" dirty="0" smtClean="0">
                <a:solidFill>
                  <a:schemeClr val="bg2">
                    <a:lumMod val="50000"/>
                  </a:schemeClr>
                </a:solidFill>
                <a:effectLst>
                  <a:outerShdw blurRad="38100" dist="38100" dir="2700000" algn="tl">
                    <a:srgbClr val="000000">
                      <a:alpha val="43137"/>
                    </a:srgbClr>
                  </a:outerShdw>
                </a:effectLst>
                <a:cs typeface="B Nazanin" pitchFamily="2" charset="-78"/>
              </a:rPr>
              <a:t>سعیدمحسن عمویی</a:t>
            </a:r>
            <a:r>
              <a:rPr lang="en-US" sz="3200" dirty="0">
                <a:solidFill>
                  <a:schemeClr val="bg2">
                    <a:lumMod val="50000"/>
                  </a:schemeClr>
                </a:solidFill>
                <a:effectLst>
                  <a:outerShdw blurRad="38100" dist="38100" dir="2700000" algn="tl">
                    <a:srgbClr val="000000">
                      <a:alpha val="43137"/>
                    </a:srgbClr>
                  </a:outerShdw>
                </a:effectLst>
                <a:cs typeface="B Nazanin" pitchFamily="2" charset="-78"/>
              </a:rPr>
              <a:t/>
            </a:r>
            <a:br>
              <a:rPr lang="en-US" sz="3200" dirty="0">
                <a:solidFill>
                  <a:schemeClr val="bg2">
                    <a:lumMod val="50000"/>
                  </a:schemeClr>
                </a:solidFill>
                <a:effectLst>
                  <a:outerShdw blurRad="38100" dist="38100" dir="2700000" algn="tl">
                    <a:srgbClr val="000000">
                      <a:alpha val="43137"/>
                    </a:srgbClr>
                  </a:outerShdw>
                </a:effectLst>
                <a:cs typeface="B Nazanin" pitchFamily="2" charset="-78"/>
              </a:rPr>
            </a:br>
            <a:r>
              <a:rPr lang="en-US" sz="3200" dirty="0" smtClean="0">
                <a:solidFill>
                  <a:schemeClr val="bg2">
                    <a:lumMod val="50000"/>
                  </a:schemeClr>
                </a:solidFill>
                <a:effectLst>
                  <a:outerShdw blurRad="38100" dist="38100" dir="2700000" algn="tl">
                    <a:srgbClr val="000000">
                      <a:alpha val="43137"/>
                    </a:srgbClr>
                  </a:outerShdw>
                </a:effectLst>
                <a:cs typeface="B Nazanin" pitchFamily="2" charset="-78"/>
              </a:rPr>
              <a:t/>
            </a:r>
            <a:br>
              <a:rPr lang="en-US" sz="3200" dirty="0" smtClean="0">
                <a:solidFill>
                  <a:schemeClr val="bg2">
                    <a:lumMod val="50000"/>
                  </a:schemeClr>
                </a:solidFill>
                <a:effectLst>
                  <a:outerShdw blurRad="38100" dist="38100" dir="2700000" algn="tl">
                    <a:srgbClr val="000000">
                      <a:alpha val="43137"/>
                    </a:srgbClr>
                  </a:outerShdw>
                </a:effectLst>
                <a:cs typeface="B Nazanin" pitchFamily="2" charset="-78"/>
              </a:rPr>
            </a:br>
            <a:r>
              <a:rPr lang="fa-IR" sz="3200" dirty="0" smtClean="0">
                <a:solidFill>
                  <a:schemeClr val="bg2">
                    <a:lumMod val="50000"/>
                  </a:schemeClr>
                </a:solidFill>
                <a:effectLst>
                  <a:outerShdw blurRad="38100" dist="38100" dir="2700000" algn="tl">
                    <a:srgbClr val="000000">
                      <a:alpha val="43137"/>
                    </a:srgbClr>
                  </a:outerShdw>
                </a:effectLst>
                <a:cs typeface="B Nazanin" pitchFamily="2" charset="-78"/>
              </a:rPr>
              <a:t>فروردین 95</a:t>
            </a:r>
            <a:r>
              <a:rPr lang="fa-IR" sz="3200" dirty="0">
                <a:solidFill>
                  <a:schemeClr val="bg1"/>
                </a:solidFill>
                <a:effectLst>
                  <a:outerShdw blurRad="38100" dist="38100" dir="2700000" algn="tl">
                    <a:srgbClr val="000000">
                      <a:alpha val="43137"/>
                    </a:srgbClr>
                  </a:outerShdw>
                </a:effectLst>
                <a:cs typeface="B Nazanin" pitchFamily="2" charset="-78"/>
              </a:rPr>
              <a:t/>
            </a:r>
            <a:br>
              <a:rPr lang="fa-IR" sz="3200" dirty="0">
                <a:solidFill>
                  <a:schemeClr val="bg1"/>
                </a:solidFill>
                <a:effectLst>
                  <a:outerShdw blurRad="38100" dist="38100" dir="2700000" algn="tl">
                    <a:srgbClr val="000000">
                      <a:alpha val="43137"/>
                    </a:srgbClr>
                  </a:outerShdw>
                </a:effectLst>
                <a:cs typeface="B Nazanin" pitchFamily="2" charset="-78"/>
              </a:rPr>
            </a:br>
            <a:endParaRPr lang="en-US" sz="3200" dirty="0">
              <a:solidFill>
                <a:schemeClr val="bg1"/>
              </a:solidFill>
              <a:effectLst>
                <a:outerShdw blurRad="38100" dist="38100" dir="2700000" algn="tl">
                  <a:srgbClr val="000000">
                    <a:alpha val="43137"/>
                  </a:srgbClr>
                </a:outerShdw>
              </a:effectLst>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5A0DE185-BF3C-4640-8744-1C0718CE961A}" type="slidenum">
              <a:rPr lang="en-US" smtClean="0"/>
              <a:t>1</a:t>
            </a:fld>
            <a:endParaRPr lang="en-US"/>
          </a:p>
        </p:txBody>
      </p:sp>
      <p:pic>
        <p:nvPicPr>
          <p:cNvPr id="4" name="Picture 2" descr="C:\Users\Doc\Desktop\ارم دانشگاه ها\mlogo-lef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26524" cy="17621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3100" y="101264"/>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646371"/>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A0DE185-BF3C-4640-8744-1C0718CE961A}" type="slidenum">
              <a:rPr lang="en-US" smtClean="0"/>
              <a:t>10</a:t>
            </a:fld>
            <a:endParaRPr lang="en-US"/>
          </a:p>
        </p:txBody>
      </p:sp>
      <p:sp>
        <p:nvSpPr>
          <p:cNvPr id="10" name="TextBox 9"/>
          <p:cNvSpPr txBox="1"/>
          <p:nvPr/>
        </p:nvSpPr>
        <p:spPr>
          <a:xfrm>
            <a:off x="342900" y="747414"/>
            <a:ext cx="11601450" cy="646331"/>
          </a:xfrm>
          <a:prstGeom prst="rect">
            <a:avLst/>
          </a:prstGeom>
          <a:noFill/>
        </p:spPr>
        <p:txBody>
          <a:bodyPr wrap="square" rtlCol="0">
            <a:spAutoFit/>
          </a:bodyPr>
          <a:lstStyle/>
          <a:p>
            <a:pPr algn="ctr" rtl="1"/>
            <a:r>
              <a:rPr lang="fa-IR" sz="3600" b="1" dirty="0" smtClean="0">
                <a:solidFill>
                  <a:srgbClr val="FF0000"/>
                </a:solidFill>
                <a:latin typeface="Times New Roman" panose="02020503050405090304" pitchFamily="18" charset="0"/>
                <a:cs typeface="B Titr" pitchFamily="2" charset="-78"/>
              </a:rPr>
              <a:t>توانمندي</a:t>
            </a:r>
            <a:r>
              <a:rPr lang="en-US" sz="3600" b="1" dirty="0" smtClean="0">
                <a:solidFill>
                  <a:srgbClr val="FF0000"/>
                </a:solidFill>
                <a:latin typeface="Times New Roman" panose="02020503050405090304" pitchFamily="18" charset="0"/>
                <a:cs typeface="Times New Roman" panose="02020503050405090304" pitchFamily="18" charset="0"/>
              </a:rPr>
              <a:t> </a:t>
            </a:r>
            <a:r>
              <a:rPr lang="fa-IR" sz="3600" b="1" dirty="0" smtClean="0">
                <a:solidFill>
                  <a:srgbClr val="FF0000"/>
                </a:solidFill>
                <a:latin typeface="Times New Roman" panose="02020503050405090304" pitchFamily="18" charset="0"/>
                <a:cs typeface="B Titr" pitchFamily="2" charset="-78"/>
              </a:rPr>
              <a:t>هاي کُد</a:t>
            </a:r>
            <a:r>
              <a:rPr lang="en-US" sz="3600" b="1" dirty="0" smtClean="0">
                <a:solidFill>
                  <a:srgbClr val="FF0000"/>
                </a:solidFill>
                <a:latin typeface="Times New Roman" panose="02020503050405090304" pitchFamily="18" charset="0"/>
                <a:cs typeface="B Titr" pitchFamily="2" charset="-78"/>
              </a:rPr>
              <a:t> </a:t>
            </a:r>
            <a:r>
              <a:rPr lang="fa-IR" sz="3600" b="1" dirty="0" smtClean="0">
                <a:solidFill>
                  <a:srgbClr val="FF0000"/>
                </a:solidFill>
                <a:latin typeface="Times New Roman" panose="02020503050405090304" pitchFamily="18" charset="0"/>
                <a:cs typeface="B Titr" pitchFamily="2" charset="-78"/>
              </a:rPr>
              <a:t> </a:t>
            </a:r>
            <a:r>
              <a:rPr lang="en-US" sz="3600" b="1" dirty="0" smtClean="0">
                <a:solidFill>
                  <a:srgbClr val="FF0000"/>
                </a:solidFill>
                <a:latin typeface="Times New Roman" panose="02020503050405090304" pitchFamily="18" charset="0"/>
                <a:cs typeface="Times New Roman" panose="02020503050405090304" pitchFamily="18" charset="0"/>
              </a:rPr>
              <a:t>(main_6)</a:t>
            </a:r>
            <a:endParaRPr lang="en-US" sz="3600" b="1" dirty="0">
              <a:solidFill>
                <a:srgbClr val="FF0000"/>
              </a:solidFill>
              <a:latin typeface="Times New Roman" panose="02020503050405090304" pitchFamily="18" charset="0"/>
              <a:cs typeface="Times New Roman" panose="02020503050405090304" pitchFamily="18" charset="0"/>
            </a:endParaRPr>
          </a:p>
        </p:txBody>
      </p:sp>
      <p:sp>
        <p:nvSpPr>
          <p:cNvPr id="12" name="Content Placeholder 1"/>
          <p:cNvSpPr txBox="1">
            <a:spLocks/>
          </p:cNvSpPr>
          <p:nvPr/>
        </p:nvSpPr>
        <p:spPr>
          <a:xfrm>
            <a:off x="653143" y="1328929"/>
            <a:ext cx="11107511" cy="487592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fa-IR" sz="2200" dirty="0" smtClean="0">
                <a:cs typeface="B Nazanin" pitchFamily="2" charset="-78"/>
              </a:rPr>
              <a:t>مسیر بهینه پیدا شده با روش </a:t>
            </a:r>
            <a:r>
              <a:rPr lang="en-US" sz="2200" dirty="0" err="1" smtClean="0">
                <a:cs typeface="B Nazanin" pitchFamily="2" charset="-78"/>
              </a:rPr>
              <a:t>R_learning</a:t>
            </a:r>
            <a:r>
              <a:rPr lang="fa-IR" sz="2200" dirty="0" smtClean="0">
                <a:cs typeface="B Nazanin" pitchFamily="2" charset="-78"/>
              </a:rPr>
              <a:t> و متوسط پاسخ تجمعی </a:t>
            </a:r>
            <a:endParaRPr lang="en-US" dirty="0">
              <a:cs typeface="B Titr" panose="00000700000000000000" pitchFamily="2" charset="-78"/>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853338" y="1879134"/>
            <a:ext cx="5326380" cy="4000500"/>
          </a:xfrm>
          <a:prstGeom prst="rect">
            <a:avLst/>
          </a:prstGeom>
          <a:noFill/>
          <a:ln>
            <a:noFill/>
          </a:ln>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5919018" y="1895054"/>
            <a:ext cx="5326380" cy="4000500"/>
          </a:xfrm>
          <a:prstGeom prst="rect">
            <a:avLst/>
          </a:prstGeom>
          <a:noFill/>
          <a:ln>
            <a:noFill/>
          </a:ln>
        </p:spPr>
      </p:pic>
    </p:spTree>
    <p:extLst>
      <p:ext uri="{BB962C8B-B14F-4D97-AF65-F5344CB8AC3E}">
        <p14:creationId xmlns:p14="http://schemas.microsoft.com/office/powerpoint/2010/main" val="1847098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A0DE185-BF3C-4640-8744-1C0718CE961A}" type="slidenum">
              <a:rPr lang="en-US" smtClean="0"/>
              <a:t>11</a:t>
            </a:fld>
            <a:endParaRPr lang="en-US"/>
          </a:p>
        </p:txBody>
      </p:sp>
      <p:sp>
        <p:nvSpPr>
          <p:cNvPr id="10" name="TextBox 9"/>
          <p:cNvSpPr txBox="1"/>
          <p:nvPr/>
        </p:nvSpPr>
        <p:spPr>
          <a:xfrm>
            <a:off x="342900" y="747414"/>
            <a:ext cx="11601450" cy="646331"/>
          </a:xfrm>
          <a:prstGeom prst="rect">
            <a:avLst/>
          </a:prstGeom>
          <a:noFill/>
        </p:spPr>
        <p:txBody>
          <a:bodyPr wrap="square" rtlCol="0">
            <a:spAutoFit/>
          </a:bodyPr>
          <a:lstStyle/>
          <a:p>
            <a:pPr algn="ctr" rtl="1"/>
            <a:r>
              <a:rPr lang="fa-IR" sz="3600" b="1" dirty="0" smtClean="0">
                <a:solidFill>
                  <a:srgbClr val="FF0000"/>
                </a:solidFill>
                <a:latin typeface="Times New Roman" panose="02020503050405090304" pitchFamily="18" charset="0"/>
                <a:cs typeface="B Titr" pitchFamily="2" charset="-78"/>
              </a:rPr>
              <a:t>توانمندي</a:t>
            </a:r>
            <a:r>
              <a:rPr lang="en-US" sz="3600" b="1" dirty="0" smtClean="0">
                <a:solidFill>
                  <a:srgbClr val="FF0000"/>
                </a:solidFill>
                <a:latin typeface="Times New Roman" panose="02020503050405090304" pitchFamily="18" charset="0"/>
                <a:cs typeface="Times New Roman" panose="02020503050405090304" pitchFamily="18" charset="0"/>
              </a:rPr>
              <a:t> </a:t>
            </a:r>
            <a:r>
              <a:rPr lang="fa-IR" sz="3600" b="1" dirty="0" smtClean="0">
                <a:solidFill>
                  <a:srgbClr val="FF0000"/>
                </a:solidFill>
                <a:latin typeface="Times New Roman" panose="02020503050405090304" pitchFamily="18" charset="0"/>
                <a:cs typeface="B Titr" pitchFamily="2" charset="-78"/>
              </a:rPr>
              <a:t>هاي کُدهای قسمت سوم شبیه سازی</a:t>
            </a:r>
            <a:endParaRPr lang="en-US" sz="3600" b="1" dirty="0">
              <a:solidFill>
                <a:srgbClr val="FF0000"/>
              </a:solidFill>
              <a:latin typeface="Times New Roman" panose="02020503050405090304" pitchFamily="18" charset="0"/>
              <a:cs typeface="Times New Roman" panose="02020503050405090304" pitchFamily="18" charset="0"/>
            </a:endParaRPr>
          </a:p>
        </p:txBody>
      </p:sp>
      <p:sp>
        <p:nvSpPr>
          <p:cNvPr id="12" name="Content Placeholder 1"/>
          <p:cNvSpPr txBox="1">
            <a:spLocks/>
          </p:cNvSpPr>
          <p:nvPr/>
        </p:nvSpPr>
        <p:spPr>
          <a:xfrm>
            <a:off x="653143" y="1328929"/>
            <a:ext cx="11107511" cy="487592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fa-IR" sz="2200" dirty="0" smtClean="0">
                <a:cs typeface="B Nazanin" pitchFamily="2" charset="-78"/>
              </a:rPr>
              <a:t>مقایسه ی روش های مختلف یادگیری الگوریتم مدل آزاد</a:t>
            </a:r>
            <a:endParaRPr lang="en-US" dirty="0">
              <a:cs typeface="B Titr" panose="00000700000000000000" pitchFamily="2" charset="-78"/>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717275" y="1785257"/>
            <a:ext cx="5943600" cy="4419600"/>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326406" y="1785257"/>
            <a:ext cx="5943600" cy="4419600"/>
          </a:xfrm>
          <a:prstGeom prst="rect">
            <a:avLst/>
          </a:prstGeom>
          <a:noFill/>
          <a:ln>
            <a:noFill/>
          </a:ln>
        </p:spPr>
      </p:pic>
    </p:spTree>
    <p:extLst>
      <p:ext uri="{BB962C8B-B14F-4D97-AF65-F5344CB8AC3E}">
        <p14:creationId xmlns:p14="http://schemas.microsoft.com/office/powerpoint/2010/main" val="1847098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81908"/>
            <a:ext cx="10972800" cy="4542692"/>
          </a:xfrm>
        </p:spPr>
        <p:txBody>
          <a:bodyPr>
            <a:normAutofit/>
          </a:bodyPr>
          <a:lstStyle/>
          <a:p>
            <a:pPr marL="0" indent="0" algn="r">
              <a:lnSpc>
                <a:spcPct val="150000"/>
              </a:lnSpc>
              <a:buNone/>
            </a:pPr>
            <a:r>
              <a:rPr lang="fa-IR" sz="2400" dirty="0">
                <a:cs typeface="B Nazanin" pitchFamily="2" charset="-78"/>
              </a:rPr>
              <a:t>1- </a:t>
            </a:r>
            <a:r>
              <a:rPr lang="fa-IR" sz="2400" dirty="0" smtClean="0">
                <a:cs typeface="B Nazanin" pitchFamily="2" charset="-78"/>
              </a:rPr>
              <a:t>آشنايي با تاثیر پارامترهای یادگیری</a:t>
            </a:r>
          </a:p>
          <a:p>
            <a:pPr marL="0" indent="0" algn="r">
              <a:lnSpc>
                <a:spcPct val="150000"/>
              </a:lnSpc>
              <a:buNone/>
            </a:pPr>
            <a:r>
              <a:rPr lang="fa-IR" sz="2400" dirty="0" smtClean="0">
                <a:cs typeface="B Nazanin" pitchFamily="2" charset="-78"/>
              </a:rPr>
              <a:t>2 – شناخت روش های مختلف یادگیری برمبنای مدل و مدل آزاد</a:t>
            </a:r>
          </a:p>
          <a:p>
            <a:pPr marL="0" indent="0" algn="r">
              <a:lnSpc>
                <a:spcPct val="150000"/>
              </a:lnSpc>
              <a:buNone/>
            </a:pPr>
            <a:r>
              <a:rPr lang="fa-IR" sz="2400" dirty="0" smtClean="0">
                <a:cs typeface="B Nazanin" pitchFamily="2" charset="-78"/>
              </a:rPr>
              <a:t>3 – شناخت تفاوت های روش </a:t>
            </a:r>
            <a:r>
              <a:rPr lang="en-US" sz="2400" dirty="0" smtClean="0">
                <a:cs typeface="B Nazanin" pitchFamily="2" charset="-78"/>
              </a:rPr>
              <a:t>Policy Iteration</a:t>
            </a:r>
            <a:r>
              <a:rPr lang="fa-IR" sz="2400" dirty="0" smtClean="0">
                <a:cs typeface="B Nazanin" pitchFamily="2" charset="-78"/>
              </a:rPr>
              <a:t> و </a:t>
            </a:r>
            <a:r>
              <a:rPr lang="en-US" sz="2400" dirty="0" smtClean="0">
                <a:cs typeface="B Nazanin" pitchFamily="2" charset="-78"/>
              </a:rPr>
              <a:t>Value Iteration</a:t>
            </a:r>
            <a:endParaRPr lang="fa-IR" sz="2400" dirty="0" smtClean="0">
              <a:cs typeface="B Nazanin" pitchFamily="2" charset="-78"/>
            </a:endParaRPr>
          </a:p>
          <a:p>
            <a:pPr marL="0" indent="0" algn="r">
              <a:lnSpc>
                <a:spcPct val="150000"/>
              </a:lnSpc>
              <a:buNone/>
            </a:pPr>
            <a:r>
              <a:rPr lang="fa-IR" sz="2400" dirty="0" smtClean="0">
                <a:cs typeface="B Nazanin" pitchFamily="2" charset="-78"/>
              </a:rPr>
              <a:t>4 – شناخت روش های </a:t>
            </a:r>
            <a:r>
              <a:rPr lang="en-US" sz="2400" dirty="0" err="1" smtClean="0">
                <a:cs typeface="B Nazanin" pitchFamily="2" charset="-78"/>
              </a:rPr>
              <a:t>Sarsa</a:t>
            </a:r>
            <a:r>
              <a:rPr lang="fa-IR" sz="2400" dirty="0" smtClean="0">
                <a:cs typeface="B Nazanin" pitchFamily="2" charset="-78"/>
              </a:rPr>
              <a:t>، </a:t>
            </a:r>
            <a:r>
              <a:rPr lang="en-US" sz="2400" dirty="0" err="1" smtClean="0">
                <a:cs typeface="B Nazanin" pitchFamily="2" charset="-78"/>
              </a:rPr>
              <a:t>Q_learning</a:t>
            </a:r>
            <a:r>
              <a:rPr lang="fa-IR" sz="2400" dirty="0" smtClean="0">
                <a:cs typeface="B Nazanin" pitchFamily="2" charset="-78"/>
              </a:rPr>
              <a:t>، </a:t>
            </a:r>
            <a:r>
              <a:rPr lang="en-US" sz="2400" dirty="0" err="1" smtClean="0">
                <a:cs typeface="B Nazanin" pitchFamily="2" charset="-78"/>
              </a:rPr>
              <a:t>R_learning</a:t>
            </a:r>
            <a:r>
              <a:rPr lang="fa-IR" sz="2400" dirty="0" smtClean="0">
                <a:cs typeface="B Nazanin" pitchFamily="2" charset="-78"/>
              </a:rPr>
              <a:t> و </a:t>
            </a:r>
            <a:r>
              <a:rPr lang="en-US" sz="2400" dirty="0" smtClean="0">
                <a:cs typeface="B Nazanin" pitchFamily="2" charset="-78"/>
              </a:rPr>
              <a:t>TD0</a:t>
            </a:r>
            <a:endParaRPr lang="fa-IR" sz="2400" dirty="0" smtClean="0">
              <a:cs typeface="B Nazanin" pitchFamily="2" charset="-78"/>
            </a:endParaRPr>
          </a:p>
          <a:p>
            <a:pPr marL="0" indent="0" algn="r">
              <a:lnSpc>
                <a:spcPct val="150000"/>
              </a:lnSpc>
              <a:buNone/>
            </a:pPr>
            <a:r>
              <a:rPr lang="fa-IR" sz="2400" dirty="0" smtClean="0">
                <a:cs typeface="B Nazanin" pitchFamily="2" charset="-78"/>
              </a:rPr>
              <a:t>5 – پی بردن به معیا و مزایای روش های مدل آزاد</a:t>
            </a:r>
            <a:endParaRPr lang="fa-IR" sz="2400" dirty="0">
              <a:cs typeface="B Nazanin" pitchFamily="2" charset="-78"/>
            </a:endParaRPr>
          </a:p>
          <a:p>
            <a:pPr marL="0" indent="0" algn="r">
              <a:lnSpc>
                <a:spcPct val="150000"/>
              </a:lnSpc>
              <a:buNone/>
            </a:pPr>
            <a:r>
              <a:rPr lang="fa-IR" sz="2400" dirty="0" smtClean="0">
                <a:cs typeface="B Nazanin" pitchFamily="2" charset="-78"/>
              </a:rPr>
              <a:t>6- حل مسئله ی پارکینگ با پارامترهای مختلف</a:t>
            </a:r>
            <a:endParaRPr lang="fa-IR" dirty="0"/>
          </a:p>
          <a:p>
            <a:pPr marL="0" indent="0" algn="r">
              <a:lnSpc>
                <a:spcPct val="150000"/>
              </a:lnSpc>
              <a:buNone/>
            </a:pPr>
            <a:r>
              <a:rPr lang="fa-IR" sz="2400" dirty="0" smtClean="0">
                <a:latin typeface="Times New Roman" panose="02020603050405020304" pitchFamily="18" charset="0"/>
                <a:cs typeface="B Nazanin" pitchFamily="2" charset="-78"/>
              </a:rPr>
              <a:t>7 – پی بردن به تاثیر پارامترهای پارکینگ در رفتار افراد</a:t>
            </a:r>
            <a:endParaRPr lang="en-US" sz="2400" dirty="0">
              <a:latin typeface="Times New Roman" panose="02020603050405020304" pitchFamily="18" charset="0"/>
              <a:cs typeface="B Nazanin" pitchFamily="2" charset="-78"/>
            </a:endParaRPr>
          </a:p>
        </p:txBody>
      </p:sp>
      <p:sp>
        <p:nvSpPr>
          <p:cNvPr id="4" name="Slide Number Placeholder 3"/>
          <p:cNvSpPr>
            <a:spLocks noGrp="1"/>
          </p:cNvSpPr>
          <p:nvPr>
            <p:ph type="sldNum" sz="quarter" idx="12"/>
          </p:nvPr>
        </p:nvSpPr>
        <p:spPr/>
        <p:txBody>
          <a:bodyPr/>
          <a:lstStyle/>
          <a:p>
            <a:fld id="{5A0DE185-BF3C-4640-8744-1C0718CE961A}" type="slidenum">
              <a:rPr lang="en-US" smtClean="0"/>
              <a:t>12</a:t>
            </a:fld>
            <a:endParaRPr lang="en-US"/>
          </a:p>
        </p:txBody>
      </p:sp>
      <p:sp>
        <p:nvSpPr>
          <p:cNvPr id="2" name="Title 1"/>
          <p:cNvSpPr>
            <a:spLocks noGrp="1"/>
          </p:cNvSpPr>
          <p:nvPr>
            <p:ph type="title"/>
          </p:nvPr>
        </p:nvSpPr>
        <p:spPr>
          <a:xfrm>
            <a:off x="609600" y="704088"/>
            <a:ext cx="10972800" cy="796466"/>
          </a:xfrm>
        </p:spPr>
        <p:txBody>
          <a:bodyPr>
            <a:normAutofit/>
          </a:bodyPr>
          <a:lstStyle/>
          <a:p>
            <a:pPr algn="ctr"/>
            <a:r>
              <a:rPr lang="fa-IR" sz="3600" b="1" dirty="0">
                <a:solidFill>
                  <a:srgbClr val="FF0000"/>
                </a:solidFill>
                <a:effectLst>
                  <a:outerShdw blurRad="38100" dist="38100" dir="2700000" algn="tl">
                    <a:srgbClr val="000000">
                      <a:alpha val="43137"/>
                    </a:srgbClr>
                  </a:outerShdw>
                </a:effectLst>
                <a:latin typeface="+mn-lt"/>
                <a:ea typeface="+mn-ea"/>
                <a:cs typeface="B Titr" pitchFamily="2" charset="-78"/>
              </a:rPr>
              <a:t>آنچه در </a:t>
            </a:r>
            <a:r>
              <a:rPr lang="fa-IR" sz="3600" b="1" dirty="0" smtClean="0">
                <a:solidFill>
                  <a:srgbClr val="FF0000"/>
                </a:solidFill>
                <a:effectLst>
                  <a:outerShdw blurRad="38100" dist="38100" dir="2700000" algn="tl">
                    <a:srgbClr val="000000">
                      <a:alpha val="43137"/>
                    </a:srgbClr>
                  </a:outerShdw>
                </a:effectLst>
                <a:latin typeface="+mn-lt"/>
                <a:ea typeface="+mn-ea"/>
                <a:cs typeface="B Titr" pitchFamily="2" charset="-78"/>
              </a:rPr>
              <a:t>این کد</a:t>
            </a:r>
            <a:r>
              <a:rPr lang="fa-IR"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tr" pitchFamily="2" charset="-78"/>
              </a:rPr>
              <a:t> </a:t>
            </a:r>
            <a:r>
              <a:rPr lang="fa-IR" sz="3600" b="1" dirty="0" smtClean="0">
                <a:solidFill>
                  <a:srgbClr val="FF0000"/>
                </a:solidFill>
                <a:effectLst>
                  <a:outerShdw blurRad="38100" dist="38100" dir="2700000" algn="tl">
                    <a:srgbClr val="000000">
                      <a:alpha val="43137"/>
                    </a:srgbClr>
                  </a:outerShdw>
                </a:effectLst>
                <a:latin typeface="+mn-lt"/>
                <a:ea typeface="+mn-ea"/>
                <a:cs typeface="B Titr" pitchFamily="2" charset="-78"/>
              </a:rPr>
              <a:t>خواهيم </a:t>
            </a:r>
            <a:r>
              <a:rPr lang="fa-IR" sz="3600" b="1" dirty="0">
                <a:solidFill>
                  <a:srgbClr val="FF0000"/>
                </a:solidFill>
                <a:effectLst>
                  <a:outerShdw blurRad="38100" dist="38100" dir="2700000" algn="tl">
                    <a:srgbClr val="000000">
                      <a:alpha val="43137"/>
                    </a:srgbClr>
                  </a:outerShdw>
                </a:effectLst>
                <a:latin typeface="+mn-lt"/>
                <a:ea typeface="+mn-ea"/>
                <a:cs typeface="B Titr" pitchFamily="2" charset="-78"/>
              </a:rPr>
              <a:t>آموخت</a:t>
            </a:r>
            <a:endParaRPr lang="en-US" sz="3600" b="1" dirty="0">
              <a:solidFill>
                <a:srgbClr val="FF0000"/>
              </a:solidFill>
              <a:effectLst>
                <a:outerShdw blurRad="38100" dist="38100" dir="2700000" algn="tl">
                  <a:srgbClr val="000000">
                    <a:alpha val="43137"/>
                  </a:srgbClr>
                </a:outerShdw>
              </a:effectLst>
              <a:latin typeface="+mn-lt"/>
              <a:ea typeface="+mn-ea"/>
              <a:cs typeface="B Titr" pitchFamily="2" charset="-78"/>
            </a:endParaRPr>
          </a:p>
        </p:txBody>
      </p:sp>
    </p:spTree>
    <p:extLst>
      <p:ext uri="{BB962C8B-B14F-4D97-AF65-F5344CB8AC3E}">
        <p14:creationId xmlns:p14="http://schemas.microsoft.com/office/powerpoint/2010/main" val="2503019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17885"/>
            <a:ext cx="10972800" cy="5015344"/>
          </a:xfrm>
        </p:spPr>
        <p:txBody>
          <a:bodyPr>
            <a:noAutofit/>
          </a:bodyPr>
          <a:lstStyle/>
          <a:p>
            <a:pPr algn="just">
              <a:lnSpc>
                <a:spcPct val="200000"/>
              </a:lnSpc>
            </a:pPr>
            <a:r>
              <a:rPr lang="ar-SA" sz="1700" b="1" dirty="0">
                <a:effectLst>
                  <a:outerShdw blurRad="38100" dist="38100" dir="2700000" algn="tl">
                    <a:srgbClr val="000000">
                      <a:alpha val="43137"/>
                    </a:srgbClr>
                  </a:outerShdw>
                </a:effectLst>
                <a:cs typeface="B Nazanin" panose="00000400000000000000" pitchFamily="2" charset="-78"/>
              </a:rPr>
              <a:t>در این پروژه به بررسی مسئله مسیریابی برای اتومبیل خودران در یک پارکینگ عمومی پرداخته شده است. خروجی حاصل از این پروژه به انتخاب حرکت مناسب در هر نقطه از پارکینگ مربوط می­شود. برای به دست آوردن سیاست بهینه از روش های مختلف یادگیری ماشین استفاده می­شود. روش­های مورد بررسی عبارتند از:</a:t>
            </a:r>
            <a:r>
              <a:rPr lang="en-US" sz="1700" b="1" dirty="0">
                <a:effectLst>
                  <a:outerShdw blurRad="38100" dist="38100" dir="2700000" algn="tl">
                    <a:srgbClr val="000000">
                      <a:alpha val="43137"/>
                    </a:srgbClr>
                  </a:outerShdw>
                </a:effectLst>
                <a:cs typeface="B Nazanin" panose="00000400000000000000" pitchFamily="2" charset="-78"/>
              </a:rPr>
              <a:t>R-Learning </a:t>
            </a:r>
            <a:r>
              <a:rPr lang="fa-IR" sz="1700" b="1" dirty="0">
                <a:effectLst>
                  <a:outerShdw blurRad="38100" dist="38100" dir="2700000" algn="tl">
                    <a:srgbClr val="000000">
                      <a:alpha val="43137"/>
                    </a:srgbClr>
                  </a:outerShdw>
                </a:effectLst>
                <a:cs typeface="B Nazanin" panose="00000400000000000000" pitchFamily="2" charset="-78"/>
              </a:rPr>
              <a:t> ، </a:t>
            </a:r>
            <a:r>
              <a:rPr lang="en-US" sz="1700" b="1" dirty="0">
                <a:effectLst>
                  <a:outerShdw blurRad="38100" dist="38100" dir="2700000" algn="tl">
                    <a:srgbClr val="000000">
                      <a:alpha val="43137"/>
                    </a:srgbClr>
                  </a:outerShdw>
                </a:effectLst>
                <a:cs typeface="B Nazanin" panose="00000400000000000000" pitchFamily="2" charset="-78"/>
              </a:rPr>
              <a:t>TD(0) </a:t>
            </a:r>
            <a:r>
              <a:rPr lang="fa-IR" sz="1700" b="1" dirty="0">
                <a:effectLst>
                  <a:outerShdw blurRad="38100" dist="38100" dir="2700000" algn="tl">
                    <a:srgbClr val="000000">
                      <a:alpha val="43137"/>
                    </a:srgbClr>
                  </a:outerShdw>
                </a:effectLst>
                <a:cs typeface="B Nazanin" panose="00000400000000000000" pitchFamily="2" charset="-78"/>
              </a:rPr>
              <a:t> ، </a:t>
            </a:r>
            <a:r>
              <a:rPr lang="en-US" sz="1700" b="1" dirty="0">
                <a:effectLst>
                  <a:outerShdw blurRad="38100" dist="38100" dir="2700000" algn="tl">
                    <a:srgbClr val="000000">
                      <a:alpha val="43137"/>
                    </a:srgbClr>
                  </a:outerShdw>
                </a:effectLst>
                <a:cs typeface="B Nazanin" panose="00000400000000000000" pitchFamily="2" charset="-78"/>
              </a:rPr>
              <a:t>SARSA</a:t>
            </a:r>
            <a:r>
              <a:rPr lang="fa-IR" sz="1700" b="1" dirty="0">
                <a:effectLst>
                  <a:outerShdw blurRad="38100" dist="38100" dir="2700000" algn="tl">
                    <a:srgbClr val="000000">
                      <a:alpha val="43137"/>
                    </a:srgbClr>
                  </a:outerShdw>
                </a:effectLst>
                <a:cs typeface="B Nazanin" panose="00000400000000000000" pitchFamily="2" charset="-78"/>
              </a:rPr>
              <a:t> و </a:t>
            </a:r>
            <a:r>
              <a:rPr lang="en-US" sz="1700" b="1" dirty="0">
                <a:effectLst>
                  <a:outerShdw blurRad="38100" dist="38100" dir="2700000" algn="tl">
                    <a:srgbClr val="000000">
                      <a:alpha val="43137"/>
                    </a:srgbClr>
                  </a:outerShdw>
                </a:effectLst>
                <a:cs typeface="B Nazanin" panose="00000400000000000000" pitchFamily="2" charset="-78"/>
              </a:rPr>
              <a:t>Q-Learning</a:t>
            </a:r>
            <a:r>
              <a:rPr lang="fa-IR" sz="1700" b="1" dirty="0">
                <a:effectLst>
                  <a:outerShdw blurRad="38100" dist="38100" dir="2700000" algn="tl">
                    <a:srgbClr val="000000">
                      <a:alpha val="43137"/>
                    </a:srgbClr>
                  </a:outerShdw>
                </a:effectLst>
                <a:cs typeface="B Nazanin" panose="00000400000000000000" pitchFamily="2" charset="-78"/>
              </a:rPr>
              <a:t> . این روش­ها به همراه روش­های </a:t>
            </a:r>
            <a:r>
              <a:rPr lang="en-US" sz="1700" b="1" dirty="0">
                <a:effectLst>
                  <a:outerShdw blurRad="38100" dist="38100" dir="2700000" algn="tl">
                    <a:srgbClr val="000000">
                      <a:alpha val="43137"/>
                    </a:srgbClr>
                  </a:outerShdw>
                </a:effectLst>
                <a:cs typeface="B Nazanin" panose="00000400000000000000" pitchFamily="2" charset="-78"/>
              </a:rPr>
              <a:t>Dynamic-Programming</a:t>
            </a:r>
            <a:r>
              <a:rPr lang="fa-IR" sz="1700" b="1" dirty="0">
                <a:effectLst>
                  <a:outerShdw blurRad="38100" dist="38100" dir="2700000" algn="tl">
                    <a:srgbClr val="000000">
                      <a:alpha val="43137"/>
                    </a:srgbClr>
                  </a:outerShdw>
                </a:effectLst>
                <a:cs typeface="B Nazanin" panose="00000400000000000000" pitchFamily="2" charset="-78"/>
              </a:rPr>
              <a:t> بر روی محیط پارکینگ و اتومبیل خودران پیاده شده اند و کارایی آن ها بر اساس ویژگی های مختلف روش­های یادگیری بر روی این محیط بررسی شده است. در این پروژه با اعمال روش­هایی که بر مبنای مدل محیط نمی­باشند مسئله­ی طراحی مسیر انجام شده است و برتری این روش بر روش­های دیگر، این می­باشد که می­توان آن را در محیط­های مختلف به غیر از پارکینگ نیز اجرا کرد.</a:t>
            </a:r>
            <a:endParaRPr lang="en-US" sz="1700" b="1" dirty="0">
              <a:effectLst>
                <a:outerShdw blurRad="38100" dist="38100" dir="2700000" algn="tl">
                  <a:srgbClr val="000000">
                    <a:alpha val="43137"/>
                  </a:srgbClr>
                </a:outerShdw>
              </a:effectLst>
              <a:cs typeface="B Nazanin" panose="00000400000000000000" pitchFamily="2" charset="-78"/>
            </a:endParaRPr>
          </a:p>
          <a:p>
            <a:pPr marL="0" indent="0" algn="just">
              <a:lnSpc>
                <a:spcPct val="200000"/>
              </a:lnSpc>
              <a:buClr>
                <a:srgbClr val="C00000"/>
              </a:buClr>
              <a:buNone/>
            </a:pPr>
            <a:endParaRPr lang="en-US" sz="1700" b="1" dirty="0">
              <a:effectLst>
                <a:outerShdw blurRad="38100" dist="38100" dir="2700000" algn="tl">
                  <a:srgbClr val="000000">
                    <a:alpha val="43137"/>
                  </a:srgbClr>
                </a:outerShdw>
              </a:effectLst>
              <a:cs typeface="B Nazanin" panose="00000400000000000000" pitchFamily="2" charset="-78"/>
            </a:endParaRPr>
          </a:p>
          <a:p>
            <a:pPr marL="0" indent="0" algn="just" rtl="1">
              <a:buClr>
                <a:srgbClr val="C00000"/>
              </a:buClr>
              <a:buNone/>
            </a:pPr>
            <a:endParaRPr lang="en-US" sz="1700" b="1" dirty="0">
              <a:effectLst>
                <a:outerShdw blurRad="38100" dist="38100" dir="2700000" algn="tl">
                  <a:srgbClr val="000000">
                    <a:alpha val="43137"/>
                  </a:srgbClr>
                </a:outerShdw>
              </a:effectLst>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5A0DE185-BF3C-4640-8744-1C0718CE961A}" type="slidenum">
              <a:rPr lang="en-US" smtClean="0"/>
              <a:t>2</a:t>
            </a:fld>
            <a:endParaRPr lang="en-US"/>
          </a:p>
        </p:txBody>
      </p:sp>
      <p:sp>
        <p:nvSpPr>
          <p:cNvPr id="2" name="Title 1"/>
          <p:cNvSpPr>
            <a:spLocks noGrp="1"/>
          </p:cNvSpPr>
          <p:nvPr>
            <p:ph type="title"/>
          </p:nvPr>
        </p:nvSpPr>
        <p:spPr>
          <a:xfrm>
            <a:off x="609600" y="813944"/>
            <a:ext cx="10972800" cy="529937"/>
          </a:xfrm>
        </p:spPr>
        <p:txBody>
          <a:bodyPr>
            <a:noAutofit/>
          </a:bodyPr>
          <a:lstStyle/>
          <a:p>
            <a:pPr algn="ctr"/>
            <a:r>
              <a:rPr lang="fa-IR" sz="4000" b="1" dirty="0" smtClean="0">
                <a:solidFill>
                  <a:srgbClr val="FF0000"/>
                </a:solidFill>
                <a:cs typeface="B Titr" pitchFamily="2" charset="-78"/>
              </a:rPr>
              <a:t>مقدمه</a:t>
            </a:r>
            <a:endParaRPr lang="en-US" sz="2400" b="1" dirty="0">
              <a:solidFill>
                <a:srgbClr val="FF0000"/>
              </a:solidFill>
              <a:cs typeface="B Titr" pitchFamily="2" charset="-78"/>
            </a:endParaRPr>
          </a:p>
        </p:txBody>
      </p:sp>
    </p:spTree>
    <p:extLst>
      <p:ext uri="{BB962C8B-B14F-4D97-AF65-F5344CB8AC3E}">
        <p14:creationId xmlns:p14="http://schemas.microsoft.com/office/powerpoint/2010/main" val="1172347204"/>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A0DE185-BF3C-4640-8744-1C0718CE961A}" type="slidenum">
              <a:rPr lang="en-US" smtClean="0"/>
              <a:t>3</a:t>
            </a:fld>
            <a:endParaRPr lang="en-US"/>
          </a:p>
        </p:txBody>
      </p:sp>
      <p:sp>
        <p:nvSpPr>
          <p:cNvPr id="10" name="TextBox 9"/>
          <p:cNvSpPr txBox="1"/>
          <p:nvPr/>
        </p:nvSpPr>
        <p:spPr>
          <a:xfrm>
            <a:off x="342900" y="747414"/>
            <a:ext cx="11601450" cy="707886"/>
          </a:xfrm>
          <a:prstGeom prst="rect">
            <a:avLst/>
          </a:prstGeom>
          <a:noFill/>
        </p:spPr>
        <p:txBody>
          <a:bodyPr wrap="square" rtlCol="0">
            <a:spAutoFit/>
          </a:bodyPr>
          <a:lstStyle/>
          <a:p>
            <a:pPr algn="ctr" rtl="1"/>
            <a:r>
              <a:rPr lang="fa-IR" sz="4000" b="1" dirty="0" smtClean="0">
                <a:solidFill>
                  <a:srgbClr val="FF0000"/>
                </a:solidFill>
                <a:latin typeface="Times New Roman" panose="02020503050405090304" pitchFamily="18" charset="0"/>
                <a:cs typeface="B Titr" pitchFamily="2" charset="-78"/>
              </a:rPr>
              <a:t>توانمندي</a:t>
            </a:r>
            <a:r>
              <a:rPr lang="en-US" sz="4000" b="1" dirty="0" smtClean="0">
                <a:solidFill>
                  <a:srgbClr val="FF0000"/>
                </a:solidFill>
                <a:latin typeface="Times New Roman" panose="02020503050405090304" pitchFamily="18" charset="0"/>
                <a:cs typeface="Times New Roman" panose="02020503050405090304" pitchFamily="18" charset="0"/>
              </a:rPr>
              <a:t> </a:t>
            </a:r>
            <a:r>
              <a:rPr lang="fa-IR" sz="4000" b="1" dirty="0" smtClean="0">
                <a:solidFill>
                  <a:srgbClr val="FF0000"/>
                </a:solidFill>
                <a:latin typeface="Times New Roman" panose="02020503050405090304" pitchFamily="18" charset="0"/>
                <a:cs typeface="B Titr" pitchFamily="2" charset="-78"/>
              </a:rPr>
              <a:t>هاي کُد</a:t>
            </a:r>
            <a:r>
              <a:rPr lang="en-US" sz="4000" b="1" dirty="0" smtClean="0">
                <a:solidFill>
                  <a:srgbClr val="FF0000"/>
                </a:solidFill>
                <a:latin typeface="Times New Roman" panose="02020503050405090304" pitchFamily="18" charset="0"/>
                <a:cs typeface="B Titr" pitchFamily="2" charset="-78"/>
              </a:rPr>
              <a:t> </a:t>
            </a:r>
            <a:r>
              <a:rPr lang="fa-IR" sz="4000" b="1" dirty="0" smtClean="0">
                <a:solidFill>
                  <a:srgbClr val="FF0000"/>
                </a:solidFill>
                <a:latin typeface="Times New Roman" panose="02020503050405090304" pitchFamily="18" charset="0"/>
                <a:cs typeface="B Titr" pitchFamily="2" charset="-78"/>
              </a:rPr>
              <a:t> </a:t>
            </a:r>
            <a:r>
              <a:rPr lang="en-US" sz="4000" b="1" dirty="0" smtClean="0">
                <a:solidFill>
                  <a:srgbClr val="FF0000"/>
                </a:solidFill>
                <a:latin typeface="Times New Roman" panose="02020503050405090304" pitchFamily="18" charset="0"/>
                <a:cs typeface="Times New Roman" panose="02020503050405090304" pitchFamily="18" charset="0"/>
              </a:rPr>
              <a:t>(main_1)</a:t>
            </a:r>
            <a:endParaRPr lang="en-US" sz="4000" b="1" dirty="0">
              <a:solidFill>
                <a:srgbClr val="FF0000"/>
              </a:solidFill>
              <a:latin typeface="Times New Roman" panose="02020503050405090304" pitchFamily="18" charset="0"/>
              <a:cs typeface="Times New Roman" panose="02020503050405090304" pitchFamily="18" charset="0"/>
            </a:endParaRPr>
          </a:p>
        </p:txBody>
      </p:sp>
      <p:sp>
        <p:nvSpPr>
          <p:cNvPr id="12" name="Content Placeholder 1"/>
          <p:cNvSpPr txBox="1">
            <a:spLocks/>
          </p:cNvSpPr>
          <p:nvPr/>
        </p:nvSpPr>
        <p:spPr>
          <a:xfrm>
            <a:off x="653143" y="1328929"/>
            <a:ext cx="11107511" cy="487592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fa-IR" sz="2200" dirty="0" smtClean="0">
                <a:cs typeface="B Nazanin" pitchFamily="2" charset="-78"/>
              </a:rPr>
              <a:t>1- پیدا کردن مسیر بهینه برای پارامترهای مختلف محیط و یادگیری با روش </a:t>
            </a:r>
            <a:r>
              <a:rPr lang="en-US" sz="2200" dirty="0" smtClean="0">
                <a:cs typeface="B Nazanin" pitchFamily="2" charset="-78"/>
              </a:rPr>
              <a:t>Policy Iteration</a:t>
            </a:r>
          </a:p>
          <a:p>
            <a:endParaRPr lang="en-US" dirty="0">
              <a:cs typeface="B Titr" panose="00000700000000000000" pitchFamily="2" charset="-78"/>
            </a:endParaRPr>
          </a:p>
        </p:txBody>
      </p:sp>
      <p:pic>
        <p:nvPicPr>
          <p:cNvPr id="11" name="Picture 10"/>
          <p:cNvPicPr/>
          <p:nvPr/>
        </p:nvPicPr>
        <p:blipFill>
          <a:blip r:embed="rId2">
            <a:extLst>
              <a:ext uri="{28A0092B-C50C-407E-A947-70E740481C1C}">
                <a14:useLocalDpi xmlns:a14="http://schemas.microsoft.com/office/drawing/2010/main" val="0"/>
              </a:ext>
            </a:extLst>
          </a:blip>
          <a:srcRect/>
          <a:stretch>
            <a:fillRect/>
          </a:stretch>
        </p:blipFill>
        <p:spPr bwMode="auto">
          <a:xfrm>
            <a:off x="6198217" y="1624084"/>
            <a:ext cx="3505340" cy="2702256"/>
          </a:xfrm>
          <a:prstGeom prst="rect">
            <a:avLst/>
          </a:prstGeom>
          <a:noFill/>
          <a:ln>
            <a:noFill/>
          </a:ln>
        </p:spPr>
      </p:pic>
      <p:pic>
        <p:nvPicPr>
          <p:cNvPr id="13" name="Picture 12"/>
          <p:cNvPicPr/>
          <p:nvPr/>
        </p:nvPicPr>
        <p:blipFill>
          <a:blip r:embed="rId3">
            <a:extLst>
              <a:ext uri="{28A0092B-C50C-407E-A947-70E740481C1C}">
                <a14:useLocalDpi xmlns:a14="http://schemas.microsoft.com/office/drawing/2010/main" val="0"/>
              </a:ext>
            </a:extLst>
          </a:blip>
          <a:srcRect/>
          <a:stretch>
            <a:fillRect/>
          </a:stretch>
        </p:blipFill>
        <p:spPr bwMode="auto">
          <a:xfrm>
            <a:off x="2111116" y="1624084"/>
            <a:ext cx="3320700" cy="2702256"/>
          </a:xfrm>
          <a:prstGeom prst="rect">
            <a:avLst/>
          </a:prstGeom>
          <a:noFill/>
          <a:ln>
            <a:noFill/>
          </a:ln>
        </p:spPr>
      </p:pic>
      <p:pic>
        <p:nvPicPr>
          <p:cNvPr id="14" name="Picture 13"/>
          <p:cNvPicPr/>
          <p:nvPr/>
        </p:nvPicPr>
        <p:blipFill>
          <a:blip r:embed="rId4">
            <a:extLst>
              <a:ext uri="{28A0092B-C50C-407E-A947-70E740481C1C}">
                <a14:useLocalDpi xmlns:a14="http://schemas.microsoft.com/office/drawing/2010/main" val="0"/>
              </a:ext>
            </a:extLst>
          </a:blip>
          <a:srcRect/>
          <a:stretch>
            <a:fillRect/>
          </a:stretch>
        </p:blipFill>
        <p:spPr bwMode="auto">
          <a:xfrm>
            <a:off x="6206898" y="4008066"/>
            <a:ext cx="3496659" cy="2849933"/>
          </a:xfrm>
          <a:prstGeom prst="rect">
            <a:avLst/>
          </a:prstGeom>
          <a:noFill/>
          <a:ln>
            <a:noFill/>
          </a:ln>
        </p:spPr>
      </p:pic>
      <p:pic>
        <p:nvPicPr>
          <p:cNvPr id="15" name="Picture 14"/>
          <p:cNvPicPr/>
          <p:nvPr/>
        </p:nvPicPr>
        <p:blipFill>
          <a:blip r:embed="rId5">
            <a:extLst>
              <a:ext uri="{28A0092B-C50C-407E-A947-70E740481C1C}">
                <a14:useLocalDpi xmlns:a14="http://schemas.microsoft.com/office/drawing/2010/main" val="0"/>
              </a:ext>
            </a:extLst>
          </a:blip>
          <a:srcRect/>
          <a:stretch>
            <a:fillRect/>
          </a:stretch>
        </p:blipFill>
        <p:spPr bwMode="auto">
          <a:xfrm>
            <a:off x="2111116" y="4012555"/>
            <a:ext cx="3320700" cy="2761114"/>
          </a:xfrm>
          <a:prstGeom prst="rect">
            <a:avLst/>
          </a:prstGeom>
          <a:noFill/>
          <a:ln>
            <a:noFill/>
          </a:ln>
        </p:spPr>
      </p:pic>
    </p:spTree>
    <p:extLst>
      <p:ext uri="{BB962C8B-B14F-4D97-AF65-F5344CB8AC3E}">
        <p14:creationId xmlns:p14="http://schemas.microsoft.com/office/powerpoint/2010/main" val="1760145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A0DE185-BF3C-4640-8744-1C0718CE961A}" type="slidenum">
              <a:rPr lang="en-US" smtClean="0"/>
              <a:t>4</a:t>
            </a:fld>
            <a:endParaRPr lang="en-US"/>
          </a:p>
        </p:txBody>
      </p:sp>
      <p:sp>
        <p:nvSpPr>
          <p:cNvPr id="10" name="TextBox 9"/>
          <p:cNvSpPr txBox="1"/>
          <p:nvPr/>
        </p:nvSpPr>
        <p:spPr>
          <a:xfrm>
            <a:off x="342900" y="747414"/>
            <a:ext cx="11601450" cy="646331"/>
          </a:xfrm>
          <a:prstGeom prst="rect">
            <a:avLst/>
          </a:prstGeom>
          <a:noFill/>
        </p:spPr>
        <p:txBody>
          <a:bodyPr wrap="square" rtlCol="0">
            <a:spAutoFit/>
          </a:bodyPr>
          <a:lstStyle/>
          <a:p>
            <a:pPr algn="ctr" rtl="1"/>
            <a:r>
              <a:rPr lang="fa-IR" sz="3600" b="1" dirty="0" smtClean="0">
                <a:solidFill>
                  <a:srgbClr val="FF0000"/>
                </a:solidFill>
                <a:latin typeface="Times New Roman" panose="02020503050405090304" pitchFamily="18" charset="0"/>
                <a:cs typeface="B Titr" pitchFamily="2" charset="-78"/>
              </a:rPr>
              <a:t>توانمندي</a:t>
            </a:r>
            <a:r>
              <a:rPr lang="en-US" sz="3600" b="1" dirty="0" smtClean="0">
                <a:solidFill>
                  <a:srgbClr val="FF0000"/>
                </a:solidFill>
                <a:latin typeface="Times New Roman" panose="02020503050405090304" pitchFamily="18" charset="0"/>
                <a:cs typeface="Times New Roman" panose="02020503050405090304" pitchFamily="18" charset="0"/>
              </a:rPr>
              <a:t> </a:t>
            </a:r>
            <a:r>
              <a:rPr lang="fa-IR" sz="3600" b="1" dirty="0" smtClean="0">
                <a:solidFill>
                  <a:srgbClr val="FF0000"/>
                </a:solidFill>
                <a:latin typeface="Times New Roman" panose="02020503050405090304" pitchFamily="18" charset="0"/>
                <a:cs typeface="B Titr" pitchFamily="2" charset="-78"/>
              </a:rPr>
              <a:t>هاي کُد</a:t>
            </a:r>
            <a:r>
              <a:rPr lang="en-US" sz="3600" b="1" dirty="0" smtClean="0">
                <a:solidFill>
                  <a:srgbClr val="FF0000"/>
                </a:solidFill>
                <a:latin typeface="Times New Roman" panose="02020503050405090304" pitchFamily="18" charset="0"/>
                <a:cs typeface="B Titr" pitchFamily="2" charset="-78"/>
              </a:rPr>
              <a:t> </a:t>
            </a:r>
            <a:r>
              <a:rPr lang="fa-IR" sz="3600" b="1" dirty="0" smtClean="0">
                <a:solidFill>
                  <a:srgbClr val="FF0000"/>
                </a:solidFill>
                <a:latin typeface="Times New Roman" panose="02020503050405090304" pitchFamily="18" charset="0"/>
                <a:cs typeface="B Titr" pitchFamily="2" charset="-78"/>
              </a:rPr>
              <a:t> </a:t>
            </a:r>
            <a:r>
              <a:rPr lang="en-US" sz="3600" b="1" dirty="0" smtClean="0">
                <a:solidFill>
                  <a:srgbClr val="FF0000"/>
                </a:solidFill>
                <a:latin typeface="Times New Roman" panose="02020503050405090304" pitchFamily="18" charset="0"/>
                <a:cs typeface="Times New Roman" panose="02020503050405090304" pitchFamily="18" charset="0"/>
              </a:rPr>
              <a:t>(main_1)</a:t>
            </a:r>
            <a:endParaRPr lang="en-US" sz="3600" b="1" dirty="0">
              <a:solidFill>
                <a:srgbClr val="FF0000"/>
              </a:solidFill>
              <a:latin typeface="Times New Roman" panose="02020503050405090304" pitchFamily="18" charset="0"/>
              <a:cs typeface="Times New Roman" panose="02020503050405090304" pitchFamily="18" charset="0"/>
            </a:endParaRPr>
          </a:p>
        </p:txBody>
      </p:sp>
      <p:sp>
        <p:nvSpPr>
          <p:cNvPr id="12" name="Content Placeholder 1"/>
          <p:cNvSpPr txBox="1">
            <a:spLocks/>
          </p:cNvSpPr>
          <p:nvPr/>
        </p:nvSpPr>
        <p:spPr>
          <a:xfrm>
            <a:off x="653143" y="1328929"/>
            <a:ext cx="11107511" cy="487592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fa-IR" sz="2200" dirty="0" smtClean="0">
                <a:cs typeface="B Nazanin" pitchFamily="2" charset="-78"/>
              </a:rPr>
              <a:t>1- پیدا کردن مسیر بهینه برای پارامترهای مختلف محیط و یادگیری با روش </a:t>
            </a:r>
            <a:r>
              <a:rPr lang="en-US" sz="2200" dirty="0" smtClean="0">
                <a:cs typeface="B Nazanin" pitchFamily="2" charset="-78"/>
              </a:rPr>
              <a:t>Policy Iteration</a:t>
            </a:r>
          </a:p>
          <a:p>
            <a:endParaRPr lang="en-US" dirty="0">
              <a:cs typeface="B Titr" panose="00000700000000000000" pitchFamily="2" charset="-78"/>
            </a:endParaRP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2060810" y="4045280"/>
            <a:ext cx="3398296" cy="2767937"/>
          </a:xfrm>
          <a:prstGeom prst="rect">
            <a:avLst/>
          </a:prstGeom>
          <a:noFill/>
          <a:ln>
            <a:noFill/>
          </a:ln>
        </p:spPr>
      </p:pic>
      <p:pic>
        <p:nvPicPr>
          <p:cNvPr id="13" name="Picture 12"/>
          <p:cNvPicPr/>
          <p:nvPr/>
        </p:nvPicPr>
        <p:blipFill>
          <a:blip r:embed="rId3">
            <a:extLst>
              <a:ext uri="{28A0092B-C50C-407E-A947-70E740481C1C}">
                <a14:useLocalDpi xmlns:a14="http://schemas.microsoft.com/office/drawing/2010/main" val="0"/>
              </a:ext>
            </a:extLst>
          </a:blip>
          <a:srcRect/>
          <a:stretch>
            <a:fillRect/>
          </a:stretch>
        </p:blipFill>
        <p:spPr bwMode="auto">
          <a:xfrm>
            <a:off x="6206898" y="4039739"/>
            <a:ext cx="3510307" cy="2773478"/>
          </a:xfrm>
          <a:prstGeom prst="rect">
            <a:avLst/>
          </a:prstGeom>
          <a:noFill/>
          <a:ln>
            <a:noFill/>
          </a:ln>
        </p:spPr>
      </p:pic>
      <p:pic>
        <p:nvPicPr>
          <p:cNvPr id="14" name="Picture 13"/>
          <p:cNvPicPr/>
          <p:nvPr/>
        </p:nvPicPr>
        <p:blipFill>
          <a:blip r:embed="rId4">
            <a:extLst>
              <a:ext uri="{28A0092B-C50C-407E-A947-70E740481C1C}">
                <a14:useLocalDpi xmlns:a14="http://schemas.microsoft.com/office/drawing/2010/main" val="0"/>
              </a:ext>
            </a:extLst>
          </a:blip>
          <a:srcRect/>
          <a:stretch>
            <a:fillRect/>
          </a:stretch>
        </p:blipFill>
        <p:spPr bwMode="auto">
          <a:xfrm>
            <a:off x="2101755" y="1610434"/>
            <a:ext cx="3357350" cy="2726993"/>
          </a:xfrm>
          <a:prstGeom prst="rect">
            <a:avLst/>
          </a:prstGeom>
          <a:noFill/>
          <a:ln>
            <a:noFill/>
          </a:ln>
        </p:spPr>
      </p:pic>
      <p:pic>
        <p:nvPicPr>
          <p:cNvPr id="15" name="Picture 14"/>
          <p:cNvPicPr/>
          <p:nvPr/>
        </p:nvPicPr>
        <p:blipFill>
          <a:blip r:embed="rId5">
            <a:extLst>
              <a:ext uri="{28A0092B-C50C-407E-A947-70E740481C1C}">
                <a14:useLocalDpi xmlns:a14="http://schemas.microsoft.com/office/drawing/2010/main" val="0"/>
              </a:ext>
            </a:extLst>
          </a:blip>
          <a:srcRect/>
          <a:stretch>
            <a:fillRect/>
          </a:stretch>
        </p:blipFill>
        <p:spPr bwMode="auto">
          <a:xfrm>
            <a:off x="6206897" y="1610434"/>
            <a:ext cx="3510309" cy="2726993"/>
          </a:xfrm>
          <a:prstGeom prst="rect">
            <a:avLst/>
          </a:prstGeom>
          <a:noFill/>
          <a:ln>
            <a:noFill/>
          </a:ln>
        </p:spPr>
      </p:pic>
    </p:spTree>
    <p:extLst>
      <p:ext uri="{BB962C8B-B14F-4D97-AF65-F5344CB8AC3E}">
        <p14:creationId xmlns:p14="http://schemas.microsoft.com/office/powerpoint/2010/main" val="1192284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A0DE185-BF3C-4640-8744-1C0718CE961A}" type="slidenum">
              <a:rPr lang="en-US" smtClean="0"/>
              <a:t>5</a:t>
            </a:fld>
            <a:endParaRPr lang="en-US"/>
          </a:p>
        </p:txBody>
      </p:sp>
      <p:sp>
        <p:nvSpPr>
          <p:cNvPr id="10" name="TextBox 9"/>
          <p:cNvSpPr txBox="1"/>
          <p:nvPr/>
        </p:nvSpPr>
        <p:spPr>
          <a:xfrm>
            <a:off x="342900" y="747414"/>
            <a:ext cx="11601450" cy="584775"/>
          </a:xfrm>
          <a:prstGeom prst="rect">
            <a:avLst/>
          </a:prstGeom>
          <a:noFill/>
        </p:spPr>
        <p:txBody>
          <a:bodyPr wrap="square" rtlCol="0">
            <a:spAutoFit/>
          </a:bodyPr>
          <a:lstStyle/>
          <a:p>
            <a:pPr algn="ctr" rtl="1"/>
            <a:r>
              <a:rPr lang="fa-IR" sz="3200" b="1" dirty="0" smtClean="0">
                <a:solidFill>
                  <a:srgbClr val="FF0000"/>
                </a:solidFill>
                <a:latin typeface="Times New Roman" panose="02020503050405090304" pitchFamily="18" charset="0"/>
                <a:cs typeface="B Titr" pitchFamily="2" charset="-78"/>
              </a:rPr>
              <a:t>توانمندي</a:t>
            </a:r>
            <a:r>
              <a:rPr lang="en-US" sz="3200" b="1" dirty="0" smtClean="0">
                <a:solidFill>
                  <a:srgbClr val="FF0000"/>
                </a:solidFill>
                <a:latin typeface="Times New Roman" panose="02020503050405090304" pitchFamily="18" charset="0"/>
                <a:cs typeface="Times New Roman" panose="02020503050405090304" pitchFamily="18" charset="0"/>
              </a:rPr>
              <a:t> </a:t>
            </a:r>
            <a:r>
              <a:rPr lang="fa-IR" sz="3200" b="1" dirty="0" smtClean="0">
                <a:solidFill>
                  <a:srgbClr val="FF0000"/>
                </a:solidFill>
                <a:latin typeface="Times New Roman" panose="02020503050405090304" pitchFamily="18" charset="0"/>
                <a:cs typeface="B Titr" pitchFamily="2" charset="-78"/>
              </a:rPr>
              <a:t>هاي کُد</a:t>
            </a:r>
            <a:r>
              <a:rPr lang="en-US" sz="3200" b="1" dirty="0" smtClean="0">
                <a:solidFill>
                  <a:srgbClr val="FF0000"/>
                </a:solidFill>
                <a:latin typeface="Times New Roman" panose="02020503050405090304" pitchFamily="18" charset="0"/>
                <a:cs typeface="B Titr" pitchFamily="2" charset="-78"/>
              </a:rPr>
              <a:t> </a:t>
            </a:r>
            <a:r>
              <a:rPr lang="fa-IR" sz="3200" b="1" dirty="0" smtClean="0">
                <a:solidFill>
                  <a:srgbClr val="FF0000"/>
                </a:solidFill>
                <a:latin typeface="Times New Roman" panose="02020503050405090304" pitchFamily="18" charset="0"/>
                <a:cs typeface="B Titr" pitchFamily="2" charset="-78"/>
              </a:rPr>
              <a:t> </a:t>
            </a:r>
            <a:r>
              <a:rPr lang="en-US" sz="3200" b="1" dirty="0" smtClean="0">
                <a:solidFill>
                  <a:srgbClr val="FF0000"/>
                </a:solidFill>
                <a:latin typeface="Times New Roman" panose="02020503050405090304" pitchFamily="18" charset="0"/>
                <a:cs typeface="Times New Roman" panose="02020503050405090304" pitchFamily="18" charset="0"/>
              </a:rPr>
              <a:t>(main_2)</a:t>
            </a:r>
            <a:endParaRPr lang="en-US" sz="3200" b="1" dirty="0">
              <a:solidFill>
                <a:srgbClr val="FF0000"/>
              </a:solidFill>
              <a:latin typeface="Times New Roman" panose="02020503050405090304" pitchFamily="18" charset="0"/>
              <a:cs typeface="Times New Roman" panose="02020503050405090304" pitchFamily="18" charset="0"/>
            </a:endParaRPr>
          </a:p>
        </p:txBody>
      </p:sp>
      <p:sp>
        <p:nvSpPr>
          <p:cNvPr id="12" name="Content Placeholder 1"/>
          <p:cNvSpPr txBox="1">
            <a:spLocks/>
          </p:cNvSpPr>
          <p:nvPr/>
        </p:nvSpPr>
        <p:spPr>
          <a:xfrm>
            <a:off x="653143" y="1328929"/>
            <a:ext cx="11107511" cy="487592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fa-IR" sz="2200" dirty="0" smtClean="0">
                <a:cs typeface="B Nazanin" pitchFamily="2" charset="-78"/>
              </a:rPr>
              <a:t>1- پیدا کردن مسیر بهینه برای پارامترهای مختلف محیط و یادگیری با روش </a:t>
            </a:r>
            <a:r>
              <a:rPr lang="en-US" sz="2200" dirty="0" smtClean="0">
                <a:cs typeface="B Nazanin" pitchFamily="2" charset="-78"/>
              </a:rPr>
              <a:t>Value Iteration</a:t>
            </a:r>
          </a:p>
          <a:p>
            <a:endParaRPr lang="en-US" dirty="0">
              <a:cs typeface="B Titr" panose="00000700000000000000" pitchFamily="2" charset="-78"/>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123722" y="1619818"/>
            <a:ext cx="3102166" cy="2733817"/>
          </a:xfrm>
          <a:prstGeom prst="rect">
            <a:avLst/>
          </a:prstGeom>
          <a:noFill/>
          <a:ln>
            <a:noFill/>
          </a:ln>
        </p:spPr>
      </p:pic>
      <p:pic>
        <p:nvPicPr>
          <p:cNvPr id="7" name="Picture 6"/>
          <p:cNvPicPr/>
          <p:nvPr/>
        </p:nvPicPr>
        <p:blipFill>
          <a:blip r:embed="rId3" cstate="print"/>
          <a:srcRect/>
          <a:stretch>
            <a:fillRect/>
          </a:stretch>
        </p:blipFill>
        <p:spPr bwMode="auto">
          <a:xfrm>
            <a:off x="1914099" y="1619818"/>
            <a:ext cx="2999095" cy="2733818"/>
          </a:xfrm>
          <a:prstGeom prst="rect">
            <a:avLst/>
          </a:prstGeom>
          <a:noFill/>
          <a:ln w="9525">
            <a:noFill/>
            <a:miter lim="800000"/>
            <a:headEnd/>
            <a:tailEnd/>
          </a:ln>
        </p:spPr>
      </p:pic>
      <p:pic>
        <p:nvPicPr>
          <p:cNvPr id="8" name="Picture 7"/>
          <p:cNvPicPr/>
          <p:nvPr/>
        </p:nvPicPr>
        <p:blipFill>
          <a:blip r:embed="rId4" cstate="print"/>
          <a:srcRect/>
          <a:stretch>
            <a:fillRect/>
          </a:stretch>
        </p:blipFill>
        <p:spPr bwMode="auto">
          <a:xfrm>
            <a:off x="6123722" y="4004338"/>
            <a:ext cx="3102166" cy="2560235"/>
          </a:xfrm>
          <a:prstGeom prst="rect">
            <a:avLst/>
          </a:prstGeom>
          <a:noFill/>
          <a:ln w="9525">
            <a:noFill/>
            <a:miter lim="800000"/>
            <a:headEnd/>
            <a:tailEnd/>
          </a:ln>
        </p:spPr>
      </p:pic>
      <p:pic>
        <p:nvPicPr>
          <p:cNvPr id="9" name="Picture 8"/>
          <p:cNvPicPr/>
          <p:nvPr/>
        </p:nvPicPr>
        <p:blipFill>
          <a:blip r:embed="rId5" cstate="print"/>
          <a:srcRect/>
          <a:stretch>
            <a:fillRect/>
          </a:stretch>
        </p:blipFill>
        <p:spPr bwMode="auto">
          <a:xfrm>
            <a:off x="1914099" y="4004338"/>
            <a:ext cx="2999095" cy="2560235"/>
          </a:xfrm>
          <a:prstGeom prst="rect">
            <a:avLst/>
          </a:prstGeom>
          <a:noFill/>
          <a:ln w="9525">
            <a:noFill/>
            <a:miter lim="800000"/>
            <a:headEnd/>
            <a:tailEnd/>
          </a:ln>
        </p:spPr>
      </p:pic>
    </p:spTree>
    <p:extLst>
      <p:ext uri="{BB962C8B-B14F-4D97-AF65-F5344CB8AC3E}">
        <p14:creationId xmlns:p14="http://schemas.microsoft.com/office/powerpoint/2010/main" val="417986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A0DE185-BF3C-4640-8744-1C0718CE961A}" type="slidenum">
              <a:rPr lang="en-US" smtClean="0"/>
              <a:t>6</a:t>
            </a:fld>
            <a:endParaRPr lang="en-US"/>
          </a:p>
        </p:txBody>
      </p:sp>
      <p:sp>
        <p:nvSpPr>
          <p:cNvPr id="10" name="TextBox 9"/>
          <p:cNvSpPr txBox="1"/>
          <p:nvPr/>
        </p:nvSpPr>
        <p:spPr>
          <a:xfrm>
            <a:off x="342900" y="747414"/>
            <a:ext cx="11601450" cy="646331"/>
          </a:xfrm>
          <a:prstGeom prst="rect">
            <a:avLst/>
          </a:prstGeom>
          <a:noFill/>
        </p:spPr>
        <p:txBody>
          <a:bodyPr wrap="square" rtlCol="0">
            <a:spAutoFit/>
          </a:bodyPr>
          <a:lstStyle/>
          <a:p>
            <a:pPr algn="ctr" rtl="1"/>
            <a:r>
              <a:rPr lang="fa-IR" sz="3600" b="1" dirty="0" smtClean="0">
                <a:solidFill>
                  <a:srgbClr val="FF0000"/>
                </a:solidFill>
                <a:latin typeface="Times New Roman" panose="02020503050405090304" pitchFamily="18" charset="0"/>
                <a:cs typeface="B Titr" pitchFamily="2" charset="-78"/>
              </a:rPr>
              <a:t>توانمندي</a:t>
            </a:r>
            <a:r>
              <a:rPr lang="en-US" sz="3600" b="1" dirty="0" smtClean="0">
                <a:solidFill>
                  <a:srgbClr val="FF0000"/>
                </a:solidFill>
                <a:latin typeface="Times New Roman" panose="02020503050405090304" pitchFamily="18" charset="0"/>
                <a:cs typeface="Times New Roman" panose="02020503050405090304" pitchFamily="18" charset="0"/>
              </a:rPr>
              <a:t> </a:t>
            </a:r>
            <a:r>
              <a:rPr lang="fa-IR" sz="3600" b="1" dirty="0" smtClean="0">
                <a:solidFill>
                  <a:srgbClr val="FF0000"/>
                </a:solidFill>
                <a:latin typeface="Times New Roman" panose="02020503050405090304" pitchFamily="18" charset="0"/>
                <a:cs typeface="B Titr" pitchFamily="2" charset="-78"/>
              </a:rPr>
              <a:t>هاي کُد</a:t>
            </a:r>
            <a:r>
              <a:rPr lang="en-US" sz="3600" b="1" dirty="0" smtClean="0">
                <a:solidFill>
                  <a:srgbClr val="FF0000"/>
                </a:solidFill>
                <a:latin typeface="Times New Roman" panose="02020503050405090304" pitchFamily="18" charset="0"/>
                <a:cs typeface="B Titr" pitchFamily="2" charset="-78"/>
              </a:rPr>
              <a:t> </a:t>
            </a:r>
            <a:r>
              <a:rPr lang="fa-IR" sz="3600" b="1" dirty="0" smtClean="0">
                <a:solidFill>
                  <a:srgbClr val="FF0000"/>
                </a:solidFill>
                <a:latin typeface="Times New Roman" panose="02020503050405090304" pitchFamily="18" charset="0"/>
                <a:cs typeface="B Titr" pitchFamily="2" charset="-78"/>
              </a:rPr>
              <a:t> </a:t>
            </a:r>
            <a:r>
              <a:rPr lang="en-US" sz="3600" b="1" dirty="0" smtClean="0">
                <a:solidFill>
                  <a:srgbClr val="FF0000"/>
                </a:solidFill>
                <a:latin typeface="Times New Roman" panose="02020503050405090304" pitchFamily="18" charset="0"/>
                <a:cs typeface="Times New Roman" panose="02020503050405090304" pitchFamily="18" charset="0"/>
              </a:rPr>
              <a:t>(main_2)</a:t>
            </a:r>
            <a:endParaRPr lang="en-US" sz="3600" b="1" dirty="0">
              <a:solidFill>
                <a:srgbClr val="FF0000"/>
              </a:solidFill>
              <a:latin typeface="Times New Roman" panose="02020503050405090304" pitchFamily="18" charset="0"/>
              <a:cs typeface="Times New Roman" panose="02020503050405090304" pitchFamily="18" charset="0"/>
            </a:endParaRPr>
          </a:p>
        </p:txBody>
      </p:sp>
      <p:sp>
        <p:nvSpPr>
          <p:cNvPr id="12" name="Content Placeholder 1"/>
          <p:cNvSpPr txBox="1">
            <a:spLocks/>
          </p:cNvSpPr>
          <p:nvPr/>
        </p:nvSpPr>
        <p:spPr>
          <a:xfrm>
            <a:off x="653143" y="1328929"/>
            <a:ext cx="11107511" cy="487592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fa-IR" sz="2200" dirty="0" smtClean="0">
                <a:cs typeface="B Nazanin" pitchFamily="2" charset="-78"/>
              </a:rPr>
              <a:t>1- پیدا کردن مسیر بهینه برای پارامترهای مختلف محیط و یادگیری با روش </a:t>
            </a:r>
            <a:r>
              <a:rPr lang="en-US" sz="2200" dirty="0" smtClean="0">
                <a:cs typeface="B Nazanin" pitchFamily="2" charset="-78"/>
              </a:rPr>
              <a:t>Value Iteration</a:t>
            </a:r>
          </a:p>
          <a:p>
            <a:endParaRPr lang="en-US" dirty="0">
              <a:cs typeface="B Titr" panose="00000700000000000000" pitchFamily="2" charset="-78"/>
            </a:endParaRPr>
          </a:p>
        </p:txBody>
      </p:sp>
      <p:pic>
        <p:nvPicPr>
          <p:cNvPr id="6" name="Picture 5"/>
          <p:cNvPicPr/>
          <p:nvPr/>
        </p:nvPicPr>
        <p:blipFill>
          <a:blip r:embed="rId3" cstate="print"/>
          <a:srcRect/>
          <a:stretch>
            <a:fillRect/>
          </a:stretch>
        </p:blipFill>
        <p:spPr bwMode="auto">
          <a:xfrm>
            <a:off x="6537277" y="1537932"/>
            <a:ext cx="3058236" cy="2714602"/>
          </a:xfrm>
          <a:prstGeom prst="rect">
            <a:avLst/>
          </a:prstGeom>
          <a:noFill/>
          <a:ln w="9525">
            <a:noFill/>
            <a:miter lim="800000"/>
            <a:headEnd/>
            <a:tailEnd/>
          </a:ln>
        </p:spPr>
      </p:pic>
      <p:pic>
        <p:nvPicPr>
          <p:cNvPr id="7" name="Picture 6"/>
          <p:cNvPicPr/>
          <p:nvPr/>
        </p:nvPicPr>
        <p:blipFill>
          <a:blip r:embed="rId4" cstate="print"/>
          <a:srcRect/>
          <a:stretch>
            <a:fillRect/>
          </a:stretch>
        </p:blipFill>
        <p:spPr bwMode="auto">
          <a:xfrm>
            <a:off x="1752031" y="1537932"/>
            <a:ext cx="3188459" cy="2714602"/>
          </a:xfrm>
          <a:prstGeom prst="rect">
            <a:avLst/>
          </a:prstGeom>
          <a:noFill/>
          <a:ln w="9525">
            <a:noFill/>
            <a:miter lim="800000"/>
            <a:headEnd/>
            <a:tailEnd/>
          </a:ln>
        </p:spPr>
      </p:pic>
      <p:pic>
        <p:nvPicPr>
          <p:cNvPr id="8" name="Picture 7"/>
          <p:cNvPicPr/>
          <p:nvPr/>
        </p:nvPicPr>
        <p:blipFill>
          <a:blip r:embed="rId5" cstate="print"/>
          <a:srcRect/>
          <a:stretch>
            <a:fillRect/>
          </a:stretch>
        </p:blipFill>
        <p:spPr bwMode="auto">
          <a:xfrm>
            <a:off x="6537277" y="3985146"/>
            <a:ext cx="3058236" cy="2679226"/>
          </a:xfrm>
          <a:prstGeom prst="rect">
            <a:avLst/>
          </a:prstGeom>
          <a:noFill/>
          <a:ln w="9525">
            <a:noFill/>
            <a:miter lim="800000"/>
            <a:headEnd/>
            <a:tailEnd/>
          </a:ln>
        </p:spPr>
      </p:pic>
      <p:pic>
        <p:nvPicPr>
          <p:cNvPr id="9" name="Picture 8"/>
          <p:cNvPicPr/>
          <p:nvPr/>
        </p:nvPicPr>
        <p:blipFill>
          <a:blip r:embed="rId6" cstate="print"/>
          <a:srcRect/>
          <a:stretch>
            <a:fillRect/>
          </a:stretch>
        </p:blipFill>
        <p:spPr bwMode="auto">
          <a:xfrm>
            <a:off x="1752031" y="3957852"/>
            <a:ext cx="3188459" cy="2774760"/>
          </a:xfrm>
          <a:prstGeom prst="rect">
            <a:avLst/>
          </a:prstGeom>
          <a:noFill/>
          <a:ln w="9525">
            <a:noFill/>
            <a:miter lim="800000"/>
            <a:headEnd/>
            <a:tailEnd/>
          </a:ln>
        </p:spPr>
      </p:pic>
    </p:spTree>
    <p:extLst>
      <p:ext uri="{BB962C8B-B14F-4D97-AF65-F5344CB8AC3E}">
        <p14:creationId xmlns:p14="http://schemas.microsoft.com/office/powerpoint/2010/main" val="4179860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A0DE185-BF3C-4640-8744-1C0718CE961A}" type="slidenum">
              <a:rPr lang="en-US" smtClean="0"/>
              <a:t>7</a:t>
            </a:fld>
            <a:endParaRPr lang="en-US"/>
          </a:p>
        </p:txBody>
      </p:sp>
      <p:sp>
        <p:nvSpPr>
          <p:cNvPr id="10" name="TextBox 9"/>
          <p:cNvSpPr txBox="1"/>
          <p:nvPr/>
        </p:nvSpPr>
        <p:spPr>
          <a:xfrm>
            <a:off x="342900" y="747414"/>
            <a:ext cx="11601450" cy="584775"/>
          </a:xfrm>
          <a:prstGeom prst="rect">
            <a:avLst/>
          </a:prstGeom>
          <a:noFill/>
        </p:spPr>
        <p:txBody>
          <a:bodyPr wrap="square" rtlCol="0">
            <a:spAutoFit/>
          </a:bodyPr>
          <a:lstStyle/>
          <a:p>
            <a:pPr algn="ctr" rtl="1"/>
            <a:r>
              <a:rPr lang="fa-IR" sz="3200" b="1" dirty="0" smtClean="0">
                <a:solidFill>
                  <a:srgbClr val="FF0000"/>
                </a:solidFill>
                <a:latin typeface="Times New Roman" panose="02020503050405090304" pitchFamily="18" charset="0"/>
                <a:cs typeface="B Titr" pitchFamily="2" charset="-78"/>
              </a:rPr>
              <a:t>توانمندي</a:t>
            </a:r>
            <a:r>
              <a:rPr lang="en-US" sz="3200" b="1" dirty="0" smtClean="0">
                <a:solidFill>
                  <a:srgbClr val="FF0000"/>
                </a:solidFill>
                <a:latin typeface="Times New Roman" panose="02020503050405090304" pitchFamily="18" charset="0"/>
                <a:cs typeface="Times New Roman" panose="02020503050405090304" pitchFamily="18" charset="0"/>
              </a:rPr>
              <a:t> </a:t>
            </a:r>
            <a:r>
              <a:rPr lang="fa-IR" sz="3200" b="1" dirty="0" smtClean="0">
                <a:solidFill>
                  <a:srgbClr val="FF0000"/>
                </a:solidFill>
                <a:latin typeface="Times New Roman" panose="02020503050405090304" pitchFamily="18" charset="0"/>
                <a:cs typeface="B Titr" pitchFamily="2" charset="-78"/>
              </a:rPr>
              <a:t>هاي کُد</a:t>
            </a:r>
            <a:r>
              <a:rPr lang="en-US" sz="3200" b="1" dirty="0" smtClean="0">
                <a:solidFill>
                  <a:srgbClr val="FF0000"/>
                </a:solidFill>
                <a:latin typeface="Times New Roman" panose="02020503050405090304" pitchFamily="18" charset="0"/>
                <a:cs typeface="B Titr" pitchFamily="2" charset="-78"/>
              </a:rPr>
              <a:t> </a:t>
            </a:r>
            <a:r>
              <a:rPr lang="fa-IR" sz="3200" b="1" dirty="0" smtClean="0">
                <a:solidFill>
                  <a:srgbClr val="FF0000"/>
                </a:solidFill>
                <a:latin typeface="Times New Roman" panose="02020503050405090304" pitchFamily="18" charset="0"/>
                <a:cs typeface="B Titr" pitchFamily="2" charset="-78"/>
              </a:rPr>
              <a:t> </a:t>
            </a:r>
            <a:r>
              <a:rPr lang="en-US" sz="3200" b="1" dirty="0" smtClean="0">
                <a:solidFill>
                  <a:srgbClr val="FF0000"/>
                </a:solidFill>
                <a:latin typeface="Times New Roman" panose="02020503050405090304" pitchFamily="18" charset="0"/>
                <a:cs typeface="Times New Roman" panose="02020503050405090304" pitchFamily="18" charset="0"/>
              </a:rPr>
              <a:t>(main_3)</a:t>
            </a:r>
            <a:endParaRPr lang="en-US" sz="3200" b="1" dirty="0">
              <a:solidFill>
                <a:srgbClr val="FF0000"/>
              </a:solidFill>
              <a:latin typeface="Times New Roman" panose="02020503050405090304" pitchFamily="18" charset="0"/>
              <a:cs typeface="Times New Roman" panose="02020503050405090304" pitchFamily="18" charset="0"/>
            </a:endParaRPr>
          </a:p>
        </p:txBody>
      </p:sp>
      <p:sp>
        <p:nvSpPr>
          <p:cNvPr id="12" name="Content Placeholder 1"/>
          <p:cNvSpPr txBox="1">
            <a:spLocks/>
          </p:cNvSpPr>
          <p:nvPr/>
        </p:nvSpPr>
        <p:spPr>
          <a:xfrm>
            <a:off x="653143" y="1328929"/>
            <a:ext cx="11107511" cy="487592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fa-IR" sz="2200" dirty="0">
                <a:cs typeface="B Nazanin" pitchFamily="2" charset="-78"/>
              </a:rPr>
              <a:t>مسیر بهینه پیدا شده با روش </a:t>
            </a:r>
            <a:r>
              <a:rPr lang="en-US" sz="2200" dirty="0" smtClean="0">
                <a:cs typeface="B Nazanin" pitchFamily="2" charset="-78"/>
              </a:rPr>
              <a:t>TD0</a:t>
            </a:r>
            <a:r>
              <a:rPr lang="fa-IR" sz="2200" dirty="0" smtClean="0">
                <a:cs typeface="B Nazanin" pitchFamily="2" charset="-78"/>
              </a:rPr>
              <a:t> </a:t>
            </a:r>
            <a:r>
              <a:rPr lang="fa-IR" sz="2200" dirty="0">
                <a:cs typeface="B Nazanin" pitchFamily="2" charset="-78"/>
              </a:rPr>
              <a:t>و متوسط پاسخ تجمعی </a:t>
            </a:r>
            <a:endParaRPr lang="en-US" sz="2200" dirty="0" smtClean="0">
              <a:cs typeface="B Nazanin" pitchFamily="2" charset="-78"/>
            </a:endParaRPr>
          </a:p>
          <a:p>
            <a:endParaRPr lang="en-US" dirty="0">
              <a:cs typeface="B Titr" panose="00000700000000000000" pitchFamily="2" charset="-78"/>
            </a:endParaRPr>
          </a:p>
        </p:txBody>
      </p:sp>
      <p:pic>
        <p:nvPicPr>
          <p:cNvPr id="11" name="Picture 10"/>
          <p:cNvPicPr/>
          <p:nvPr/>
        </p:nvPicPr>
        <p:blipFill>
          <a:blip r:embed="rId2">
            <a:extLst>
              <a:ext uri="{28A0092B-C50C-407E-A947-70E740481C1C}">
                <a14:useLocalDpi xmlns:a14="http://schemas.microsoft.com/office/drawing/2010/main" val="0"/>
              </a:ext>
            </a:extLst>
          </a:blip>
          <a:srcRect/>
          <a:stretch>
            <a:fillRect/>
          </a:stretch>
        </p:blipFill>
        <p:spPr bwMode="auto">
          <a:xfrm>
            <a:off x="839690" y="2029262"/>
            <a:ext cx="5326380" cy="4000500"/>
          </a:xfrm>
          <a:prstGeom prst="rect">
            <a:avLst/>
          </a:prstGeom>
          <a:noFill/>
          <a:ln>
            <a:noFill/>
          </a:ln>
        </p:spPr>
      </p:pic>
      <p:pic>
        <p:nvPicPr>
          <p:cNvPr id="13" name="Picture 12"/>
          <p:cNvPicPr/>
          <p:nvPr/>
        </p:nvPicPr>
        <p:blipFill>
          <a:blip r:embed="rId3">
            <a:extLst>
              <a:ext uri="{28A0092B-C50C-407E-A947-70E740481C1C}">
                <a14:useLocalDpi xmlns:a14="http://schemas.microsoft.com/office/drawing/2010/main" val="0"/>
              </a:ext>
            </a:extLst>
          </a:blip>
          <a:srcRect/>
          <a:stretch>
            <a:fillRect/>
          </a:stretch>
        </p:blipFill>
        <p:spPr bwMode="auto">
          <a:xfrm>
            <a:off x="6123738" y="2031534"/>
            <a:ext cx="5326380" cy="4000500"/>
          </a:xfrm>
          <a:prstGeom prst="rect">
            <a:avLst/>
          </a:prstGeom>
          <a:noFill/>
          <a:ln>
            <a:noFill/>
          </a:ln>
        </p:spPr>
      </p:pic>
    </p:spTree>
    <p:extLst>
      <p:ext uri="{BB962C8B-B14F-4D97-AF65-F5344CB8AC3E}">
        <p14:creationId xmlns:p14="http://schemas.microsoft.com/office/powerpoint/2010/main" val="436500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A0DE185-BF3C-4640-8744-1C0718CE961A}" type="slidenum">
              <a:rPr lang="en-US" smtClean="0"/>
              <a:t>8</a:t>
            </a:fld>
            <a:endParaRPr lang="en-US"/>
          </a:p>
        </p:txBody>
      </p:sp>
      <p:sp>
        <p:nvSpPr>
          <p:cNvPr id="10" name="TextBox 9"/>
          <p:cNvSpPr txBox="1"/>
          <p:nvPr/>
        </p:nvSpPr>
        <p:spPr>
          <a:xfrm>
            <a:off x="342900" y="747414"/>
            <a:ext cx="11601450" cy="584775"/>
          </a:xfrm>
          <a:prstGeom prst="rect">
            <a:avLst/>
          </a:prstGeom>
          <a:noFill/>
        </p:spPr>
        <p:txBody>
          <a:bodyPr wrap="square" rtlCol="0">
            <a:spAutoFit/>
          </a:bodyPr>
          <a:lstStyle/>
          <a:p>
            <a:pPr algn="ctr" rtl="1"/>
            <a:r>
              <a:rPr lang="fa-IR" sz="3200" b="1" dirty="0" smtClean="0">
                <a:solidFill>
                  <a:srgbClr val="FF0000"/>
                </a:solidFill>
                <a:latin typeface="Times New Roman" panose="02020503050405090304" pitchFamily="18" charset="0"/>
                <a:cs typeface="B Titr" pitchFamily="2" charset="-78"/>
              </a:rPr>
              <a:t>توانمندي</a:t>
            </a:r>
            <a:r>
              <a:rPr lang="en-US" sz="3200" b="1" dirty="0" smtClean="0">
                <a:solidFill>
                  <a:srgbClr val="FF0000"/>
                </a:solidFill>
                <a:latin typeface="Times New Roman" panose="02020503050405090304" pitchFamily="18" charset="0"/>
                <a:cs typeface="Times New Roman" panose="02020503050405090304" pitchFamily="18" charset="0"/>
              </a:rPr>
              <a:t> </a:t>
            </a:r>
            <a:r>
              <a:rPr lang="fa-IR" sz="3200" b="1" dirty="0" smtClean="0">
                <a:solidFill>
                  <a:srgbClr val="FF0000"/>
                </a:solidFill>
                <a:latin typeface="Times New Roman" panose="02020503050405090304" pitchFamily="18" charset="0"/>
                <a:cs typeface="B Titr" pitchFamily="2" charset="-78"/>
              </a:rPr>
              <a:t>هاي کُد</a:t>
            </a:r>
            <a:r>
              <a:rPr lang="en-US" sz="3200" b="1" dirty="0" smtClean="0">
                <a:solidFill>
                  <a:srgbClr val="FF0000"/>
                </a:solidFill>
                <a:latin typeface="Times New Roman" panose="02020503050405090304" pitchFamily="18" charset="0"/>
                <a:cs typeface="B Titr" pitchFamily="2" charset="-78"/>
              </a:rPr>
              <a:t> </a:t>
            </a:r>
            <a:r>
              <a:rPr lang="fa-IR" sz="3200" b="1" dirty="0" smtClean="0">
                <a:solidFill>
                  <a:srgbClr val="FF0000"/>
                </a:solidFill>
                <a:latin typeface="Times New Roman" panose="02020503050405090304" pitchFamily="18" charset="0"/>
                <a:cs typeface="B Titr" pitchFamily="2" charset="-78"/>
              </a:rPr>
              <a:t> </a:t>
            </a:r>
            <a:r>
              <a:rPr lang="en-US" sz="3200" b="1" dirty="0" smtClean="0">
                <a:solidFill>
                  <a:srgbClr val="FF0000"/>
                </a:solidFill>
                <a:latin typeface="Times New Roman" panose="02020503050405090304" pitchFamily="18" charset="0"/>
                <a:cs typeface="Times New Roman" panose="02020503050405090304" pitchFamily="18" charset="0"/>
              </a:rPr>
              <a:t>(main_4)</a:t>
            </a:r>
            <a:endParaRPr lang="en-US" sz="3200" b="1" dirty="0">
              <a:solidFill>
                <a:srgbClr val="FF0000"/>
              </a:solidFill>
              <a:latin typeface="Times New Roman" panose="02020503050405090304" pitchFamily="18" charset="0"/>
              <a:cs typeface="Times New Roman" panose="02020503050405090304" pitchFamily="18" charset="0"/>
            </a:endParaRPr>
          </a:p>
        </p:txBody>
      </p:sp>
      <p:sp>
        <p:nvSpPr>
          <p:cNvPr id="12" name="Content Placeholder 1"/>
          <p:cNvSpPr txBox="1">
            <a:spLocks/>
          </p:cNvSpPr>
          <p:nvPr/>
        </p:nvSpPr>
        <p:spPr>
          <a:xfrm>
            <a:off x="653143" y="1328929"/>
            <a:ext cx="11107511" cy="487592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fa-IR" sz="2200" dirty="0" smtClean="0">
                <a:cs typeface="B Nazanin" pitchFamily="2" charset="-78"/>
              </a:rPr>
              <a:t>مسیر </a:t>
            </a:r>
            <a:r>
              <a:rPr lang="fa-IR" sz="2200" dirty="0">
                <a:cs typeface="B Nazanin" pitchFamily="2" charset="-78"/>
              </a:rPr>
              <a:t>بهینه پیدا شده با روش </a:t>
            </a:r>
            <a:r>
              <a:rPr lang="en-US" sz="2200" dirty="0" err="1" smtClean="0">
                <a:cs typeface="B Nazanin" pitchFamily="2" charset="-78"/>
              </a:rPr>
              <a:t>sarsa</a:t>
            </a:r>
            <a:r>
              <a:rPr lang="fa-IR" sz="2200" dirty="0" smtClean="0">
                <a:cs typeface="B Nazanin" pitchFamily="2" charset="-78"/>
              </a:rPr>
              <a:t> </a:t>
            </a:r>
            <a:r>
              <a:rPr lang="fa-IR" sz="2200" dirty="0">
                <a:cs typeface="B Nazanin" pitchFamily="2" charset="-78"/>
              </a:rPr>
              <a:t>و متوسط پاسخ تجمعی </a:t>
            </a:r>
            <a:endParaRPr lang="en-US" sz="2400" dirty="0">
              <a:cs typeface="B Titr" panose="00000700000000000000" pitchFamily="2" charset="-78"/>
            </a:endParaRPr>
          </a:p>
          <a:p>
            <a:endParaRPr lang="en-US" dirty="0">
              <a:cs typeface="B Titr" panose="00000700000000000000" pitchFamily="2" charset="-78"/>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85098" y="1933726"/>
            <a:ext cx="5326380" cy="4000500"/>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932666" y="1935998"/>
            <a:ext cx="5326380" cy="4000500"/>
          </a:xfrm>
          <a:prstGeom prst="rect">
            <a:avLst/>
          </a:prstGeom>
          <a:noFill/>
          <a:ln>
            <a:noFill/>
          </a:ln>
        </p:spPr>
      </p:pic>
    </p:spTree>
    <p:extLst>
      <p:ext uri="{BB962C8B-B14F-4D97-AF65-F5344CB8AC3E}">
        <p14:creationId xmlns:p14="http://schemas.microsoft.com/office/powerpoint/2010/main" val="1847098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A0DE185-BF3C-4640-8744-1C0718CE961A}" type="slidenum">
              <a:rPr lang="en-US" smtClean="0"/>
              <a:t>9</a:t>
            </a:fld>
            <a:endParaRPr lang="en-US"/>
          </a:p>
        </p:txBody>
      </p:sp>
      <p:sp>
        <p:nvSpPr>
          <p:cNvPr id="10" name="TextBox 9"/>
          <p:cNvSpPr txBox="1"/>
          <p:nvPr/>
        </p:nvSpPr>
        <p:spPr>
          <a:xfrm>
            <a:off x="342900" y="747414"/>
            <a:ext cx="11601450" cy="646331"/>
          </a:xfrm>
          <a:prstGeom prst="rect">
            <a:avLst/>
          </a:prstGeom>
          <a:noFill/>
        </p:spPr>
        <p:txBody>
          <a:bodyPr wrap="square" rtlCol="0">
            <a:spAutoFit/>
          </a:bodyPr>
          <a:lstStyle/>
          <a:p>
            <a:pPr algn="ctr" rtl="1"/>
            <a:r>
              <a:rPr lang="fa-IR" sz="3600" b="1" dirty="0" smtClean="0">
                <a:solidFill>
                  <a:srgbClr val="FF0000"/>
                </a:solidFill>
                <a:latin typeface="Times New Roman" panose="02020503050405090304" pitchFamily="18" charset="0"/>
                <a:cs typeface="B Titr" pitchFamily="2" charset="-78"/>
              </a:rPr>
              <a:t>توانمندي</a:t>
            </a:r>
            <a:r>
              <a:rPr lang="en-US" sz="3600" b="1" dirty="0" smtClean="0">
                <a:solidFill>
                  <a:srgbClr val="FF0000"/>
                </a:solidFill>
                <a:latin typeface="Times New Roman" panose="02020503050405090304" pitchFamily="18" charset="0"/>
                <a:cs typeface="Times New Roman" panose="02020503050405090304" pitchFamily="18" charset="0"/>
              </a:rPr>
              <a:t> </a:t>
            </a:r>
            <a:r>
              <a:rPr lang="fa-IR" sz="3600" b="1" dirty="0" smtClean="0">
                <a:solidFill>
                  <a:srgbClr val="FF0000"/>
                </a:solidFill>
                <a:latin typeface="Times New Roman" panose="02020503050405090304" pitchFamily="18" charset="0"/>
                <a:cs typeface="B Titr" pitchFamily="2" charset="-78"/>
              </a:rPr>
              <a:t>هاي کُد</a:t>
            </a:r>
            <a:r>
              <a:rPr lang="en-US" sz="3600" b="1" dirty="0" smtClean="0">
                <a:solidFill>
                  <a:srgbClr val="FF0000"/>
                </a:solidFill>
                <a:latin typeface="Times New Roman" panose="02020503050405090304" pitchFamily="18" charset="0"/>
                <a:cs typeface="B Titr" pitchFamily="2" charset="-78"/>
              </a:rPr>
              <a:t> </a:t>
            </a:r>
            <a:r>
              <a:rPr lang="fa-IR" sz="3600" b="1" dirty="0" smtClean="0">
                <a:solidFill>
                  <a:srgbClr val="FF0000"/>
                </a:solidFill>
                <a:latin typeface="Times New Roman" panose="02020503050405090304" pitchFamily="18" charset="0"/>
                <a:cs typeface="B Titr" pitchFamily="2" charset="-78"/>
              </a:rPr>
              <a:t> </a:t>
            </a:r>
            <a:r>
              <a:rPr lang="en-US" sz="3600" b="1" dirty="0" smtClean="0">
                <a:solidFill>
                  <a:srgbClr val="FF0000"/>
                </a:solidFill>
                <a:latin typeface="Times New Roman" panose="02020503050405090304" pitchFamily="18" charset="0"/>
                <a:cs typeface="Times New Roman" panose="02020503050405090304" pitchFamily="18" charset="0"/>
              </a:rPr>
              <a:t>(main_5)</a:t>
            </a:r>
            <a:endParaRPr lang="en-US" sz="3600" b="1" dirty="0">
              <a:solidFill>
                <a:srgbClr val="FF0000"/>
              </a:solidFill>
              <a:latin typeface="Times New Roman" panose="02020503050405090304" pitchFamily="18" charset="0"/>
              <a:cs typeface="Times New Roman" panose="02020503050405090304" pitchFamily="18" charset="0"/>
            </a:endParaRPr>
          </a:p>
        </p:txBody>
      </p:sp>
      <p:sp>
        <p:nvSpPr>
          <p:cNvPr id="12" name="Content Placeholder 1"/>
          <p:cNvSpPr txBox="1">
            <a:spLocks/>
          </p:cNvSpPr>
          <p:nvPr/>
        </p:nvSpPr>
        <p:spPr>
          <a:xfrm>
            <a:off x="653143" y="1328929"/>
            <a:ext cx="11107511" cy="487592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fa-IR" sz="2800" dirty="0">
                <a:cs typeface="B Nazanin" pitchFamily="2" charset="-78"/>
              </a:rPr>
              <a:t>مسیر بهینه پیدا شده با روش </a:t>
            </a:r>
            <a:r>
              <a:rPr lang="en-US" sz="2800" dirty="0" err="1">
                <a:cs typeface="B Nazanin" pitchFamily="2" charset="-78"/>
              </a:rPr>
              <a:t>Q_learning</a:t>
            </a:r>
            <a:r>
              <a:rPr lang="fa-IR" sz="2800" dirty="0">
                <a:cs typeface="B Nazanin" pitchFamily="2" charset="-78"/>
              </a:rPr>
              <a:t> و متوسط پاسخ تجمعی </a:t>
            </a:r>
            <a:endParaRPr lang="en-US" dirty="0">
              <a:cs typeface="B Titr" panose="00000700000000000000" pitchFamily="2" charset="-78"/>
            </a:endParaRPr>
          </a:p>
          <a:p>
            <a:endParaRPr lang="en-US" dirty="0">
              <a:cs typeface="B Titr" panose="00000700000000000000" pitchFamily="2" charset="-78"/>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921578" y="1933726"/>
            <a:ext cx="5326380" cy="4000500"/>
          </a:xfrm>
          <a:prstGeom prst="rect">
            <a:avLst/>
          </a:prstGeom>
          <a:noFill/>
          <a:ln>
            <a:noFill/>
          </a:ln>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6205626" y="1935998"/>
            <a:ext cx="5326380" cy="4000500"/>
          </a:xfrm>
          <a:prstGeom prst="rect">
            <a:avLst/>
          </a:prstGeom>
          <a:noFill/>
          <a:ln>
            <a:noFill/>
          </a:ln>
        </p:spPr>
      </p:pic>
    </p:spTree>
    <p:extLst>
      <p:ext uri="{BB962C8B-B14F-4D97-AF65-F5344CB8AC3E}">
        <p14:creationId xmlns:p14="http://schemas.microsoft.com/office/powerpoint/2010/main" val="20522246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MC2-1108</Template>
  <TotalTime>1800</TotalTime>
  <Words>417</Words>
  <Application>Microsoft Office PowerPoint</Application>
  <PresentationFormat>Custom</PresentationFormat>
  <Paragraphs>42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طراحی مسیر برای خودروی رباتیک در محیط پارکینگ با استفاده از الگوریتم یادگیری تقویتی ماشین   سعیدمحسن عمویی  فروردین 95 </vt:lpstr>
      <vt:lpstr>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آنچه در این کد خواهيم آموخت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  بررسی  تجربی و عددی انتقال حرارت جریان نانو­سیال در چاه حرارتی مماسی  سیدضیاالدین میری استاد راهنما :  دکتر اشجعی</dc:title>
  <dc:creator>armin</dc:creator>
  <cp:lastModifiedBy>MRT Pack 30 DVDs</cp:lastModifiedBy>
  <cp:revision>272</cp:revision>
  <dcterms:created xsi:type="dcterms:W3CDTF">2010-08-02T12:59:59Z</dcterms:created>
  <dcterms:modified xsi:type="dcterms:W3CDTF">2016-04-21T09:24:51Z</dcterms:modified>
</cp:coreProperties>
</file>