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0"/>
  </p:notesMasterIdLst>
  <p:sldIdLst>
    <p:sldId id="366" r:id="rId2"/>
    <p:sldId id="354" r:id="rId3"/>
    <p:sldId id="356" r:id="rId4"/>
    <p:sldId id="357" r:id="rId5"/>
    <p:sldId id="367" r:id="rId6"/>
    <p:sldId id="358" r:id="rId7"/>
    <p:sldId id="362" r:id="rId8"/>
    <p:sldId id="3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CC3300"/>
    <a:srgbClr val="000066"/>
    <a:srgbClr val="FF66FF"/>
    <a:srgbClr val="800000"/>
    <a:srgbClr val="0033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96DED5-7101-45CB-BD67-62077EC6FEBB}" type="datetimeFigureOut">
              <a:rPr lang="en-US" smtClean="0"/>
              <a:pPr/>
              <a:t>3/5/2016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AD4F81-D434-45E6-BB2C-53C672FCA684}" type="slidenum">
              <a:rPr lang="en-US" smtClean="0"/>
              <a:pPr/>
              <a:t>‹#›</a:t>
            </a:fld>
            <a:endParaRPr lang="en-US" dirty="0"/>
          </a:p>
        </p:txBody>
      </p:sp>
    </p:spTree>
    <p:extLst>
      <p:ext uri="{BB962C8B-B14F-4D97-AF65-F5344CB8AC3E}">
        <p14:creationId xmlns:p14="http://schemas.microsoft.com/office/powerpoint/2010/main" val="3784731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2"/>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B9F2828-A262-4019-9E8C-C387D0E754F1}" type="datetime1">
              <a:rPr lang="en-US" smtClean="0"/>
              <a:pPr/>
              <a:t>3/5/2016</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0"/>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A20C4D-0180-40D2-A856-4ABE5A1A069E}" type="datetime1">
              <a:rPr lang="en-US" smtClean="0"/>
              <a:pPr/>
              <a:t>3/5/2016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4" y="274641"/>
            <a:ext cx="1777471"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E2B8DA-E986-49A0-9432-B1D2119FAF59}" type="datetime1">
              <a:rPr lang="en-US" smtClean="0"/>
              <a:pPr/>
              <a:t>3/5/2016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30C608-5F6B-4B63-877E-475840BA68C2}" type="datetime1">
              <a:rPr lang="en-US" smtClean="0"/>
              <a:pPr/>
              <a:t>3/5/2016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B88679F-5204-42F1-94E5-7F35567538DB}" type="datetime1">
              <a:rPr lang="en-US" smtClean="0"/>
              <a:pPr/>
              <a:t>3/5/2016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E084C4D-0FBA-4EA7-840D-D98AE8E20134}" type="datetime1">
              <a:rPr lang="en-US" smtClean="0"/>
              <a:pPr/>
              <a:t>3/5/2016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B8F6381-DD72-4ACD-886C-E080E4E4AD4F}" type="datetime1">
              <a:rPr lang="en-US" smtClean="0"/>
              <a:pPr/>
              <a:t>3/5/2016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C09902C-ABFA-4ACC-87B3-54E6B0DABEEE}" type="datetime1">
              <a:rPr lang="en-US" smtClean="0"/>
              <a:pPr/>
              <a:t>3/5/2016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F7514FA-93E7-482C-BBFB-C57F051F7D55}" type="datetime1">
              <a:rPr lang="en-US" smtClean="0"/>
              <a:pPr/>
              <a:t>3/5/2016</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CA29ED0-9E00-4234-B909-B4C6398DC9B8}" type="datetime1">
              <a:rPr lang="en-US" smtClean="0"/>
              <a:pPr/>
              <a:t>3/5/2016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3"/>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BDDA143-6F93-4B61-AAB2-2B7F4200FF92}" type="datetime1">
              <a:rPr lang="en-US" smtClean="0"/>
              <a:pPr/>
              <a:t>3/5/2016</a:t>
            </a:fld>
            <a:endParaRPr lang="en-US" dirty="0"/>
          </a:p>
        </p:txBody>
      </p:sp>
      <p:sp>
        <p:nvSpPr>
          <p:cNvPr id="6" name="Footer Placeholder 5"/>
          <p:cNvSpPr>
            <a:spLocks noGrp="1"/>
          </p:cNvSpPr>
          <p:nvPr>
            <p:ph type="ftr" sz="quarter" idx="11"/>
          </p:nvPr>
        </p:nvSpPr>
        <p:spPr>
          <a:xfrm>
            <a:off x="4380073" y="6407945"/>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3" y="5791254"/>
            <a:ext cx="3402315"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3" y="5791254"/>
            <a:ext cx="3402315"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9"/>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58E5582-F76C-4628-A6AF-58AD8FC97BDD}" type="datetime1">
              <a:rPr lang="en-US" smtClean="0"/>
              <a:pPr/>
              <a:t>3/5/2016</a:t>
            </a:fld>
            <a:endParaRPr lang="en-US" dirty="0"/>
          </a:p>
        </p:txBody>
      </p:sp>
      <p:sp>
        <p:nvSpPr>
          <p:cNvPr id="22" name="Footer Placeholder 21"/>
          <p:cNvSpPr>
            <a:spLocks noGrp="1"/>
          </p:cNvSpPr>
          <p:nvPr>
            <p:ph type="ftr" sz="quarter" idx="3"/>
          </p:nvPr>
        </p:nvSpPr>
        <p:spPr>
          <a:xfrm>
            <a:off x="4380073" y="6407945"/>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5"/>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rtl="1">
              <a:lnSpc>
                <a:spcPct val="150000"/>
              </a:lnSpc>
            </a:pP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sz="3600" b="0" dirty="0" smtClean="0">
                <a:solidFill>
                  <a:srgbClr val="FF0000"/>
                </a:solidFill>
                <a:cs typeface="B Titr" panose="00000700000000000000" pitchFamily="2" charset="-78"/>
              </a:rPr>
              <a:t/>
            </a:r>
            <a:br>
              <a:rPr lang="en-US" sz="3600" b="0" dirty="0" smtClean="0">
                <a:solidFill>
                  <a:srgbClr val="FF0000"/>
                </a:solidFill>
                <a:cs typeface="B Titr" panose="00000700000000000000" pitchFamily="2" charset="-78"/>
              </a:rPr>
            </a:br>
            <a:r>
              <a:rPr lang="fa-IR" sz="3600" b="0" i="1" dirty="0">
                <a:ln w="9525">
                  <a:noFill/>
                  <a:prstDash val="solid"/>
                </a:ln>
                <a:solidFill>
                  <a:srgbClr val="FF0000"/>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cs typeface="B Titr" pitchFamily="2" charset="-78"/>
              </a:rPr>
              <a:t>راهنمای کاربری نرم‌افزار </a:t>
            </a:r>
            <a:r>
              <a:rPr lang="en-US" sz="3600" b="0" i="1" dirty="0">
                <a:ln w="9525">
                  <a:noFill/>
                  <a:prstDash val="solid"/>
                </a:ln>
                <a:solidFill>
                  <a:srgbClr val="FF0000"/>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cs typeface="B Titr" pitchFamily="2" charset="-78"/>
              </a:rPr>
              <a:t>Automation Studio</a:t>
            </a:r>
            <a:r>
              <a:rPr lang="fa-IR" sz="3600" b="0" i="1" dirty="0">
                <a:ln w="9525">
                  <a:noFill/>
                  <a:prstDash val="solid"/>
                </a:ln>
                <a:solidFill>
                  <a:srgbClr val="FF0000"/>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cs typeface="B Titr" pitchFamily="2" charset="-78"/>
              </a:rPr>
              <a:t> و زبان برنامه نویسی </a:t>
            </a:r>
            <a:r>
              <a:rPr lang="en-US" sz="3600" b="0" i="1" dirty="0">
                <a:ln w="9525">
                  <a:noFill/>
                  <a:prstDash val="solid"/>
                </a:ln>
                <a:solidFill>
                  <a:srgbClr val="FF0000"/>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cs typeface="B Titr" pitchFamily="2" charset="-78"/>
              </a:rPr>
              <a:t>LADDER</a:t>
            </a:r>
            <a:r>
              <a:rPr lang="fa-IR" sz="3600" b="0" i="1" dirty="0">
                <a:ln w="9525">
                  <a:noFill/>
                  <a:prstDash val="solid"/>
                </a:ln>
                <a:solidFill>
                  <a:srgbClr val="FF0000"/>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cs typeface="B Titr" pitchFamily="2" charset="-78"/>
              </a:rPr>
              <a:t> </a:t>
            </a:r>
            <a:r>
              <a:rPr lang="fa-IR" sz="3600" b="0" i="1" dirty="0" smtClean="0">
                <a:ln w="9525">
                  <a:noFill/>
                  <a:prstDash val="solid"/>
                </a:ln>
                <a:solidFill>
                  <a:srgbClr val="FF0000"/>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cs typeface="B Titr" pitchFamily="2" charset="-78"/>
              </a:rPr>
              <a:t>در </a:t>
            </a:r>
            <a:r>
              <a:rPr lang="en-US" sz="3600" b="0" i="1" dirty="0" smtClean="0">
                <a:ln w="9525">
                  <a:noFill/>
                  <a:prstDash val="solid"/>
                </a:ln>
                <a:solidFill>
                  <a:srgbClr val="FF0000"/>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cs typeface="B Titr" pitchFamily="2" charset="-78"/>
              </a:rPr>
              <a:t>PLC</a:t>
            </a:r>
            <a:r>
              <a:rPr lang="en-US" sz="3600" b="0" dirty="0">
                <a:ln w="9525">
                  <a:noFill/>
                  <a:prstDash val="solid"/>
                </a:ln>
                <a:solidFill>
                  <a:srgbClr val="FF0000"/>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cs typeface="B Titr" pitchFamily="2" charset="-78"/>
              </a:rPr>
              <a:t/>
            </a:r>
            <a:br>
              <a:rPr lang="en-US" sz="3600" b="0" dirty="0">
                <a:ln w="9525">
                  <a:noFill/>
                  <a:prstDash val="solid"/>
                </a:ln>
                <a:solidFill>
                  <a:srgbClr val="FF0000"/>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cs typeface="B Titr" pitchFamily="2" charset="-78"/>
              </a:rPr>
            </a:br>
            <a:r>
              <a:rPr lang="en-US" sz="3600" dirty="0">
                <a:solidFill>
                  <a:srgbClr val="FF0000"/>
                </a:solidFill>
                <a:cs typeface="B Titr" panose="00000700000000000000" pitchFamily="2" charset="-78"/>
              </a:rPr>
              <a:t/>
            </a:r>
            <a:br>
              <a:rPr lang="en-US" sz="3600" dirty="0">
                <a:solidFill>
                  <a:srgbClr val="FF0000"/>
                </a:solidFill>
                <a:cs typeface="B Titr" panose="00000700000000000000" pitchFamily="2" charset="-78"/>
              </a:rPr>
            </a:br>
            <a:r>
              <a:rPr lang="fa-IR" sz="3100" dirty="0" smtClean="0">
                <a:solidFill>
                  <a:srgbClr val="008000"/>
                </a:solidFill>
                <a:cs typeface="B Titr" panose="00000700000000000000" pitchFamily="2" charset="-78"/>
              </a:rPr>
              <a:t>پویا </a:t>
            </a:r>
            <a:r>
              <a:rPr lang="fa-IR" sz="3100" dirty="0" smtClean="0">
                <a:solidFill>
                  <a:srgbClr val="008000"/>
                </a:solidFill>
                <a:cs typeface="B Titr" panose="00000700000000000000" pitchFamily="2" charset="-78"/>
              </a:rPr>
              <a:t>دهستانی</a:t>
            </a:r>
            <a:br>
              <a:rPr lang="fa-IR" sz="3100" dirty="0" smtClean="0">
                <a:solidFill>
                  <a:srgbClr val="008000"/>
                </a:solidFill>
                <a:cs typeface="B Titr" panose="00000700000000000000" pitchFamily="2" charset="-78"/>
              </a:rPr>
            </a:br>
            <a:r>
              <a:rPr lang="fa-IR" sz="3100" dirty="0" smtClean="0">
                <a:solidFill>
                  <a:srgbClr val="008000"/>
                </a:solidFill>
                <a:cs typeface="B Titr" panose="00000700000000000000" pitchFamily="2" charset="-78"/>
              </a:rPr>
              <a:t/>
            </a:r>
            <a:br>
              <a:rPr lang="fa-IR" sz="3100" dirty="0" smtClean="0">
                <a:solidFill>
                  <a:srgbClr val="008000"/>
                </a:solidFill>
                <a:cs typeface="B Titr" panose="00000700000000000000" pitchFamily="2" charset="-78"/>
              </a:rPr>
            </a:br>
            <a:r>
              <a:rPr lang="en-US" sz="4000" dirty="0" smtClean="0">
                <a:solidFill>
                  <a:srgbClr val="0000FF"/>
                </a:solidFill>
                <a:latin typeface="Times New Roman" panose="02020603050405020304" pitchFamily="18" charset="0"/>
                <a:cs typeface="Times New Roman" panose="02020603050405020304" pitchFamily="18" charset="0"/>
              </a:rPr>
              <a:t>MarketCode.ir</a:t>
            </a:r>
            <a:r>
              <a:rPr lang="en-US" sz="4000" dirty="0" smtClean="0"/>
              <a:t/>
            </a:r>
            <a:br>
              <a:rPr lang="en-US" sz="4000" dirty="0" smtClean="0"/>
            </a:br>
            <a:r>
              <a:rPr lang="en-US" dirty="0"/>
              <a:t/>
            </a:r>
            <a:br>
              <a:rPr lang="en-US" dirty="0"/>
            </a:br>
            <a:r>
              <a:rPr lang="en-US" dirty="0" smtClean="0"/>
              <a:t/>
            </a:r>
            <a:br>
              <a:rPr lang="en-US" dirty="0" smtClean="0"/>
            </a:br>
            <a:r>
              <a:rPr lang="en-US" dirty="0"/>
              <a:t/>
            </a:r>
            <a:br>
              <a:rPr lang="en-US" dirty="0"/>
            </a:b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01515"/>
            <a:ext cx="13589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Doc\Desktop\mlogo-lef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676650"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6284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2"/>
          </a:xfrm>
        </p:spPr>
        <p:txBody>
          <a:bodyPr>
            <a:normAutofit fontScale="70000" lnSpcReduction="20000"/>
          </a:bodyPr>
          <a:lstStyle/>
          <a:p>
            <a:pPr algn="r" rtl="1"/>
            <a:r>
              <a:rPr lang="fa-IR" sz="2800" dirty="0">
                <a:cs typeface="B Titr" pitchFamily="2" charset="-78"/>
              </a:rPr>
              <a:t>سیستم‌های هیدرولیکی و نیوماتیکی از سیستمهای بسیار پرکاربرد در صنعت به شمار می‌روند.	 </a:t>
            </a:r>
            <a:br>
              <a:rPr lang="fa-IR" sz="2800" dirty="0">
                <a:cs typeface="B Titr" pitchFamily="2" charset="-78"/>
              </a:rPr>
            </a:br>
            <a:endParaRPr lang="fa-IR" sz="2800" dirty="0">
              <a:cs typeface="B Titr" pitchFamily="2" charset="-78"/>
            </a:endParaRPr>
          </a:p>
          <a:p>
            <a:pPr algn="r" rtl="1"/>
            <a:r>
              <a:rPr lang="fa-IR" sz="2800" dirty="0">
                <a:cs typeface="B Titr" pitchFamily="2" charset="-78"/>
              </a:rPr>
              <a:t>مدلسازی و بررسی نحوه‌ی عملکرد این سیستمها در نرم‌افزارهای مربوطه می‌تواند صحت عملکرد سیستم را مشخص نماید.	</a:t>
            </a:r>
            <a:br>
              <a:rPr lang="fa-IR" sz="2800" dirty="0">
                <a:cs typeface="B Titr" pitchFamily="2" charset="-78"/>
              </a:rPr>
            </a:br>
            <a:endParaRPr lang="fa-IR" sz="2800" dirty="0">
              <a:cs typeface="B Titr" pitchFamily="2" charset="-78"/>
            </a:endParaRPr>
          </a:p>
          <a:p>
            <a:pPr algn="r" rtl="1"/>
            <a:r>
              <a:rPr lang="fa-IR" sz="2800" dirty="0">
                <a:latin typeface="Times New Roman" panose="02020603050405020304" pitchFamily="18" charset="0"/>
                <a:ea typeface="Calibri" panose="020F0502020204030204" pitchFamily="34" charset="0"/>
                <a:cs typeface="B Titr" pitchFamily="2" charset="-78"/>
              </a:rPr>
              <a:t>یکی از نرم‌افزارهای قدرتمند در این زمینه، نرم‌افزار </a:t>
            </a:r>
            <a:r>
              <a:rPr lang="en-US" sz="2400" dirty="0">
                <a:latin typeface="Times New Roman" panose="02020603050405020304" pitchFamily="18" charset="0"/>
                <a:ea typeface="Calibri" panose="020F0502020204030204" pitchFamily="34" charset="0"/>
                <a:cs typeface="B Titr" pitchFamily="2" charset="-78"/>
              </a:rPr>
              <a:t>Automation studio</a:t>
            </a:r>
            <a:r>
              <a:rPr lang="fa-IR" sz="2800" dirty="0">
                <a:latin typeface="Times New Roman" panose="02020603050405020304" pitchFamily="18" charset="0"/>
                <a:ea typeface="Calibri" panose="020F0502020204030204" pitchFamily="34" charset="0"/>
                <a:cs typeface="B Titr" pitchFamily="2" charset="-78"/>
              </a:rPr>
              <a:t> می‌باشد.	</a:t>
            </a:r>
            <a:br>
              <a:rPr lang="fa-IR" sz="2800" dirty="0">
                <a:latin typeface="Times New Roman" panose="02020603050405020304" pitchFamily="18" charset="0"/>
                <a:ea typeface="Calibri" panose="020F0502020204030204" pitchFamily="34" charset="0"/>
                <a:cs typeface="B Titr" pitchFamily="2" charset="-78"/>
              </a:rPr>
            </a:br>
            <a:endParaRPr lang="fa-IR" sz="2800" dirty="0">
              <a:latin typeface="Times New Roman" panose="02020603050405020304" pitchFamily="18" charset="0"/>
              <a:ea typeface="Calibri" panose="020F0502020204030204" pitchFamily="34" charset="0"/>
              <a:cs typeface="B Titr" pitchFamily="2" charset="-78"/>
            </a:endParaRPr>
          </a:p>
          <a:p>
            <a:pPr algn="r" rtl="1"/>
            <a:r>
              <a:rPr lang="fa-IR" sz="2800" dirty="0">
                <a:cs typeface="B Titr" pitchFamily="2" charset="-78"/>
              </a:rPr>
              <a:t>این نرم‌افزار قابلیت مدلسازی مدار قدرتی و کنترلی سیستم‌های هیدرولیکی و نیوماتیکی را دارا می‌باشد.	</a:t>
            </a:r>
            <a:br>
              <a:rPr lang="fa-IR" sz="2800" dirty="0">
                <a:cs typeface="B Titr" pitchFamily="2" charset="-78"/>
              </a:rPr>
            </a:br>
            <a:endParaRPr lang="fa-IR" sz="2800" dirty="0">
              <a:cs typeface="B Titr" pitchFamily="2" charset="-78"/>
            </a:endParaRPr>
          </a:p>
          <a:p>
            <a:pPr algn="r" rtl="1"/>
            <a:r>
              <a:rPr lang="fa-IR" sz="2800" dirty="0">
                <a:cs typeface="B Titr" pitchFamily="2" charset="-78"/>
              </a:rPr>
              <a:t>پیشرفت روشهای صنعتی و تغییر الگوها در کاهش هزینه و افزایش بهره‌وری، اتوماسیون در تمام سطوح تولید یک محصول را طلب می کند.	</a:t>
            </a:r>
            <a:br>
              <a:rPr lang="fa-IR" sz="2800" dirty="0">
                <a:cs typeface="B Titr" pitchFamily="2" charset="-78"/>
              </a:rPr>
            </a:br>
            <a:endParaRPr lang="fa-IR" sz="2800" dirty="0">
              <a:cs typeface="B Titr" pitchFamily="2" charset="-78"/>
            </a:endParaRPr>
          </a:p>
          <a:p>
            <a:pPr algn="r" rtl="1"/>
            <a:r>
              <a:rPr lang="fa-IR" sz="2800" dirty="0">
                <a:cs typeface="B Titr" pitchFamily="2" charset="-78"/>
              </a:rPr>
              <a:t>یکی از اجزای مهم در ایجاد اتوماسیون در یک خط تولید یا سیستم‌های صنعتی، وجود کنترل کننده هایی است که دارای خواصی چون، راحتی برنامه ریزی، انعطاف پذیری بالا، قابلیت اعتماد زیاد، تطابق سریع و آسان با دیگر سیستمها و ... باشند.</a:t>
            </a:r>
            <a:br>
              <a:rPr lang="fa-IR" sz="2800" dirty="0">
                <a:cs typeface="B Titr" pitchFamily="2" charset="-78"/>
              </a:rPr>
            </a:br>
            <a:endParaRPr lang="fa-IR" sz="2800" dirty="0">
              <a:cs typeface="B Titr" pitchFamily="2" charset="-78"/>
            </a:endParaRPr>
          </a:p>
          <a:p>
            <a:pPr algn="r" rtl="1"/>
            <a:r>
              <a:rPr lang="fa-IR" sz="2800" dirty="0">
                <a:latin typeface="Times New Roman" panose="02020603050405020304" pitchFamily="18" charset="0"/>
                <a:ea typeface="Calibri" panose="020F0502020204030204" pitchFamily="34" charset="0"/>
                <a:cs typeface="B Titr" pitchFamily="2" charset="-78"/>
              </a:rPr>
              <a:t>استفاده از کنترل کننده‌های قابل برنامه ریزی منطق (</a:t>
            </a:r>
            <a:r>
              <a:rPr lang="en-US" sz="2400" dirty="0">
                <a:latin typeface="Times New Roman" panose="02020603050405020304" pitchFamily="18" charset="0"/>
                <a:ea typeface="Calibri" panose="020F0502020204030204" pitchFamily="34" charset="0"/>
                <a:cs typeface="B Titr" pitchFamily="2" charset="-78"/>
              </a:rPr>
              <a:t>PLC</a:t>
            </a:r>
            <a:r>
              <a:rPr lang="fa-IR" sz="2800" dirty="0">
                <a:latin typeface="Times New Roman" panose="02020603050405020304" pitchFamily="18" charset="0"/>
                <a:ea typeface="Calibri" panose="020F0502020204030204" pitchFamily="34" charset="0"/>
                <a:cs typeface="B Titr" pitchFamily="2" charset="-78"/>
              </a:rPr>
              <a:t>) یکی از قدرتمندترین سیستم‌های کنترلی می‌باشد.</a:t>
            </a:r>
          </a:p>
          <a:p>
            <a:pPr algn="just" rtl="1"/>
            <a:endParaRPr lang="fa-IR" dirty="0">
              <a:cs typeface="B Nazanin" panose="00000400000000000000" pitchFamily="2" charset="-78"/>
            </a:endParaRPr>
          </a:p>
          <a:p>
            <a:pPr algn="just" rtl="1"/>
            <a:endParaRPr lang="en-US" dirty="0">
              <a:cs typeface="B Nazanin" panose="00000400000000000000" pitchFamily="2" charset="-78"/>
            </a:endParaRPr>
          </a:p>
        </p:txBody>
      </p:sp>
      <p:sp>
        <p:nvSpPr>
          <p:cNvPr id="3" name="Title 2"/>
          <p:cNvSpPr>
            <a:spLocks noGrp="1"/>
          </p:cNvSpPr>
          <p:nvPr>
            <p:ph type="title"/>
          </p:nvPr>
        </p:nvSpPr>
        <p:spPr>
          <a:xfrm>
            <a:off x="457200" y="274638"/>
            <a:ext cx="8229600" cy="1020762"/>
          </a:xfrm>
        </p:spPr>
        <p:txBody>
          <a:bodyPr>
            <a:normAutofit fontScale="90000"/>
          </a:bodyPr>
          <a:lstStyle/>
          <a:p>
            <a:pPr algn="ctr" rtl="1"/>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endParaRPr lang="en-US" dirty="0"/>
          </a:p>
        </p:txBody>
      </p:sp>
    </p:spTree>
    <p:extLst>
      <p:ext uri="{BB962C8B-B14F-4D97-AF65-F5344CB8AC3E}">
        <p14:creationId xmlns:p14="http://schemas.microsoft.com/office/powerpoint/2010/main" val="2394783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ctr">
              <a:buNone/>
            </a:pPr>
            <a:r>
              <a:rPr lang="fa-IR" sz="3200" b="1" dirty="0" smtClean="0">
                <a:solidFill>
                  <a:srgbClr val="0000FF"/>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B Titr" pitchFamily="2" charset="-78"/>
              </a:rPr>
              <a:t>پرس </a:t>
            </a:r>
            <a:r>
              <a:rPr lang="fa-IR" sz="3200" b="1" dirty="0">
                <a:solidFill>
                  <a:srgbClr val="0000FF"/>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B Titr" pitchFamily="2" charset="-78"/>
              </a:rPr>
              <a:t>قطعه با زمان فشرده‌سازی </a:t>
            </a:r>
            <a:r>
              <a:rPr lang="fa-IR" sz="3200" b="1" dirty="0" smtClean="0">
                <a:solidFill>
                  <a:srgbClr val="0000FF"/>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B Titr" pitchFamily="2" charset="-78"/>
              </a:rPr>
              <a:t>مشخص</a:t>
            </a:r>
            <a:endParaRPr lang="en-US" sz="3200" b="1" dirty="0">
              <a:solidFill>
                <a:srgbClr val="0000FF"/>
              </a:solidFill>
              <a:effectLst>
                <a:outerShdw blurRad="38100" dist="38100" dir="2700000" algn="tl">
                  <a:srgbClr val="000000">
                    <a:alpha val="43137"/>
                  </a:srgbClr>
                </a:outerShdw>
              </a:effectLst>
              <a:cs typeface="B Titr" pitchFamily="2" charset="-78"/>
            </a:endParaRPr>
          </a:p>
        </p:txBody>
      </p:sp>
      <p:sp>
        <p:nvSpPr>
          <p:cNvPr id="3" name="Title 2"/>
          <p:cNvSpPr>
            <a:spLocks noGrp="1"/>
          </p:cNvSpPr>
          <p:nvPr>
            <p:ph type="title"/>
          </p:nvPr>
        </p:nvSpPr>
        <p:spPr/>
        <p:txBody>
          <a:bodyPr>
            <a:normAutofit/>
          </a:bodyPr>
          <a:lstStyle/>
          <a:p>
            <a:pPr algn="ctr"/>
            <a:r>
              <a:rPr lang="fa-IR" sz="3600" dirty="0" smtClean="0">
                <a:solidFill>
                  <a:srgbClr val="FF0000"/>
                </a:solidFill>
                <a:effectLst/>
                <a:cs typeface="B Titr" panose="00000700000000000000" pitchFamily="2" charset="-78"/>
              </a:rPr>
              <a:t>توانمندیهای کُد</a:t>
            </a:r>
            <a:endParaRPr lang="en-US" sz="3600" dirty="0">
              <a:solidFill>
                <a:srgbClr val="FF0000"/>
              </a:solidFill>
              <a:cs typeface="B Titr" panose="00000700000000000000" pitchFamily="2" charset="-78"/>
            </a:endParaRP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200" y="2057400"/>
            <a:ext cx="5780673" cy="4267200"/>
          </a:xfrm>
          <a:prstGeom prst="rect">
            <a:avLst/>
          </a:prstGeom>
          <a:noFill/>
          <a:ln>
            <a:noFill/>
          </a:ln>
        </p:spPr>
      </p:pic>
    </p:spTree>
    <p:extLst>
      <p:ext uri="{BB962C8B-B14F-4D97-AF65-F5344CB8AC3E}">
        <p14:creationId xmlns:p14="http://schemas.microsoft.com/office/powerpoint/2010/main" val="3991509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1"/>
            <a:ext cx="8229600" cy="4788092"/>
          </a:xfrm>
        </p:spPr>
        <p:txBody>
          <a:bodyPr>
            <a:normAutofit/>
          </a:bodyPr>
          <a:lstStyle/>
          <a:p>
            <a:pPr algn="ctr" rtl="1"/>
            <a:r>
              <a:rPr lang="fa-IR" sz="2800" b="1" dirty="0">
                <a:solidFill>
                  <a:srgbClr val="0000FF"/>
                </a:solidFill>
                <a:latin typeface="Times New Roman" panose="02020603050405020304" pitchFamily="18" charset="0"/>
                <a:ea typeface="Calibri" panose="020F0502020204030204" pitchFamily="34" charset="0"/>
                <a:cs typeface="B Titr" pitchFamily="2" charset="-78"/>
              </a:rPr>
              <a:t>پرس قطعه با زمان فشرده‌سازی مشخص به کمک </a:t>
            </a:r>
            <a:r>
              <a:rPr lang="en-US" sz="2800" b="1" dirty="0">
                <a:solidFill>
                  <a:srgbClr val="0000FF"/>
                </a:solidFill>
                <a:latin typeface="Times New Roman" panose="02020603050405020304" pitchFamily="18" charset="0"/>
                <a:ea typeface="Calibri" panose="020F0502020204030204" pitchFamily="34" charset="0"/>
                <a:cs typeface="B Titr" pitchFamily="2" charset="-78"/>
              </a:rPr>
              <a:t>PLC</a:t>
            </a:r>
            <a:endParaRPr lang="en-US" sz="2800" b="1" dirty="0">
              <a:solidFill>
                <a:srgbClr val="0000FF"/>
              </a:solidFill>
              <a:cs typeface="B Titr" pitchFamily="2" charset="-78"/>
            </a:endParaRPr>
          </a:p>
        </p:txBody>
      </p:sp>
      <p:sp>
        <p:nvSpPr>
          <p:cNvPr id="3" name="Title 2"/>
          <p:cNvSpPr>
            <a:spLocks noGrp="1"/>
          </p:cNvSpPr>
          <p:nvPr>
            <p:ph type="title"/>
          </p:nvPr>
        </p:nvSpPr>
        <p:spPr>
          <a:xfrm>
            <a:off x="457200" y="23446"/>
            <a:ext cx="8229600" cy="1143000"/>
          </a:xfrm>
        </p:spPr>
        <p:txBody>
          <a:bodyPr>
            <a:normAutofit/>
          </a:bodyPr>
          <a:lstStyle/>
          <a:p>
            <a:pPr algn="ctr"/>
            <a:r>
              <a:rPr lang="fa-IR" sz="3600" dirty="0">
                <a:solidFill>
                  <a:srgbClr val="FF0000"/>
                </a:solidFill>
                <a:effectLst/>
                <a:cs typeface="B Titr" panose="00000700000000000000" pitchFamily="2" charset="-78"/>
              </a:rPr>
              <a:t>توانمندیهای کُد</a:t>
            </a:r>
            <a:endParaRPr lang="en-US" sz="2800" dirty="0">
              <a:solidFill>
                <a:srgbClr val="FF0000"/>
              </a:solidFill>
              <a:cs typeface="B Titr" panose="00000700000000000000" pitchFamily="2" charset="-78"/>
            </a:endParaRP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7400" y="1828800"/>
            <a:ext cx="5081059" cy="4114800"/>
          </a:xfrm>
          <a:prstGeom prst="rect">
            <a:avLst/>
          </a:prstGeom>
          <a:noFill/>
          <a:ln>
            <a:noFill/>
          </a:ln>
        </p:spPr>
      </p:pic>
    </p:spTree>
    <p:extLst>
      <p:ext uri="{BB962C8B-B14F-4D97-AF65-F5344CB8AC3E}">
        <p14:creationId xmlns:p14="http://schemas.microsoft.com/office/powerpoint/2010/main" val="3235697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1"/>
            <a:ext cx="8229600" cy="4788092"/>
          </a:xfrm>
        </p:spPr>
        <p:txBody>
          <a:bodyPr>
            <a:normAutofit/>
          </a:bodyPr>
          <a:lstStyle/>
          <a:p>
            <a:pPr algn="ctr" rtl="1"/>
            <a:r>
              <a:rPr lang="fa-IR" sz="3200" b="1" dirty="0" smtClean="0">
                <a:solidFill>
                  <a:srgbClr val="0000FF"/>
                </a:solidFill>
                <a:latin typeface="Times New Roman" panose="02020603050405020304" pitchFamily="18" charset="0"/>
                <a:ea typeface="Calibri" panose="020F0502020204030204" pitchFamily="34" charset="0"/>
                <a:cs typeface="B Titr" pitchFamily="2" charset="-78"/>
              </a:rPr>
              <a:t>شبکه فشار</a:t>
            </a:r>
            <a:endParaRPr lang="en-US" sz="3200" b="1" dirty="0">
              <a:solidFill>
                <a:srgbClr val="0000FF"/>
              </a:solidFill>
              <a:cs typeface="B Titr" pitchFamily="2" charset="-78"/>
            </a:endParaRPr>
          </a:p>
        </p:txBody>
      </p:sp>
      <p:sp>
        <p:nvSpPr>
          <p:cNvPr id="3" name="Title 2"/>
          <p:cNvSpPr>
            <a:spLocks noGrp="1"/>
          </p:cNvSpPr>
          <p:nvPr>
            <p:ph type="title"/>
          </p:nvPr>
        </p:nvSpPr>
        <p:spPr>
          <a:xfrm>
            <a:off x="457200" y="23446"/>
            <a:ext cx="8229600" cy="1143000"/>
          </a:xfrm>
        </p:spPr>
        <p:txBody>
          <a:bodyPr>
            <a:normAutofit/>
          </a:bodyPr>
          <a:lstStyle/>
          <a:p>
            <a:pPr algn="ctr"/>
            <a:r>
              <a:rPr lang="fa-IR" sz="3600" dirty="0">
                <a:solidFill>
                  <a:srgbClr val="FF0000"/>
                </a:solidFill>
                <a:effectLst/>
                <a:cs typeface="B Titr" panose="00000700000000000000" pitchFamily="2" charset="-78"/>
              </a:rPr>
              <a:t>توانمندیهای کُد</a:t>
            </a:r>
            <a:endParaRPr lang="en-US" sz="2800" dirty="0">
              <a:solidFill>
                <a:srgbClr val="FF0000"/>
              </a:solidFill>
              <a:cs typeface="B Titr" panose="00000700000000000000" pitchFamily="2" charset="-78"/>
            </a:endParaRPr>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5000" y="1981200"/>
            <a:ext cx="5343951" cy="3794765"/>
          </a:xfrm>
          <a:prstGeom prst="rect">
            <a:avLst/>
          </a:prstGeom>
          <a:noFill/>
          <a:ln>
            <a:noFill/>
          </a:ln>
        </p:spPr>
      </p:pic>
    </p:spTree>
    <p:extLst>
      <p:ext uri="{BB962C8B-B14F-4D97-AF65-F5344CB8AC3E}">
        <p14:creationId xmlns:p14="http://schemas.microsoft.com/office/powerpoint/2010/main" val="1515202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rtl="1"/>
            <a:r>
              <a:rPr lang="fa-IR" sz="2800" b="1" dirty="0" smtClean="0">
                <a:solidFill>
                  <a:srgbClr val="0000FF"/>
                </a:solidFill>
                <a:latin typeface="Times New Roman" panose="02020603050405020304" pitchFamily="18" charset="0"/>
                <a:ea typeface="Calibri" panose="020F0502020204030204" pitchFamily="34" charset="0"/>
                <a:cs typeface="B Titr" pitchFamily="2" charset="-78"/>
              </a:rPr>
              <a:t>شبکه </a:t>
            </a:r>
            <a:r>
              <a:rPr lang="fa-IR" sz="2800" b="1" dirty="0">
                <a:solidFill>
                  <a:srgbClr val="0000FF"/>
                </a:solidFill>
                <a:latin typeface="Times New Roman" panose="02020603050405020304" pitchFamily="18" charset="0"/>
                <a:ea typeface="Calibri" panose="020F0502020204030204" pitchFamily="34" charset="0"/>
                <a:cs typeface="B Titr" pitchFamily="2" charset="-78"/>
              </a:rPr>
              <a:t>فشار با سیستم کنترل </a:t>
            </a:r>
            <a:r>
              <a:rPr lang="en-US" sz="2800" b="1" dirty="0">
                <a:solidFill>
                  <a:srgbClr val="0000FF"/>
                </a:solidFill>
                <a:latin typeface="Times New Roman" panose="02020603050405020304" pitchFamily="18" charset="0"/>
                <a:ea typeface="Calibri" panose="020F0502020204030204" pitchFamily="34" charset="0"/>
                <a:cs typeface="B Titr" pitchFamily="2" charset="-78"/>
              </a:rPr>
              <a:t>PLC</a:t>
            </a:r>
            <a:endParaRPr lang="en-US" sz="2800" b="1" dirty="0">
              <a:solidFill>
                <a:srgbClr val="0000FF"/>
              </a:solidFill>
              <a:cs typeface="B Titr" pitchFamily="2" charset="-78"/>
            </a:endParaRPr>
          </a:p>
        </p:txBody>
      </p:sp>
      <p:sp>
        <p:nvSpPr>
          <p:cNvPr id="3" name="Title 2"/>
          <p:cNvSpPr>
            <a:spLocks noGrp="1"/>
          </p:cNvSpPr>
          <p:nvPr>
            <p:ph type="title"/>
          </p:nvPr>
        </p:nvSpPr>
        <p:spPr>
          <a:xfrm>
            <a:off x="457200" y="152400"/>
            <a:ext cx="8229600" cy="1143000"/>
          </a:xfrm>
        </p:spPr>
        <p:txBody>
          <a:bodyPr>
            <a:normAutofit/>
          </a:bodyPr>
          <a:lstStyle/>
          <a:p>
            <a:pPr algn="ctr"/>
            <a:r>
              <a:rPr lang="fa-IR" sz="3600" dirty="0">
                <a:solidFill>
                  <a:srgbClr val="FF0000"/>
                </a:solidFill>
                <a:effectLst/>
                <a:cs typeface="B Titr" panose="00000700000000000000" pitchFamily="2" charset="-78"/>
              </a:rPr>
              <a:t>توانمندیهای کُد</a:t>
            </a:r>
            <a:endParaRPr lang="en-US" sz="3600" dirty="0"/>
          </a:p>
        </p:txBody>
      </p:sp>
      <p:pic>
        <p:nvPicPr>
          <p:cNvPr id="7"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0" y="2209800"/>
            <a:ext cx="4666013" cy="3842288"/>
          </a:xfrm>
          <a:prstGeom prst="rect">
            <a:avLst/>
          </a:prstGeom>
          <a:noFill/>
          <a:ln>
            <a:noFill/>
          </a:ln>
        </p:spPr>
      </p:pic>
    </p:spTree>
    <p:extLst>
      <p:ext uri="{BB962C8B-B14F-4D97-AF65-F5344CB8AC3E}">
        <p14:creationId xmlns:p14="http://schemas.microsoft.com/office/powerpoint/2010/main" val="947997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1"/>
            <a:ext cx="8229600" cy="4711892"/>
          </a:xfrm>
        </p:spPr>
        <p:txBody>
          <a:bodyPr>
            <a:noAutofit/>
          </a:bodyPr>
          <a:lstStyle/>
          <a:p>
            <a:pPr algn="r" rtl="1"/>
            <a:r>
              <a:rPr lang="fa-IR" sz="2400" dirty="0">
                <a:cs typeface="B Titr" pitchFamily="2" charset="-78"/>
              </a:rPr>
              <a:t>معرفی کلیه بخش‌های نرم‌افزار شامل: قطعات هیدرولیکی، نیوماتیکی، الکترونیکی و مدارات منطقی	 </a:t>
            </a:r>
            <a:br>
              <a:rPr lang="fa-IR" sz="2400" dirty="0">
                <a:cs typeface="B Titr" pitchFamily="2" charset="-78"/>
              </a:rPr>
            </a:br>
            <a:endParaRPr lang="fa-IR" sz="2400" dirty="0">
              <a:cs typeface="B Titr" pitchFamily="2" charset="-78"/>
            </a:endParaRPr>
          </a:p>
          <a:p>
            <a:pPr algn="r" rtl="1"/>
            <a:r>
              <a:rPr lang="fa-IR" sz="2400" dirty="0">
                <a:cs typeface="B Titr" pitchFamily="2" charset="-78"/>
              </a:rPr>
              <a:t>معرفی کامل زبان برنامه‌نویسی </a:t>
            </a:r>
            <a:r>
              <a:rPr lang="en-US" sz="2000" dirty="0">
                <a:latin typeface="Times New Roman" panose="02020603050405020304" pitchFamily="18" charset="0"/>
                <a:cs typeface="B Titr" pitchFamily="2" charset="-78"/>
              </a:rPr>
              <a:t>LADDER</a:t>
            </a:r>
            <a:r>
              <a:rPr lang="fa-IR" sz="2400" dirty="0">
                <a:cs typeface="B Titr" pitchFamily="2" charset="-78"/>
              </a:rPr>
              <a:t> به‌منظور کنترل سیستم توسط </a:t>
            </a:r>
            <a:r>
              <a:rPr lang="en-US" sz="2000" dirty="0">
                <a:latin typeface="Times New Roman" panose="02020603050405020304" pitchFamily="18" charset="0"/>
                <a:cs typeface="B Titr" pitchFamily="2" charset="-78"/>
              </a:rPr>
              <a:t>PLC</a:t>
            </a:r>
            <a:r>
              <a:rPr lang="fa-IR" sz="2000" dirty="0">
                <a:latin typeface="Times New Roman" panose="02020603050405020304" pitchFamily="18" charset="0"/>
                <a:cs typeface="B Titr" pitchFamily="2" charset="-78"/>
              </a:rPr>
              <a:t/>
            </a:r>
            <a:br>
              <a:rPr lang="fa-IR" sz="2000" dirty="0">
                <a:latin typeface="Times New Roman" panose="02020603050405020304" pitchFamily="18" charset="0"/>
                <a:cs typeface="B Titr" pitchFamily="2" charset="-78"/>
              </a:rPr>
            </a:br>
            <a:endParaRPr lang="fa-IR" sz="2000" dirty="0">
              <a:latin typeface="Times New Roman" panose="02020603050405020304" pitchFamily="18" charset="0"/>
              <a:cs typeface="B Titr" pitchFamily="2" charset="-78"/>
            </a:endParaRPr>
          </a:p>
          <a:p>
            <a:pPr algn="r" rtl="1"/>
            <a:r>
              <a:rPr lang="fa-IR" sz="2400" dirty="0">
                <a:cs typeface="B Titr" pitchFamily="2" charset="-78"/>
              </a:rPr>
              <a:t>ارائه مثال‌های مقدماتی به همراه ماژول‌های مختلف زبان </a:t>
            </a:r>
            <a:r>
              <a:rPr lang="en-US" sz="2000" dirty="0">
                <a:latin typeface="Times New Roman" panose="02020603050405020304" pitchFamily="18" charset="0"/>
                <a:cs typeface="B Titr" pitchFamily="2" charset="-78"/>
              </a:rPr>
              <a:t>LADDER</a:t>
            </a:r>
            <a:r>
              <a:rPr lang="fa-IR" sz="2400" dirty="0">
                <a:cs typeface="B Titr" pitchFamily="2" charset="-78"/>
              </a:rPr>
              <a:t> </a:t>
            </a:r>
            <a:br>
              <a:rPr lang="fa-IR" sz="2400" dirty="0">
                <a:cs typeface="B Titr" pitchFamily="2" charset="-78"/>
              </a:rPr>
            </a:br>
            <a:endParaRPr lang="fa-IR" sz="2400" dirty="0">
              <a:cs typeface="B Titr" pitchFamily="2" charset="-78"/>
            </a:endParaRPr>
          </a:p>
          <a:p>
            <a:pPr algn="r" rtl="1"/>
            <a:r>
              <a:rPr lang="fa-IR" sz="2400" dirty="0">
                <a:latin typeface="Times New Roman" panose="02020603050405020304" pitchFamily="18" charset="0"/>
                <a:ea typeface="Calibri" panose="020F0502020204030204" pitchFamily="34" charset="0"/>
                <a:cs typeface="B Titr" pitchFamily="2" charset="-78"/>
              </a:rPr>
              <a:t>ارائه مثال‌های مقدماتی به‌منظور آشنایی اولیه با مدلسازی سیستم‌های هیدرولیکی، نیوماتیکی و الکتریکی	</a:t>
            </a:r>
            <a:br>
              <a:rPr lang="fa-IR" sz="2400" dirty="0">
                <a:latin typeface="Times New Roman" panose="02020603050405020304" pitchFamily="18" charset="0"/>
                <a:ea typeface="Calibri" panose="020F0502020204030204" pitchFamily="34" charset="0"/>
                <a:cs typeface="B Titr" pitchFamily="2" charset="-78"/>
              </a:rPr>
            </a:br>
            <a:endParaRPr lang="fa-IR" sz="2400" dirty="0">
              <a:latin typeface="Times New Roman" panose="02020603050405020304" pitchFamily="18" charset="0"/>
              <a:ea typeface="Calibri" panose="020F0502020204030204" pitchFamily="34" charset="0"/>
              <a:cs typeface="B Titr" pitchFamily="2" charset="-78"/>
            </a:endParaRPr>
          </a:p>
          <a:p>
            <a:pPr algn="r" rtl="1"/>
            <a:r>
              <a:rPr lang="fa-IR" sz="2400" dirty="0">
                <a:cs typeface="B Titr" pitchFamily="2" charset="-78"/>
              </a:rPr>
              <a:t>انجام پروژه‌های کاربردی صنعتی و پیچیده توسط این نرم‌افزار به‌منظور تسلط کامل بر آن	</a:t>
            </a:r>
            <a:br>
              <a:rPr lang="fa-IR" sz="2400" dirty="0">
                <a:cs typeface="B Titr" pitchFamily="2" charset="-78"/>
              </a:rPr>
            </a:br>
            <a:endParaRPr lang="fa-IR" sz="2400" dirty="0">
              <a:cs typeface="B Titr" pitchFamily="2" charset="-78"/>
            </a:endParaRPr>
          </a:p>
          <a:p>
            <a:pPr algn="just" rtl="1"/>
            <a:endParaRPr lang="en-US" sz="2400" dirty="0">
              <a:cs typeface="B Nazanin" panose="00000400000000000000" pitchFamily="2" charset="-78"/>
            </a:endParaRPr>
          </a:p>
        </p:txBody>
      </p:sp>
      <p:sp>
        <p:nvSpPr>
          <p:cNvPr id="3" name="Title 2"/>
          <p:cNvSpPr>
            <a:spLocks noGrp="1"/>
          </p:cNvSpPr>
          <p:nvPr>
            <p:ph type="title"/>
          </p:nvPr>
        </p:nvSpPr>
        <p:spPr>
          <a:xfrm>
            <a:off x="457200" y="274638"/>
            <a:ext cx="8229600" cy="868362"/>
          </a:xfrm>
        </p:spPr>
        <p:txBody>
          <a:bodyPr>
            <a:noAutofit/>
          </a:bodyPr>
          <a:lstStyle/>
          <a:p>
            <a:pPr algn="ctr" rtl="1"/>
            <a:r>
              <a:rPr lang="fa-IR" sz="3600" dirty="0" smtClean="0">
                <a:solidFill>
                  <a:srgbClr val="FF0000"/>
                </a:solidFill>
                <a:cs typeface="B Titr" panose="00000700000000000000" pitchFamily="2" charset="-78"/>
              </a:rPr>
              <a:t>آنچه در این کد خواهید آموخت</a:t>
            </a:r>
            <a:endParaRPr lang="en-US" sz="3600" dirty="0">
              <a:solidFill>
                <a:srgbClr val="FF0000"/>
              </a:solidFill>
              <a:cs typeface="B Titr" panose="00000700000000000000" pitchFamily="2" charset="-78"/>
            </a:endParaRPr>
          </a:p>
        </p:txBody>
      </p:sp>
    </p:spTree>
    <p:extLst>
      <p:ext uri="{BB962C8B-B14F-4D97-AF65-F5344CB8AC3E}">
        <p14:creationId xmlns:p14="http://schemas.microsoft.com/office/powerpoint/2010/main" val="2743327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fa-IR" sz="2800" b="1" dirty="0">
                <a:cs typeface="B Titr" pitchFamily="2" charset="-78"/>
              </a:rPr>
              <a:t>آشنایی اولیه با قطعات‌ هیدرولیک و نیوماتیک صنعتی</a:t>
            </a:r>
            <a:br>
              <a:rPr lang="fa-IR" sz="2800" b="1" dirty="0">
                <a:cs typeface="B Titr" pitchFamily="2" charset="-78"/>
              </a:rPr>
            </a:br>
            <a:endParaRPr lang="fa-IR" sz="2800" b="1" dirty="0">
              <a:cs typeface="B Titr" pitchFamily="2" charset="-78"/>
            </a:endParaRPr>
          </a:p>
          <a:p>
            <a:pPr algn="r" rtl="1"/>
            <a:r>
              <a:rPr lang="fa-IR" sz="2800" b="1" dirty="0">
                <a:cs typeface="B Titr" pitchFamily="2" charset="-78"/>
              </a:rPr>
              <a:t>آشنایی اولیه با مدارهای هیدرولیکی و نیوماتیکی</a:t>
            </a:r>
            <a:br>
              <a:rPr lang="fa-IR" sz="2800" b="1" dirty="0">
                <a:cs typeface="B Titr" pitchFamily="2" charset="-78"/>
              </a:rPr>
            </a:br>
            <a:endParaRPr lang="fa-IR" sz="2800" b="1" dirty="0">
              <a:cs typeface="B Titr" pitchFamily="2" charset="-78"/>
            </a:endParaRPr>
          </a:p>
          <a:p>
            <a:pPr algn="r" rtl="1"/>
            <a:r>
              <a:rPr lang="fa-IR" sz="2800" b="1" dirty="0">
                <a:cs typeface="B Titr" pitchFamily="2" charset="-78"/>
              </a:rPr>
              <a:t>آشنایی اولیه با سیستم‌های کنترلی و نحوه طراحی آن‌ها</a:t>
            </a:r>
            <a:br>
              <a:rPr lang="fa-IR" sz="2800" b="1" dirty="0">
                <a:cs typeface="B Titr" pitchFamily="2" charset="-78"/>
              </a:rPr>
            </a:br>
            <a:endParaRPr lang="fa-IR" sz="2800" b="1" dirty="0">
              <a:cs typeface="B Titr" pitchFamily="2" charset="-78"/>
            </a:endParaRPr>
          </a:p>
          <a:p>
            <a:pPr algn="r" rtl="1"/>
            <a:r>
              <a:rPr lang="fa-IR" sz="2800" b="1" dirty="0">
                <a:cs typeface="B Titr" pitchFamily="2" charset="-78"/>
              </a:rPr>
              <a:t>آشنایی اولیه با کنترلرها و نحوه برنامه‌نویسی آنها</a:t>
            </a:r>
            <a:endParaRPr lang="en-US" sz="2800" b="1" dirty="0">
              <a:cs typeface="B Titr" pitchFamily="2" charset="-78"/>
            </a:endParaRPr>
          </a:p>
        </p:txBody>
      </p:sp>
      <p:sp>
        <p:nvSpPr>
          <p:cNvPr id="3" name="Title 2"/>
          <p:cNvSpPr>
            <a:spLocks noGrp="1"/>
          </p:cNvSpPr>
          <p:nvPr>
            <p:ph type="title"/>
          </p:nvPr>
        </p:nvSpPr>
        <p:spPr/>
        <p:txBody>
          <a:bodyPr>
            <a:normAutofit/>
          </a:bodyPr>
          <a:lstStyle/>
          <a:p>
            <a:pPr algn="ctr"/>
            <a:r>
              <a:rPr lang="fa-IR" sz="3600" dirty="0" smtClean="0">
                <a:solidFill>
                  <a:srgbClr val="FF0000"/>
                </a:solidFill>
                <a:cs typeface="B Titr" panose="00000700000000000000" pitchFamily="2" charset="-78"/>
              </a:rPr>
              <a:t>نکات و الزامات</a:t>
            </a:r>
            <a:endParaRPr lang="en-US" sz="3600" dirty="0">
              <a:solidFill>
                <a:srgbClr val="FF0000"/>
              </a:solidFill>
              <a:cs typeface="B Titr" panose="00000700000000000000" pitchFamily="2" charset="-78"/>
            </a:endParaRPr>
          </a:p>
        </p:txBody>
      </p:sp>
    </p:spTree>
    <p:extLst>
      <p:ext uri="{BB962C8B-B14F-4D97-AF65-F5344CB8AC3E}">
        <p14:creationId xmlns:p14="http://schemas.microsoft.com/office/powerpoint/2010/main" val="40862429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4107</TotalTime>
  <Words>77</Words>
  <Application>Microsoft Office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            راهنمای کاربری نرم‌افزار Automation Studio و زبان برنامه نویسی LADDER در PLC  پویا دهستانی  MarketCode.ir    </vt:lpstr>
      <vt:lpstr> </vt:lpstr>
      <vt:lpstr>توانمندیهای کُد</vt:lpstr>
      <vt:lpstr>توانمندیهای کُد</vt:lpstr>
      <vt:lpstr>توانمندیهای کُد</vt:lpstr>
      <vt:lpstr>توانمندیهای کُد</vt:lpstr>
      <vt:lpstr>آنچه در این کد خواهید آموخت</vt:lpstr>
      <vt:lpstr>نکات و الزامات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YousefKhah</dc:creator>
  <cp:lastModifiedBy>MRT Pack 30 DVDs</cp:lastModifiedBy>
  <cp:revision>188</cp:revision>
  <dcterms:created xsi:type="dcterms:W3CDTF">2006-08-16T00:00:00Z</dcterms:created>
  <dcterms:modified xsi:type="dcterms:W3CDTF">2016-03-05T07:03:52Z</dcterms:modified>
</cp:coreProperties>
</file>