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0"/>
  </p:notesMasterIdLst>
  <p:sldIdLst>
    <p:sldId id="366" r:id="rId2"/>
    <p:sldId id="356" r:id="rId3"/>
    <p:sldId id="358" r:id="rId4"/>
    <p:sldId id="368" r:id="rId5"/>
    <p:sldId id="369" r:id="rId6"/>
    <p:sldId id="367" r:id="rId7"/>
    <p:sldId id="362" r:id="rId8"/>
    <p:sldId id="3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8000"/>
    <a:srgbClr val="CC3300"/>
    <a:srgbClr val="000066"/>
    <a:srgbClr val="FF66FF"/>
    <a:srgbClr val="800000"/>
    <a:srgbClr val="0033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96DED5-7101-45CB-BD67-62077EC6FEBB}" type="datetimeFigureOut">
              <a:rPr lang="en-US" smtClean="0"/>
              <a:pPr/>
              <a:t>4/18/2016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AD4F81-D434-45E6-BB2C-53C672FCA684}" type="slidenum">
              <a:rPr lang="en-US" smtClean="0"/>
              <a:pPr/>
              <a:t>‹#›</a:t>
            </a:fld>
            <a:endParaRPr lang="en-US" dirty="0"/>
          </a:p>
        </p:txBody>
      </p:sp>
    </p:spTree>
    <p:extLst>
      <p:ext uri="{BB962C8B-B14F-4D97-AF65-F5344CB8AC3E}">
        <p14:creationId xmlns:p14="http://schemas.microsoft.com/office/powerpoint/2010/main" val="3784731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1"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2"/>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1"/>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B9F2828-A262-4019-9E8C-C387D0E754F1}" type="datetime1">
              <a:rPr lang="en-US" smtClean="0"/>
              <a:pPr/>
              <a:t>4/18/2016</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30"/>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EA20C4D-0180-40D2-A856-4ABE5A1A069E}" type="datetime1">
              <a:rPr lang="en-US" smtClean="0"/>
              <a:pPr/>
              <a:t>4/18/2016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4" y="274641"/>
            <a:ext cx="1777471"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E2B8DA-E986-49A0-9432-B1D2119FAF59}" type="datetime1">
              <a:rPr lang="en-US" smtClean="0"/>
              <a:pPr/>
              <a:t>4/18/2016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830C608-5F6B-4B63-877E-475840BA68C2}" type="datetime1">
              <a:rPr lang="en-US" smtClean="0"/>
              <a:pPr/>
              <a:t>4/18/2016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B88679F-5204-42F1-94E5-7F35567538DB}" type="datetime1">
              <a:rPr lang="en-US" smtClean="0"/>
              <a:pPr/>
              <a:t>4/18/2016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E084C4D-0FBA-4EA7-840D-D98AE8E20134}" type="datetime1">
              <a:rPr lang="en-US" smtClean="0"/>
              <a:pPr/>
              <a:t>4/18/2016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1444295"/>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444295"/>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B8F6381-DD72-4ACD-886C-E080E4E4AD4F}" type="datetime1">
              <a:rPr lang="en-US" smtClean="0"/>
              <a:pPr/>
              <a:t>4/18/2016</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C09902C-ABFA-4ACC-87B3-54E6B0DABEEE}" type="datetime1">
              <a:rPr lang="en-US" smtClean="0"/>
              <a:pPr/>
              <a:t>4/18/2016</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F7514FA-93E7-482C-BBFB-C57F051F7D55}" type="datetime1">
              <a:rPr lang="en-US" smtClean="0"/>
              <a:pPr/>
              <a:t>4/18/2016</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CA29ED0-9E00-4234-B909-B4C6398DC9B8}" type="datetime1">
              <a:rPr lang="en-US" smtClean="0"/>
              <a:pPr/>
              <a:t>4/18/2016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3"/>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BDDA143-6F93-4B61-AAB2-2B7F4200FF92}" type="datetime1">
              <a:rPr lang="en-US" smtClean="0"/>
              <a:pPr/>
              <a:t>4/18/2016</a:t>
            </a:fld>
            <a:endParaRPr lang="en-US" dirty="0"/>
          </a:p>
        </p:txBody>
      </p:sp>
      <p:sp>
        <p:nvSpPr>
          <p:cNvPr id="6" name="Footer Placeholder 5"/>
          <p:cNvSpPr>
            <a:spLocks noGrp="1"/>
          </p:cNvSpPr>
          <p:nvPr>
            <p:ph type="ftr" sz="quarter" idx="11"/>
          </p:nvPr>
        </p:nvSpPr>
        <p:spPr>
          <a:xfrm>
            <a:off x="4380073" y="6407945"/>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dirty="0"/>
          </a:p>
        </p:txBody>
      </p:sp>
      <p:sp>
        <p:nvSpPr>
          <p:cNvPr id="2" name="Title 1"/>
          <p:cNvSpPr>
            <a:spLocks noGrp="1"/>
          </p:cNvSpPr>
          <p:nvPr>
            <p:ph type="title"/>
          </p:nvPr>
        </p:nvSpPr>
        <p:spPr>
          <a:xfrm>
            <a:off x="228600" y="4865123"/>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7"/>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3" y="5791254"/>
            <a:ext cx="3402315"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7"/>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3" y="5791254"/>
            <a:ext cx="3402315"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9"/>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58E5582-F76C-4628-A6AF-58AD8FC97BDD}" type="datetime1">
              <a:rPr lang="en-US" smtClean="0"/>
              <a:pPr/>
              <a:t>4/18/2016</a:t>
            </a:fld>
            <a:endParaRPr lang="en-US" dirty="0"/>
          </a:p>
        </p:txBody>
      </p:sp>
      <p:sp>
        <p:nvSpPr>
          <p:cNvPr id="22" name="Footer Placeholder 21"/>
          <p:cNvSpPr>
            <a:spLocks noGrp="1"/>
          </p:cNvSpPr>
          <p:nvPr>
            <p:ph type="ftr" sz="quarter" idx="3"/>
          </p:nvPr>
        </p:nvSpPr>
        <p:spPr>
          <a:xfrm>
            <a:off x="4380073" y="6407945"/>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5"/>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rtl="1">
              <a:lnSpc>
                <a:spcPct val="150000"/>
              </a:lnSpc>
            </a:pP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fa-IR" sz="3600" dirty="0">
                <a:solidFill>
                  <a:srgbClr val="FF0000"/>
                </a:solidFill>
                <a:cs typeface="B Titr" panose="00000700000000000000" pitchFamily="2" charset="-78"/>
              </a:rPr>
              <a:t>کنترل پیش بین توزیع شده و کاربرد آن در شبکه های آبیاری خودکار</a:t>
            </a:r>
            <a:r>
              <a:rPr lang="en-US" sz="3600" dirty="0" smtClean="0">
                <a:solidFill>
                  <a:srgbClr val="FF0000"/>
                </a:solidFill>
                <a:cs typeface="B Titr" panose="00000700000000000000" pitchFamily="2" charset="-78"/>
              </a:rPr>
              <a:t/>
            </a:r>
            <a:br>
              <a:rPr lang="en-US" sz="3600" dirty="0" smtClean="0">
                <a:solidFill>
                  <a:srgbClr val="FF0000"/>
                </a:solidFill>
                <a:cs typeface="B Titr" panose="00000700000000000000" pitchFamily="2" charset="-78"/>
              </a:rPr>
            </a:br>
            <a:r>
              <a:rPr lang="en-US" sz="3600" dirty="0">
                <a:solidFill>
                  <a:srgbClr val="FF0000"/>
                </a:solidFill>
                <a:cs typeface="B Titr" panose="00000700000000000000" pitchFamily="2" charset="-78"/>
              </a:rPr>
              <a:t/>
            </a:r>
            <a:br>
              <a:rPr lang="en-US" sz="3600" dirty="0">
                <a:solidFill>
                  <a:srgbClr val="FF0000"/>
                </a:solidFill>
                <a:cs typeface="B Titr" panose="00000700000000000000" pitchFamily="2" charset="-78"/>
              </a:rPr>
            </a:br>
            <a:r>
              <a:rPr lang="fa-IR" sz="3100" dirty="0">
                <a:solidFill>
                  <a:srgbClr val="008000"/>
                </a:solidFill>
                <a:cs typeface="B Titr" panose="00000700000000000000" pitchFamily="2" charset="-78"/>
              </a:rPr>
              <a:t>علی خدا بنده لو</a:t>
            </a:r>
            <a:r>
              <a:rPr lang="fa-IR" sz="3100" dirty="0" smtClean="0">
                <a:solidFill>
                  <a:srgbClr val="008000"/>
                </a:solidFill>
                <a:cs typeface="B Titr" panose="00000700000000000000" pitchFamily="2" charset="-78"/>
              </a:rPr>
              <a:t/>
            </a:r>
            <a:br>
              <a:rPr lang="fa-IR" sz="3100" dirty="0" smtClean="0">
                <a:solidFill>
                  <a:srgbClr val="008000"/>
                </a:solidFill>
                <a:cs typeface="B Titr" panose="00000700000000000000" pitchFamily="2" charset="-78"/>
              </a:rPr>
            </a:br>
            <a:r>
              <a:rPr lang="fa-IR" sz="3100" dirty="0" smtClean="0">
                <a:solidFill>
                  <a:srgbClr val="008000"/>
                </a:solidFill>
                <a:cs typeface="B Titr" panose="00000700000000000000" pitchFamily="2" charset="-78"/>
              </a:rPr>
              <a:t>مهر 94</a:t>
            </a:r>
            <a:br>
              <a:rPr lang="fa-IR" sz="3100" dirty="0" smtClean="0">
                <a:solidFill>
                  <a:srgbClr val="008000"/>
                </a:solidFill>
                <a:cs typeface="B Titr" panose="00000700000000000000" pitchFamily="2" charset="-78"/>
              </a:rPr>
            </a:br>
            <a:r>
              <a:rPr lang="en-US" sz="4000" dirty="0" smtClean="0">
                <a:solidFill>
                  <a:srgbClr val="0000FF"/>
                </a:solidFill>
                <a:latin typeface="Times New Roman" panose="02020603050405020304" pitchFamily="18" charset="0"/>
                <a:cs typeface="Times New Roman" panose="02020603050405020304" pitchFamily="18" charset="0"/>
              </a:rPr>
              <a:t>MarketCode.ir</a:t>
            </a:r>
            <a:r>
              <a:rPr lang="en-US" sz="4000" dirty="0" smtClean="0"/>
              <a:t/>
            </a:r>
            <a:br>
              <a:rPr lang="en-US" sz="4000" dirty="0" smtClean="0"/>
            </a:br>
            <a:r>
              <a:rPr lang="en-US" dirty="0"/>
              <a:t/>
            </a:r>
            <a:br>
              <a:rPr lang="en-US" dirty="0"/>
            </a:br>
            <a:r>
              <a:rPr lang="en-US" dirty="0" smtClean="0"/>
              <a:t/>
            </a:r>
            <a:br>
              <a:rPr lang="en-US" dirty="0" smtClean="0"/>
            </a:br>
            <a:r>
              <a:rPr lang="en-US" dirty="0"/>
              <a:t/>
            </a:r>
            <a:br>
              <a:rPr lang="en-US" dirty="0"/>
            </a:br>
            <a:endParaRPr lang="en-US" dirty="0"/>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96200" y="76200"/>
            <a:ext cx="13589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C:\Users\Doc\Desktop\ارم دانشگاه ها\mlogo-lef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3855"/>
            <a:ext cx="3676650"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6284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295400"/>
            <a:ext cx="8229600" cy="4525963"/>
          </a:xfrm>
        </p:spPr>
        <p:txBody>
          <a:bodyPr>
            <a:normAutofit lnSpcReduction="10000"/>
          </a:bodyPr>
          <a:lstStyle/>
          <a:p>
            <a:pPr algn="just" rtl="1"/>
            <a:r>
              <a:rPr lang="fa-IR" sz="2000" b="1" dirty="0">
                <a:cs typeface="B Nazanin" panose="00000400000000000000" pitchFamily="2" charset="-78"/>
              </a:rPr>
              <a:t>یک مسئله آزار دهنده در هنگام طراحی کنترل کننده </a:t>
            </a:r>
            <a:r>
              <a:rPr lang="en-US" sz="2000" b="1" dirty="0">
                <a:cs typeface="B Nazanin" panose="00000400000000000000" pitchFamily="2" charset="-78"/>
              </a:rPr>
              <a:t>MPC  </a:t>
            </a:r>
            <a:r>
              <a:rPr lang="fa-IR" sz="2000" b="1" dirty="0" smtClean="0">
                <a:cs typeface="B Nazanin" panose="00000400000000000000" pitchFamily="2" charset="-78"/>
              </a:rPr>
              <a:t> این </a:t>
            </a:r>
            <a:r>
              <a:rPr lang="fa-IR" sz="2000" b="1" dirty="0">
                <a:cs typeface="B Nazanin" panose="00000400000000000000" pitchFamily="2" charset="-78"/>
              </a:rPr>
              <a:t>است که اگر سیستم ابعاد وسیع باشد و تعداد متغیرهای حالت آن زیاد باشد حل مسئله بهینه سازی مربوط به این کنترل کننده در هر بازه زمانی ممکن است طولانی شده و در زمان لازم به سیستم اعمال نشود، لذا تا جای ممکن باید مرتبه ی سیستم کاهش داده شود که ما در این کد این مسئله را پیاده سازی کرده ایم و تعداد متغیرهای حالت را از 92 به 22 کاهش داده ایم</a:t>
            </a:r>
            <a:r>
              <a:rPr lang="fa-IR" sz="2000" b="1" dirty="0" smtClean="0">
                <a:cs typeface="B Nazanin" panose="00000400000000000000" pitchFamily="2" charset="-78"/>
              </a:rPr>
              <a:t>.</a:t>
            </a:r>
            <a:endParaRPr lang="en-US" sz="2000" b="1" dirty="0" smtClean="0">
              <a:cs typeface="B Nazanin" panose="00000400000000000000" pitchFamily="2" charset="-78"/>
            </a:endParaRPr>
          </a:p>
          <a:p>
            <a:pPr algn="just" rtl="1"/>
            <a:endParaRPr lang="en-US" sz="2000" b="1" dirty="0" smtClean="0">
              <a:cs typeface="B Nazanin" panose="00000400000000000000" pitchFamily="2" charset="-78"/>
            </a:endParaRPr>
          </a:p>
          <a:p>
            <a:pPr algn="just" rtl="1"/>
            <a:r>
              <a:rPr lang="fa-IR" sz="2000" b="1" dirty="0" smtClean="0">
                <a:cs typeface="B Nazanin" panose="00000400000000000000" pitchFamily="2" charset="-78"/>
              </a:rPr>
              <a:t>یکی از مهمترین و سخت ترین مسائل در مورد پیاده سازی کنترل کننده </a:t>
            </a:r>
            <a:r>
              <a:rPr lang="en-US" sz="2000" b="1" dirty="0" smtClean="0">
                <a:cs typeface="B Nazanin" panose="00000400000000000000" pitchFamily="2" charset="-78"/>
              </a:rPr>
              <a:t>MPC</a:t>
            </a:r>
            <a:r>
              <a:rPr lang="fa-IR" sz="2000" b="1" dirty="0" smtClean="0">
                <a:cs typeface="B Nazanin" panose="00000400000000000000" pitchFamily="2" charset="-78"/>
              </a:rPr>
              <a:t> تضمین کردن امکان پذیری مسئله است. به زبان ساده تر باید ثابت نماییم که مسئله بهینه سازی با محدودیت هایی  که بر روی آن اعمال شده، در هر افق دورشونده قابل حل می باشد. لذا ما ابتدا به صورت آفلاین کنترل کننده</a:t>
            </a:r>
            <a:r>
              <a:rPr lang="en-US" sz="2000" b="1" dirty="0" smtClean="0">
                <a:cs typeface="B Nazanin" panose="00000400000000000000" pitchFamily="2" charset="-78"/>
              </a:rPr>
              <a:t>LQR </a:t>
            </a:r>
            <a:r>
              <a:rPr lang="fa-IR" sz="2000" b="1" dirty="0" smtClean="0">
                <a:cs typeface="B Nazanin" panose="00000400000000000000" pitchFamily="2" charset="-78"/>
              </a:rPr>
              <a:t> با افق محدود  و با همان محدودیت های به کار رفته در کنترل کننده </a:t>
            </a:r>
            <a:r>
              <a:rPr lang="en-US" sz="2000" b="1" dirty="0" smtClean="0">
                <a:cs typeface="B Nazanin" panose="00000400000000000000" pitchFamily="2" charset="-78"/>
              </a:rPr>
              <a:t>MPC</a:t>
            </a:r>
            <a:r>
              <a:rPr lang="fa-IR" sz="2000" b="1" dirty="0" smtClean="0">
                <a:cs typeface="B Nazanin" panose="00000400000000000000" pitchFamily="2" charset="-78"/>
              </a:rPr>
              <a:t> را بر روی سیستم اعمال کرد و مقادیر بهینه ای که از این روش به دست می آید را ذخیره نمود، سپس در کنترل کننده </a:t>
            </a:r>
            <a:r>
              <a:rPr lang="en-US" sz="2000" b="1" dirty="0" smtClean="0">
                <a:cs typeface="B Nazanin" panose="00000400000000000000" pitchFamily="2" charset="-78"/>
              </a:rPr>
              <a:t>MPC</a:t>
            </a:r>
            <a:r>
              <a:rPr lang="fa-IR" sz="2000" b="1" dirty="0" smtClean="0">
                <a:cs typeface="B Nazanin" panose="00000400000000000000" pitchFamily="2" charset="-78"/>
              </a:rPr>
              <a:t> محدودیت دیگری اعمال نمود که هدف آن این باشد که تابع هدف را در هر افق دورشونده در حوالی مقدار بهینه ای که از روش </a:t>
            </a:r>
            <a:r>
              <a:rPr lang="en-US" sz="2000" b="1" dirty="0" smtClean="0">
                <a:cs typeface="B Nazanin" panose="00000400000000000000" pitchFamily="2" charset="-78"/>
              </a:rPr>
              <a:t>LQR</a:t>
            </a:r>
            <a:r>
              <a:rPr lang="fa-IR" sz="2000" b="1" dirty="0" smtClean="0">
                <a:cs typeface="B Nazanin" panose="00000400000000000000" pitchFamily="2" charset="-78"/>
              </a:rPr>
              <a:t> به دست آمده است بهینه سازی نماید تا مطمئن باشیم که حلی برای مسئله بهینه سازی در هر افق دورشونده حتما وجود دارد </a:t>
            </a:r>
          </a:p>
          <a:p>
            <a:pPr algn="just" rtl="1"/>
            <a:endParaRPr lang="fa-IR" sz="2000" b="1" dirty="0">
              <a:solidFill>
                <a:srgbClr val="0000FF"/>
              </a:solidFill>
              <a:cs typeface="B Nazanin" panose="00000400000000000000" pitchFamily="2" charset="-78"/>
            </a:endParaRPr>
          </a:p>
        </p:txBody>
      </p:sp>
      <p:sp>
        <p:nvSpPr>
          <p:cNvPr id="3" name="Title 2"/>
          <p:cNvSpPr>
            <a:spLocks noGrp="1"/>
          </p:cNvSpPr>
          <p:nvPr>
            <p:ph type="title"/>
          </p:nvPr>
        </p:nvSpPr>
        <p:spPr>
          <a:xfrm>
            <a:off x="457200" y="152400"/>
            <a:ext cx="8229600" cy="1143000"/>
          </a:xfrm>
        </p:spPr>
        <p:txBody>
          <a:bodyPr>
            <a:normAutofit/>
          </a:bodyPr>
          <a:lstStyle/>
          <a:p>
            <a:pPr algn="ctr"/>
            <a:r>
              <a:rPr lang="fa-IR" sz="3600" dirty="0">
                <a:solidFill>
                  <a:srgbClr val="FF0000"/>
                </a:solidFill>
                <a:effectLst/>
                <a:cs typeface="B Titr" panose="00000700000000000000" pitchFamily="2" charset="-78"/>
              </a:rPr>
              <a:t>توانمندیهای کُد</a:t>
            </a:r>
            <a:endParaRPr lang="en-US" sz="3600" dirty="0"/>
          </a:p>
        </p:txBody>
      </p:sp>
    </p:spTree>
    <p:extLst>
      <p:ext uri="{BB962C8B-B14F-4D97-AF65-F5344CB8AC3E}">
        <p14:creationId xmlns:p14="http://schemas.microsoft.com/office/powerpoint/2010/main" val="39915094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066800"/>
            <a:ext cx="8229600" cy="4525963"/>
          </a:xfrm>
        </p:spPr>
        <p:txBody>
          <a:bodyPr>
            <a:normAutofit/>
          </a:bodyPr>
          <a:lstStyle/>
          <a:p>
            <a:pPr lvl="0" algn="just" rtl="1"/>
            <a:r>
              <a:rPr lang="fa-IR" sz="2000" b="1" dirty="0">
                <a:cs typeface="B Nazanin" panose="00000400000000000000" pitchFamily="2" charset="-78"/>
              </a:rPr>
              <a:t>شکل زیر خروجی سیستم شبکه آبیاری خودکار بدون اعمال کنترل کننده نظارتی را نشان می دهد که نشان می دهد اغتشاش اعمال شده به سیستم منجر شده است که هر چه به سمت استخرهای بالادست برویم دامنه خطا از مقدار مرجع بیشتر شود (به دلیل تداخل موجود در سیستم</a:t>
            </a:r>
            <a:r>
              <a:rPr lang="fa-IR" sz="2000" b="1" dirty="0">
                <a:solidFill>
                  <a:srgbClr val="0000FF"/>
                </a:solidFill>
                <a:cs typeface="B Nazanin" panose="00000400000000000000" pitchFamily="2" charset="-78"/>
              </a:rPr>
              <a:t>) </a:t>
            </a:r>
          </a:p>
        </p:txBody>
      </p:sp>
      <p:sp>
        <p:nvSpPr>
          <p:cNvPr id="3" name="Title 2"/>
          <p:cNvSpPr>
            <a:spLocks noGrp="1"/>
          </p:cNvSpPr>
          <p:nvPr>
            <p:ph type="title"/>
          </p:nvPr>
        </p:nvSpPr>
        <p:spPr>
          <a:xfrm>
            <a:off x="457200" y="152400"/>
            <a:ext cx="8229600" cy="1143000"/>
          </a:xfrm>
        </p:spPr>
        <p:txBody>
          <a:bodyPr>
            <a:normAutofit/>
          </a:bodyPr>
          <a:lstStyle/>
          <a:p>
            <a:pPr algn="ctr"/>
            <a:r>
              <a:rPr lang="fa-IR" sz="3600" dirty="0">
                <a:solidFill>
                  <a:srgbClr val="FF0000"/>
                </a:solidFill>
                <a:effectLst/>
                <a:cs typeface="B Titr" panose="00000700000000000000" pitchFamily="2" charset="-78"/>
              </a:rPr>
              <a:t>توانمندیهای کُد</a:t>
            </a:r>
            <a:endParaRPr lang="en-US" sz="3600" dirty="0"/>
          </a:p>
        </p:txBody>
      </p:sp>
      <p:pic>
        <p:nvPicPr>
          <p:cNvPr id="5" name="Picture 4"/>
          <p:cNvPicPr>
            <a:picLocks noChangeAspect="1"/>
          </p:cNvPicPr>
          <p:nvPr/>
        </p:nvPicPr>
        <p:blipFill>
          <a:blip r:embed="rId2" cstate="print"/>
          <a:stretch>
            <a:fillRect/>
          </a:stretch>
        </p:blipFill>
        <p:spPr>
          <a:xfrm>
            <a:off x="1828800" y="2209800"/>
            <a:ext cx="5838061" cy="4376878"/>
          </a:xfrm>
          <a:prstGeom prst="rect">
            <a:avLst/>
          </a:prstGeom>
        </p:spPr>
      </p:pic>
    </p:spTree>
    <p:extLst>
      <p:ext uri="{BB962C8B-B14F-4D97-AF65-F5344CB8AC3E}">
        <p14:creationId xmlns:p14="http://schemas.microsoft.com/office/powerpoint/2010/main" val="9479974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066800"/>
            <a:ext cx="8229600" cy="4525963"/>
          </a:xfrm>
        </p:spPr>
        <p:txBody>
          <a:bodyPr>
            <a:normAutofit/>
          </a:bodyPr>
          <a:lstStyle/>
          <a:p>
            <a:pPr lvl="0" algn="just" rtl="1"/>
            <a:r>
              <a:rPr lang="fa-IR" sz="2000" b="1" dirty="0" smtClean="0">
                <a:cs typeface="B Nazanin" pitchFamily="2" charset="-78"/>
              </a:rPr>
              <a:t>در شکل زیر خروجی ها برای استخرها پس از اعمال کنترل کننده نظارتی</a:t>
            </a:r>
            <a:r>
              <a:rPr lang="en-US" sz="2000" b="1" dirty="0" smtClean="0">
                <a:cs typeface="B Nazanin" pitchFamily="2" charset="-78"/>
              </a:rPr>
              <a:t>LQR </a:t>
            </a:r>
            <a:r>
              <a:rPr lang="fa-IR" sz="2000" b="1" dirty="0" smtClean="0">
                <a:cs typeface="B Nazanin" pitchFamily="2" charset="-78"/>
              </a:rPr>
              <a:t> نشان داده شده است، همانطور که مشاهده می شود پس از اعمال کنترل کننده نظارتی</a:t>
            </a:r>
            <a:r>
              <a:rPr lang="en-US" sz="2000" b="1" dirty="0" smtClean="0">
                <a:cs typeface="B Nazanin" pitchFamily="2" charset="-78"/>
              </a:rPr>
              <a:t>LQR </a:t>
            </a:r>
            <a:r>
              <a:rPr lang="fa-IR" sz="2000" b="1" dirty="0" smtClean="0">
                <a:cs typeface="B Nazanin" pitchFamily="2" charset="-78"/>
              </a:rPr>
              <a:t> دیگر وقتی به سمت استخرهای بالاتر حرکت میکنیم انحراف از مرجع زیادتر نمی شود و این نشان دهنده این است که کنترل کننده نظارتی </a:t>
            </a:r>
            <a:r>
              <a:rPr lang="en-US" sz="2000" b="1" dirty="0" smtClean="0">
                <a:cs typeface="B Nazanin" pitchFamily="2" charset="-78"/>
              </a:rPr>
              <a:t>LQR</a:t>
            </a:r>
            <a:r>
              <a:rPr lang="fa-IR" sz="2000" b="1" dirty="0" smtClean="0">
                <a:cs typeface="B Nazanin" pitchFamily="2" charset="-78"/>
              </a:rPr>
              <a:t> وظیفه خود (حذف اثر اغتشاش و تداخل) را به درستی انجام داده است. </a:t>
            </a:r>
            <a:endParaRPr lang="fa-IR" sz="2000" b="1" dirty="0">
              <a:cs typeface="B Nazanin" panose="00000400000000000000" pitchFamily="2" charset="-78"/>
            </a:endParaRPr>
          </a:p>
        </p:txBody>
      </p:sp>
      <p:sp>
        <p:nvSpPr>
          <p:cNvPr id="3" name="Title 2"/>
          <p:cNvSpPr>
            <a:spLocks noGrp="1"/>
          </p:cNvSpPr>
          <p:nvPr>
            <p:ph type="title"/>
          </p:nvPr>
        </p:nvSpPr>
        <p:spPr>
          <a:xfrm>
            <a:off x="457200" y="152400"/>
            <a:ext cx="8229600" cy="1143000"/>
          </a:xfrm>
        </p:spPr>
        <p:txBody>
          <a:bodyPr>
            <a:normAutofit/>
          </a:bodyPr>
          <a:lstStyle/>
          <a:p>
            <a:pPr algn="ctr"/>
            <a:r>
              <a:rPr lang="fa-IR" sz="3600" dirty="0">
                <a:solidFill>
                  <a:srgbClr val="FF0000"/>
                </a:solidFill>
                <a:effectLst/>
                <a:cs typeface="B Titr" panose="00000700000000000000" pitchFamily="2" charset="-78"/>
              </a:rPr>
              <a:t>توانمندیهای کُد</a:t>
            </a:r>
            <a:endParaRPr lang="en-US" sz="3600" dirty="0"/>
          </a:p>
        </p:txBody>
      </p:sp>
      <p:pic>
        <p:nvPicPr>
          <p:cNvPr id="6" name="Picture 5"/>
          <p:cNvPicPr>
            <a:picLocks noChangeAspect="1"/>
          </p:cNvPicPr>
          <p:nvPr/>
        </p:nvPicPr>
        <p:blipFill>
          <a:blip r:embed="rId2" cstate="print"/>
          <a:stretch>
            <a:fillRect/>
          </a:stretch>
        </p:blipFill>
        <p:spPr>
          <a:xfrm>
            <a:off x="2209800" y="2590800"/>
            <a:ext cx="5408003" cy="4049174"/>
          </a:xfrm>
          <a:prstGeom prst="rect">
            <a:avLst/>
          </a:prstGeom>
        </p:spPr>
      </p:pic>
    </p:spTree>
    <p:extLst>
      <p:ext uri="{BB962C8B-B14F-4D97-AF65-F5344CB8AC3E}">
        <p14:creationId xmlns:p14="http://schemas.microsoft.com/office/powerpoint/2010/main" val="9177224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1"/>
            <a:ext cx="8229600" cy="4940492"/>
          </a:xfrm>
        </p:spPr>
        <p:txBody>
          <a:bodyPr>
            <a:normAutofit/>
          </a:bodyPr>
          <a:lstStyle/>
          <a:p>
            <a:pPr marL="91440" lvl="0" algn="just" rtl="1">
              <a:spcBef>
                <a:spcPts val="0"/>
              </a:spcBef>
            </a:pPr>
            <a:r>
              <a:rPr lang="fa-IR" sz="2000" b="1" dirty="0">
                <a:cs typeface="B Nazanin" panose="00000400000000000000" pitchFamily="2" charset="-78"/>
              </a:rPr>
              <a:t>شکل زیر اثر اعمال کنترل کننده نظارتی </a:t>
            </a:r>
            <a:r>
              <a:rPr lang="en-US" sz="2000" b="1" dirty="0" smtClean="0">
                <a:cs typeface="B Nazanin" panose="00000400000000000000" pitchFamily="2" charset="-78"/>
              </a:rPr>
              <a:t>MPC</a:t>
            </a:r>
            <a:r>
              <a:rPr lang="fa-IR" sz="2000" b="1" dirty="0" smtClean="0">
                <a:cs typeface="B Nazanin" panose="00000400000000000000" pitchFamily="2" charset="-78"/>
              </a:rPr>
              <a:t> بر </a:t>
            </a:r>
            <a:r>
              <a:rPr lang="fa-IR" sz="2000" b="1" dirty="0">
                <a:cs typeface="B Nazanin" panose="00000400000000000000" pitchFamily="2" charset="-78"/>
              </a:rPr>
              <a:t>سیستم را نشان می دهد، همانطور که واضح است پس از اعمال کنترل کننده نظارتی </a:t>
            </a:r>
            <a:r>
              <a:rPr lang="en-US" sz="2000" b="1" dirty="0" smtClean="0">
                <a:cs typeface="B Nazanin" panose="00000400000000000000" pitchFamily="2" charset="-78"/>
              </a:rPr>
              <a:t>MPC</a:t>
            </a:r>
            <a:r>
              <a:rPr lang="fa-IR" sz="2000" b="1" dirty="0" smtClean="0">
                <a:cs typeface="B Nazanin" panose="00000400000000000000" pitchFamily="2" charset="-78"/>
              </a:rPr>
              <a:t> دیگر </a:t>
            </a:r>
            <a:r>
              <a:rPr lang="fa-IR" sz="2000" b="1" dirty="0">
                <a:cs typeface="B Nazanin" panose="00000400000000000000" pitchFamily="2" charset="-78"/>
              </a:rPr>
              <a:t>وقتی به سمت استخرهای بالاتر حرکت میکنیم انحراف از مرجع زیادتر نمی شود و این نشان دهنده این است که کنترل کننده نظارتی </a:t>
            </a:r>
            <a:r>
              <a:rPr lang="en-US" sz="2000" b="1" dirty="0" smtClean="0">
                <a:cs typeface="B Nazanin" panose="00000400000000000000" pitchFamily="2" charset="-78"/>
              </a:rPr>
              <a:t>MPC</a:t>
            </a:r>
            <a:r>
              <a:rPr lang="fa-IR" sz="2000" b="1" dirty="0" smtClean="0">
                <a:cs typeface="B Nazanin" panose="00000400000000000000" pitchFamily="2" charset="-78"/>
              </a:rPr>
              <a:t> نیز </a:t>
            </a:r>
            <a:r>
              <a:rPr lang="fa-IR" sz="2000" b="1" dirty="0">
                <a:cs typeface="B Nazanin" panose="00000400000000000000" pitchFamily="2" charset="-78"/>
              </a:rPr>
              <a:t>وظیفه خود (حذف اثر اغتشاش و تداخل) را به خوبی انجام داده می دهد.</a:t>
            </a:r>
          </a:p>
        </p:txBody>
      </p:sp>
      <p:sp>
        <p:nvSpPr>
          <p:cNvPr id="3" name="Title 2"/>
          <p:cNvSpPr>
            <a:spLocks noGrp="1"/>
          </p:cNvSpPr>
          <p:nvPr>
            <p:ph type="title"/>
          </p:nvPr>
        </p:nvSpPr>
        <p:spPr>
          <a:xfrm>
            <a:off x="457200" y="152400"/>
            <a:ext cx="8229600" cy="1143000"/>
          </a:xfrm>
        </p:spPr>
        <p:txBody>
          <a:bodyPr>
            <a:normAutofit/>
          </a:bodyPr>
          <a:lstStyle/>
          <a:p>
            <a:pPr algn="ctr"/>
            <a:r>
              <a:rPr lang="fa-IR" sz="3600" dirty="0">
                <a:solidFill>
                  <a:srgbClr val="FF0000"/>
                </a:solidFill>
                <a:effectLst/>
                <a:cs typeface="B Titr" panose="00000700000000000000" pitchFamily="2" charset="-78"/>
              </a:rPr>
              <a:t>توانمندیهای کُد</a:t>
            </a:r>
            <a:endParaRPr lang="en-US" sz="3600" dirty="0"/>
          </a:p>
        </p:txBody>
      </p:sp>
      <p:pic>
        <p:nvPicPr>
          <p:cNvPr id="5" name="Picture 4"/>
          <p:cNvPicPr>
            <a:picLocks noChangeAspect="1"/>
          </p:cNvPicPr>
          <p:nvPr/>
        </p:nvPicPr>
        <p:blipFill>
          <a:blip r:embed="rId2" cstate="print"/>
          <a:stretch>
            <a:fillRect/>
          </a:stretch>
        </p:blipFill>
        <p:spPr>
          <a:xfrm>
            <a:off x="2133600" y="2514600"/>
            <a:ext cx="5669798" cy="4246563"/>
          </a:xfrm>
          <a:prstGeom prst="rect">
            <a:avLst/>
          </a:prstGeom>
        </p:spPr>
      </p:pic>
    </p:spTree>
    <p:extLst>
      <p:ext uri="{BB962C8B-B14F-4D97-AF65-F5344CB8AC3E}">
        <p14:creationId xmlns:p14="http://schemas.microsoft.com/office/powerpoint/2010/main" val="6383702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1"/>
            <a:ext cx="8229600" cy="4711892"/>
          </a:xfrm>
        </p:spPr>
        <p:txBody>
          <a:bodyPr>
            <a:noAutofit/>
          </a:bodyPr>
          <a:lstStyle/>
          <a:p>
            <a:pPr marL="109728" indent="0" algn="r" rtl="1">
              <a:lnSpc>
                <a:spcPct val="150000"/>
              </a:lnSpc>
              <a:buNone/>
            </a:pPr>
            <a:r>
              <a:rPr lang="fa-IR" sz="2400" b="1" dirty="0">
                <a:cs typeface="B Nazanin" panose="00000400000000000000" pitchFamily="2" charset="-78"/>
              </a:rPr>
              <a:t>1- غلبه بر تداخل موجود در سیستم ابعاد وسیع</a:t>
            </a:r>
          </a:p>
          <a:p>
            <a:pPr marL="109728" indent="0" algn="r" rtl="1">
              <a:lnSpc>
                <a:spcPct val="150000"/>
              </a:lnSpc>
              <a:buNone/>
            </a:pPr>
            <a:r>
              <a:rPr lang="fa-IR" sz="2400" b="1" dirty="0">
                <a:cs typeface="B Nazanin" panose="00000400000000000000" pitchFamily="2" charset="-78"/>
              </a:rPr>
              <a:t>2- حذف تاثیر اغتشاش وارد بر سیستم ابعاد وسیع</a:t>
            </a:r>
          </a:p>
          <a:p>
            <a:pPr marL="109728" indent="0" algn="r" rtl="1">
              <a:lnSpc>
                <a:spcPct val="150000"/>
              </a:lnSpc>
              <a:buNone/>
            </a:pPr>
            <a:r>
              <a:rPr lang="fa-IR" sz="2400" b="1" dirty="0">
                <a:cs typeface="B Nazanin" panose="00000400000000000000" pitchFamily="2" charset="-78"/>
              </a:rPr>
              <a:t>3- طریق اعمال </a:t>
            </a:r>
            <a:r>
              <a:rPr lang="en-US" sz="2400" b="1" dirty="0">
                <a:cs typeface="B Nazanin" panose="00000400000000000000" pitchFamily="2" charset="-78"/>
              </a:rPr>
              <a:t>resampling </a:t>
            </a:r>
            <a:r>
              <a:rPr lang="fa-IR" sz="2400" b="1" dirty="0" smtClean="0">
                <a:cs typeface="B Nazanin" panose="00000400000000000000" pitchFamily="2" charset="-78"/>
              </a:rPr>
              <a:t> برروی </a:t>
            </a:r>
            <a:r>
              <a:rPr lang="fa-IR" sz="2400" b="1" dirty="0">
                <a:cs typeface="B Nazanin" panose="00000400000000000000" pitchFamily="2" charset="-78"/>
              </a:rPr>
              <a:t>سیستم برای مناسب کردن آن برای کنترل کننده نظارتی</a:t>
            </a:r>
          </a:p>
          <a:p>
            <a:pPr marL="109728" indent="0" algn="r" rtl="1">
              <a:lnSpc>
                <a:spcPct val="150000"/>
              </a:lnSpc>
              <a:buNone/>
            </a:pPr>
            <a:r>
              <a:rPr lang="fa-IR" sz="2400" b="1" dirty="0">
                <a:cs typeface="B Nazanin" panose="00000400000000000000" pitchFamily="2" charset="-78"/>
              </a:rPr>
              <a:t>4- کاهش متغیرهای حالت سیستم با استفاده از روش </a:t>
            </a:r>
            <a:r>
              <a:rPr lang="en-US" sz="2400" b="1" dirty="0">
                <a:cs typeface="B Nazanin" panose="00000400000000000000" pitchFamily="2" charset="-78"/>
              </a:rPr>
              <a:t>Balanced truncation</a:t>
            </a:r>
          </a:p>
          <a:p>
            <a:pPr marL="109728" indent="0" algn="r" rtl="1">
              <a:lnSpc>
                <a:spcPct val="150000"/>
              </a:lnSpc>
              <a:buNone/>
            </a:pPr>
            <a:endParaRPr lang="fa-IR" sz="2400" b="1" dirty="0" smtClean="0">
              <a:cs typeface="B Titr" panose="00000700000000000000" pitchFamily="2" charset="-78"/>
            </a:endParaRPr>
          </a:p>
        </p:txBody>
      </p:sp>
      <p:sp>
        <p:nvSpPr>
          <p:cNvPr id="3" name="Title 2"/>
          <p:cNvSpPr>
            <a:spLocks noGrp="1"/>
          </p:cNvSpPr>
          <p:nvPr>
            <p:ph type="title"/>
          </p:nvPr>
        </p:nvSpPr>
        <p:spPr>
          <a:xfrm>
            <a:off x="457200" y="274638"/>
            <a:ext cx="8229600" cy="868362"/>
          </a:xfrm>
        </p:spPr>
        <p:txBody>
          <a:bodyPr>
            <a:noAutofit/>
          </a:bodyPr>
          <a:lstStyle/>
          <a:p>
            <a:pPr algn="ctr" rtl="1"/>
            <a:r>
              <a:rPr lang="fa-IR" sz="3600" dirty="0" smtClean="0">
                <a:solidFill>
                  <a:srgbClr val="FF0000"/>
                </a:solidFill>
                <a:cs typeface="B Titr" panose="00000700000000000000" pitchFamily="2" charset="-78"/>
              </a:rPr>
              <a:t>آنچه در این کد خواهید آموخت</a:t>
            </a:r>
            <a:endParaRPr lang="en-US" sz="3600" dirty="0">
              <a:solidFill>
                <a:srgbClr val="FF0000"/>
              </a:solidFill>
              <a:cs typeface="B Titr" panose="00000700000000000000" pitchFamily="2" charset="-78"/>
            </a:endParaRPr>
          </a:p>
        </p:txBody>
      </p:sp>
    </p:spTree>
    <p:extLst>
      <p:ext uri="{BB962C8B-B14F-4D97-AF65-F5344CB8AC3E}">
        <p14:creationId xmlns:p14="http://schemas.microsoft.com/office/powerpoint/2010/main" val="13102371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1"/>
            <a:ext cx="8229600" cy="4711892"/>
          </a:xfrm>
        </p:spPr>
        <p:txBody>
          <a:bodyPr>
            <a:noAutofit/>
          </a:bodyPr>
          <a:lstStyle/>
          <a:p>
            <a:pPr marL="109728" indent="0" algn="r" rtl="1">
              <a:lnSpc>
                <a:spcPct val="150000"/>
              </a:lnSpc>
              <a:buNone/>
            </a:pPr>
            <a:r>
              <a:rPr lang="fa-IR" sz="2400" b="1" dirty="0">
                <a:cs typeface="B Nazanin" panose="00000400000000000000" pitchFamily="2" charset="-78"/>
              </a:rPr>
              <a:t>5</a:t>
            </a:r>
            <a:r>
              <a:rPr lang="fa-IR" sz="2400" b="1" dirty="0" smtClean="0">
                <a:cs typeface="B Nazanin" panose="00000400000000000000" pitchFamily="2" charset="-78"/>
              </a:rPr>
              <a:t>- </a:t>
            </a:r>
            <a:r>
              <a:rPr lang="fa-IR" sz="2400" b="1" dirty="0">
                <a:cs typeface="B Nazanin" panose="00000400000000000000" pitchFamily="2" charset="-78"/>
              </a:rPr>
              <a:t>پیدا کردن روشی برای اینکه کنترل کننده نظارتی </a:t>
            </a:r>
            <a:r>
              <a:rPr lang="en-US" sz="2400" b="1" dirty="0">
                <a:cs typeface="B Nazanin" panose="00000400000000000000" pitchFamily="2" charset="-78"/>
              </a:rPr>
              <a:t>MPC </a:t>
            </a:r>
            <a:r>
              <a:rPr lang="fa-IR" sz="2400" b="1" dirty="0" smtClean="0">
                <a:cs typeface="B Nazanin" panose="00000400000000000000" pitchFamily="2" charset="-78"/>
              </a:rPr>
              <a:t> امکان </a:t>
            </a:r>
            <a:r>
              <a:rPr lang="fa-IR" sz="2400" b="1" dirty="0">
                <a:cs typeface="B Nazanin" panose="00000400000000000000" pitchFamily="2" charset="-78"/>
              </a:rPr>
              <a:t>پذیر  باشد </a:t>
            </a:r>
          </a:p>
          <a:p>
            <a:pPr marL="109728" indent="0" algn="r" rtl="1">
              <a:lnSpc>
                <a:spcPct val="150000"/>
              </a:lnSpc>
              <a:buNone/>
            </a:pPr>
            <a:r>
              <a:rPr lang="fa-IR" sz="2400" b="1" dirty="0">
                <a:cs typeface="B Nazanin" panose="00000400000000000000" pitchFamily="2" charset="-78"/>
              </a:rPr>
              <a:t>6- پیاده سازی کنترل کننده نظارتی </a:t>
            </a:r>
            <a:r>
              <a:rPr lang="en-US" sz="2400" b="1" dirty="0">
                <a:cs typeface="B Nazanin" panose="00000400000000000000" pitchFamily="2" charset="-78"/>
              </a:rPr>
              <a:t>MPC</a:t>
            </a:r>
          </a:p>
          <a:p>
            <a:pPr marL="109728" indent="0" algn="r" rtl="1">
              <a:lnSpc>
                <a:spcPct val="150000"/>
              </a:lnSpc>
              <a:buNone/>
            </a:pPr>
            <a:r>
              <a:rPr lang="fa-IR" sz="2400" b="1" dirty="0">
                <a:cs typeface="B Nazanin" panose="00000400000000000000" pitchFamily="2" charset="-78"/>
              </a:rPr>
              <a:t>7- پیاده سازی کنترل کننده نظارتی </a:t>
            </a:r>
            <a:r>
              <a:rPr lang="en-US" sz="2400" b="1" dirty="0">
                <a:cs typeface="B Nazanin" panose="00000400000000000000" pitchFamily="2" charset="-78"/>
              </a:rPr>
              <a:t>LQR </a:t>
            </a:r>
          </a:p>
        </p:txBody>
      </p:sp>
      <p:sp>
        <p:nvSpPr>
          <p:cNvPr id="3" name="Title 2"/>
          <p:cNvSpPr>
            <a:spLocks noGrp="1"/>
          </p:cNvSpPr>
          <p:nvPr>
            <p:ph type="title"/>
          </p:nvPr>
        </p:nvSpPr>
        <p:spPr>
          <a:xfrm>
            <a:off x="457200" y="274638"/>
            <a:ext cx="8229600" cy="868362"/>
          </a:xfrm>
        </p:spPr>
        <p:txBody>
          <a:bodyPr>
            <a:noAutofit/>
          </a:bodyPr>
          <a:lstStyle/>
          <a:p>
            <a:pPr algn="ctr" rtl="1"/>
            <a:r>
              <a:rPr lang="fa-IR" sz="3600" dirty="0" smtClean="0">
                <a:solidFill>
                  <a:srgbClr val="FF0000"/>
                </a:solidFill>
                <a:cs typeface="B Titr" panose="00000700000000000000" pitchFamily="2" charset="-78"/>
              </a:rPr>
              <a:t>آنچه در این کد خواهید آموخت</a:t>
            </a:r>
            <a:endParaRPr lang="en-US" sz="3600" dirty="0">
              <a:solidFill>
                <a:srgbClr val="FF0000"/>
              </a:solidFill>
              <a:cs typeface="B Titr" panose="00000700000000000000" pitchFamily="2" charset="-78"/>
            </a:endParaRPr>
          </a:p>
        </p:txBody>
      </p:sp>
    </p:spTree>
    <p:extLst>
      <p:ext uri="{BB962C8B-B14F-4D97-AF65-F5344CB8AC3E}">
        <p14:creationId xmlns:p14="http://schemas.microsoft.com/office/powerpoint/2010/main" val="27433276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r" rtl="1">
              <a:lnSpc>
                <a:spcPct val="200000"/>
              </a:lnSpc>
            </a:pPr>
            <a:r>
              <a:rPr lang="fa-IR" sz="2400" b="1" dirty="0">
                <a:latin typeface="Times New Roman" panose="02020603050405020304" pitchFamily="18" charset="0"/>
                <a:cs typeface="B Titr" panose="00000700000000000000" pitchFamily="2" charset="-78"/>
              </a:rPr>
              <a:t>1</a:t>
            </a:r>
            <a:r>
              <a:rPr lang="fa-IR" sz="2400" b="1" dirty="0">
                <a:latin typeface="Times New Roman" panose="02020603050405020304" pitchFamily="18" charset="0"/>
                <a:cs typeface="B Nazanin" panose="00000400000000000000" pitchFamily="2" charset="-78"/>
              </a:rPr>
              <a:t>- آشنای با نرم افزار مطلب</a:t>
            </a:r>
          </a:p>
          <a:p>
            <a:pPr algn="r" rtl="1">
              <a:lnSpc>
                <a:spcPct val="200000"/>
              </a:lnSpc>
            </a:pPr>
            <a:r>
              <a:rPr lang="fa-IR" sz="2400" b="1" dirty="0">
                <a:latin typeface="Times New Roman" panose="02020603050405020304" pitchFamily="18" charset="0"/>
                <a:cs typeface="B Nazanin" panose="00000400000000000000" pitchFamily="2" charset="-78"/>
              </a:rPr>
              <a:t>2-آشنایی با کنترل کننده پیشبی مبتنی بر مدل </a:t>
            </a:r>
            <a:r>
              <a:rPr lang="en-US" sz="2400" b="1" dirty="0" smtClean="0">
                <a:latin typeface="Times New Roman" panose="02020603050405020304" pitchFamily="18" charset="0"/>
                <a:cs typeface="B Nazanin" panose="00000400000000000000" pitchFamily="2" charset="-78"/>
              </a:rPr>
              <a:t>(MPC)</a:t>
            </a:r>
          </a:p>
          <a:p>
            <a:pPr algn="r" rtl="1">
              <a:lnSpc>
                <a:spcPct val="200000"/>
              </a:lnSpc>
            </a:pPr>
            <a:r>
              <a:rPr lang="fa-IR" sz="2400" b="1" dirty="0">
                <a:latin typeface="Times New Roman" panose="02020603050405020304" pitchFamily="18" charset="0"/>
                <a:cs typeface="B Nazanin" panose="00000400000000000000" pitchFamily="2" charset="-78"/>
              </a:rPr>
              <a:t>3- آشنایی با کنترل کننده بهینه </a:t>
            </a:r>
            <a:r>
              <a:rPr lang="en-US" sz="2400" b="1" dirty="0">
                <a:latin typeface="Times New Roman" panose="02020603050405020304" pitchFamily="18" charset="0"/>
                <a:cs typeface="B Nazanin" panose="00000400000000000000" pitchFamily="2" charset="-78"/>
              </a:rPr>
              <a:t>LQR</a:t>
            </a:r>
          </a:p>
          <a:p>
            <a:pPr algn="r" rtl="1">
              <a:lnSpc>
                <a:spcPct val="200000"/>
              </a:lnSpc>
            </a:pPr>
            <a:r>
              <a:rPr lang="fa-IR" sz="2400" b="1" dirty="0">
                <a:latin typeface="Times New Roman" panose="02020603050405020304" pitchFamily="18" charset="0"/>
                <a:cs typeface="B Nazanin" panose="00000400000000000000" pitchFamily="2" charset="-78"/>
              </a:rPr>
              <a:t>4- آشنایی با جعبه افزار </a:t>
            </a:r>
            <a:r>
              <a:rPr lang="en-US" sz="2400" b="1" dirty="0">
                <a:latin typeface="Times New Roman" panose="02020603050405020304" pitchFamily="18" charset="0"/>
                <a:cs typeface="B Nazanin" panose="00000400000000000000" pitchFamily="2" charset="-78"/>
              </a:rPr>
              <a:t>YALMIP </a:t>
            </a:r>
            <a:r>
              <a:rPr lang="fa-IR" sz="2400" b="1" dirty="0" smtClean="0">
                <a:latin typeface="Times New Roman" panose="02020603050405020304" pitchFamily="18" charset="0"/>
                <a:cs typeface="B Nazanin" panose="00000400000000000000" pitchFamily="2" charset="-78"/>
              </a:rPr>
              <a:t> از </a:t>
            </a:r>
            <a:r>
              <a:rPr lang="fa-IR" sz="2400" b="1" dirty="0">
                <a:latin typeface="Times New Roman" panose="02020603050405020304" pitchFamily="18" charset="0"/>
                <a:cs typeface="B Nazanin" panose="00000400000000000000" pitchFamily="2" charset="-78"/>
              </a:rPr>
              <a:t>نرم افزار </a:t>
            </a:r>
            <a:r>
              <a:rPr lang="en-US" sz="2400" b="1" dirty="0">
                <a:latin typeface="Times New Roman" panose="02020603050405020304" pitchFamily="18" charset="0"/>
                <a:cs typeface="B Nazanin" panose="00000400000000000000" pitchFamily="2" charset="-78"/>
              </a:rPr>
              <a:t>MATLAB</a:t>
            </a:r>
          </a:p>
          <a:p>
            <a:pPr algn="r" rtl="1">
              <a:lnSpc>
                <a:spcPct val="200000"/>
              </a:lnSpc>
            </a:pPr>
            <a:r>
              <a:rPr lang="fa-IR" sz="2400" b="1" dirty="0">
                <a:latin typeface="Times New Roman" panose="02020603050405020304" pitchFamily="18" charset="0"/>
                <a:cs typeface="B Nazanin" panose="00000400000000000000" pitchFamily="2" charset="-78"/>
              </a:rPr>
              <a:t>5- آشنایی با طریقه مدل سازی شبکه آبیاری </a:t>
            </a:r>
            <a:r>
              <a:rPr lang="fa-IR" sz="2400" b="1" dirty="0" smtClean="0">
                <a:latin typeface="Times New Roman" panose="02020603050405020304" pitchFamily="18" charset="0"/>
                <a:cs typeface="B Nazanin" panose="00000400000000000000" pitchFamily="2" charset="-78"/>
              </a:rPr>
              <a:t>خودکار</a:t>
            </a:r>
          </a:p>
          <a:p>
            <a:pPr algn="r" rtl="1">
              <a:lnSpc>
                <a:spcPct val="200000"/>
              </a:lnSpc>
            </a:pPr>
            <a:r>
              <a:rPr lang="fa-IR" sz="2400" b="1" dirty="0">
                <a:latin typeface="Times New Roman" panose="02020603050405020304" pitchFamily="18" charset="0"/>
                <a:cs typeface="B Nazanin" panose="00000400000000000000" pitchFamily="2" charset="-78"/>
              </a:rPr>
              <a:t>6- آشنایی با مفاهیم کنترلی (کنترل پذیری و رویت پذیری و کاهش مرتبه و ....)</a:t>
            </a:r>
          </a:p>
          <a:p>
            <a:pPr algn="r" rtl="1">
              <a:lnSpc>
                <a:spcPct val="200000"/>
              </a:lnSpc>
            </a:pPr>
            <a:endParaRPr lang="fa-IR" sz="2400" b="1" dirty="0">
              <a:latin typeface="Times New Roman" panose="02020603050405020304" pitchFamily="18" charset="0"/>
              <a:cs typeface="B Titr" panose="00000700000000000000" pitchFamily="2" charset="-78"/>
            </a:endParaRPr>
          </a:p>
        </p:txBody>
      </p:sp>
      <p:sp>
        <p:nvSpPr>
          <p:cNvPr id="3" name="Title 2"/>
          <p:cNvSpPr>
            <a:spLocks noGrp="1"/>
          </p:cNvSpPr>
          <p:nvPr>
            <p:ph type="title"/>
          </p:nvPr>
        </p:nvSpPr>
        <p:spPr/>
        <p:txBody>
          <a:bodyPr>
            <a:normAutofit/>
          </a:bodyPr>
          <a:lstStyle/>
          <a:p>
            <a:pPr algn="ctr"/>
            <a:r>
              <a:rPr lang="fa-IR" sz="3600" dirty="0" smtClean="0">
                <a:solidFill>
                  <a:srgbClr val="FF0000"/>
                </a:solidFill>
                <a:cs typeface="B Titr" panose="00000700000000000000" pitchFamily="2" charset="-78"/>
              </a:rPr>
              <a:t>نکات و الزامات</a:t>
            </a:r>
            <a:endParaRPr lang="en-US" sz="3600" dirty="0">
              <a:solidFill>
                <a:srgbClr val="FF0000"/>
              </a:solidFill>
              <a:cs typeface="B Titr" panose="00000700000000000000" pitchFamily="2" charset="-78"/>
            </a:endParaRPr>
          </a:p>
        </p:txBody>
      </p:sp>
    </p:spTree>
    <p:extLst>
      <p:ext uri="{BB962C8B-B14F-4D97-AF65-F5344CB8AC3E}">
        <p14:creationId xmlns:p14="http://schemas.microsoft.com/office/powerpoint/2010/main" val="40862429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4133</TotalTime>
  <Words>582</Words>
  <Application>Microsoft Office PowerPoint</Application>
  <PresentationFormat>On-screen Show (4:3)</PresentationFormat>
  <Paragraphs>27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            کنترل پیش بین توزیع شده و کاربرد آن در شبکه های آبیاری خودکار  علی خدا بنده لو مهر 94 MarketCode.ir    </vt:lpstr>
      <vt:lpstr>توانمندیهای کُد</vt:lpstr>
      <vt:lpstr>توانمندیهای کُد</vt:lpstr>
      <vt:lpstr>توانمندیهای کُد</vt:lpstr>
      <vt:lpstr>توانمندیهای کُد</vt:lpstr>
      <vt:lpstr>آنچه در این کد خواهید آموخت</vt:lpstr>
      <vt:lpstr>آنچه در این کد خواهید آموخت</vt:lpstr>
      <vt:lpstr>نکات و الزامات</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YousefKhah</dc:creator>
  <cp:lastModifiedBy>MRT Pack 30 DVDs</cp:lastModifiedBy>
  <cp:revision>208</cp:revision>
  <dcterms:created xsi:type="dcterms:W3CDTF">2006-08-16T00:00:00Z</dcterms:created>
  <dcterms:modified xsi:type="dcterms:W3CDTF">2016-04-18T08:24:53Z</dcterms:modified>
</cp:coreProperties>
</file>