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>
      <p:cViewPr>
        <p:scale>
          <a:sx n="80" d="100"/>
          <a:sy n="80" d="100"/>
        </p:scale>
        <p:origin x="-202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8/25/2015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pPr rtl="1"/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cs typeface="B Titr" pitchFamily="2" charset="-78"/>
              </a:rPr>
              <a:t>ارائه ی یک مدل کاربردی جهت شبیه سازی ماژول فتوولتائیک در نرم افزار سیمولینک تحت شرایط محیطی مختلف و مقایسه مدل دو دیودی و تک دیودی</a:t>
            </a:r>
            <a:r>
              <a:rPr lang="fa-IR" sz="2800" b="1" cap="all" dirty="0" smtClean="0">
                <a:ln w="6350">
                  <a:solidFill>
                    <a:srgbClr val="002060"/>
                  </a:solidFill>
                </a:ln>
                <a:solidFill>
                  <a:srgbClr val="00B0F0"/>
                </a:solidFill>
                <a:cs typeface="B Titr" pitchFamily="2" charset="-78"/>
              </a:rPr>
              <a:t/>
            </a:r>
            <a:br>
              <a:rPr lang="fa-IR" sz="2800" b="1" cap="all" dirty="0" smtClean="0">
                <a:ln w="6350">
                  <a:solidFill>
                    <a:srgbClr val="002060"/>
                  </a:solidFill>
                </a:ln>
                <a:solidFill>
                  <a:srgbClr val="00B0F0"/>
                </a:solidFill>
                <a:cs typeface="B Titr" pitchFamily="2" charset="-78"/>
              </a:rPr>
            </a:br>
            <a:r>
              <a:rPr lang="fa-IR" sz="2800" b="1" cap="all" dirty="0" smtClean="0">
                <a:ln w="6350">
                  <a:solidFill>
                    <a:srgbClr val="002060"/>
                  </a:solidFill>
                </a:ln>
                <a:solidFill>
                  <a:srgbClr val="00B0F0"/>
                </a:solidFill>
                <a:cs typeface="B Titr" pitchFamily="2" charset="-78"/>
              </a:rPr>
              <a:t/>
            </a:r>
            <a:br>
              <a:rPr lang="fa-IR" sz="2800" b="1" cap="all" dirty="0" smtClean="0">
                <a:ln w="6350">
                  <a:solidFill>
                    <a:srgbClr val="002060"/>
                  </a:solidFill>
                </a:ln>
                <a:solidFill>
                  <a:srgbClr val="00B0F0"/>
                </a:solidFill>
                <a:cs typeface="B Titr" pitchFamily="2" charset="-78"/>
              </a:rPr>
            </a:br>
            <a:r>
              <a:rPr lang="en-US" b="1" dirty="0" smtClean="0">
                <a:solidFill>
                  <a:srgbClr val="00B0F0"/>
                </a:solidFill>
              </a:rPr>
              <a:t/>
            </a:r>
            <a:br>
              <a:rPr lang="en-US" b="1" dirty="0" smtClean="0">
                <a:solidFill>
                  <a:srgbClr val="00B0F0"/>
                </a:solidFill>
              </a:rPr>
            </a:br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cs typeface="B Titr" pitchFamily="2" charset="-78"/>
              </a:rPr>
              <a:t>فرزاد بقایی</a:t>
            </a:r>
            <a:r>
              <a:rPr lang="fa-IR" b="1" dirty="0" smtClean="0">
                <a:solidFill>
                  <a:srgbClr val="00B0F0"/>
                </a:solidFill>
              </a:rPr>
              <a:t/>
            </a:r>
            <a:br>
              <a:rPr lang="fa-IR" b="1" dirty="0" smtClean="0">
                <a:solidFill>
                  <a:srgbClr val="00B0F0"/>
                </a:solidFill>
              </a:rPr>
            </a:b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rtl="1"/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cs typeface="B Titr" pitchFamily="2" charset="-78"/>
              </a:rPr>
              <a:t>نتایج</a:t>
            </a:r>
            <a:endParaRPr lang="en-US" sz="2800" b="1" cap="all" dirty="0" smtClean="0">
              <a:ln w="6350">
                <a:solidFill>
                  <a:schemeClr val="tx1"/>
                </a:solidFill>
              </a:ln>
              <a:solidFill>
                <a:srgbClr val="00B0F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240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endParaRPr lang="fa-IR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  <a:p>
            <a:pPr algn="just" rtl="1">
              <a:buFont typeface="Wingdings" pitchFamily="2" charset="2"/>
              <a:buChar char="Ø"/>
            </a:pPr>
            <a:r>
              <a:rPr lang="fa-IR" sz="2400" dirty="0" smtClean="0"/>
              <a:t> </a:t>
            </a: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اثر تغییرات تابش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1" y="1524001"/>
            <a:ext cx="365759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4114800"/>
            <a:ext cx="3657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4429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9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rtl="1"/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cs typeface="B Titr" pitchFamily="2" charset="-78"/>
              </a:rPr>
              <a:t>نتایج</a:t>
            </a:r>
            <a:endParaRPr lang="en-US" sz="2800" b="1" cap="all" dirty="0" smtClean="0">
              <a:ln w="6350">
                <a:solidFill>
                  <a:schemeClr val="tx1"/>
                </a:solidFill>
              </a:ln>
              <a:solidFill>
                <a:srgbClr val="00B0F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24001"/>
            <a:ext cx="8229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endParaRPr lang="fa-IR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  <a:p>
            <a:pPr algn="just" rtl="1">
              <a:buClr>
                <a:srgbClr val="00B0F0"/>
              </a:buClr>
              <a:buFont typeface="Wingdings" pitchFamily="2" charset="2"/>
              <a:buChar char="Ø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کاهش شدت تابش و افزایش دمای عملکرد ماژول هر دو باعث کاهش در توان خروجی ماژول خواهند شد.</a:t>
            </a:r>
          </a:p>
          <a:p>
            <a:pPr algn="just" rtl="1">
              <a:buClr>
                <a:srgbClr val="00B0F0"/>
              </a:buClr>
              <a:buFont typeface="Wingdings" pitchFamily="2" charset="2"/>
              <a:buChar char="Ø"/>
            </a:pPr>
            <a:r>
              <a:rPr lang="fa-IR" sz="2400" dirty="0" smtClean="0"/>
              <a:t> </a:t>
            </a: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مدل بدست آمده به خوبی رابطه ی بین پارامترهای ماژول و عملکرد مدار را توصیف می کند. </a:t>
            </a:r>
          </a:p>
          <a:p>
            <a:pPr algn="just" rtl="1">
              <a:buClr>
                <a:srgbClr val="00B0F0"/>
              </a:buClr>
              <a:buFont typeface="Wingdings" pitchFamily="2" charset="2"/>
              <a:buChar char="Ø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رفتار مدل کاربردی در مقایسه با مدل دو دیودی از دقت بالایی برخوردار است.</a:t>
            </a:r>
          </a:p>
          <a:p>
            <a:pPr algn="just" rtl="1">
              <a:buClr>
                <a:srgbClr val="00B0F0"/>
              </a:buClr>
              <a:buFont typeface="Wingdings" pitchFamily="2" charset="2"/>
              <a:buChar char="Ø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این مدل درک روشن و جامعی از خصوصیات ماژول فتوولتائیک به متخصصین و محققین می دهد و می تواند در شاخه ی سیستم های تبدیل انرژی فتوولتائیک و تکنولوژی های ردیابی نقطه ی حداکثر توان مورد استفاده قرار گیرد.</a:t>
            </a:r>
            <a:r>
              <a:rPr lang="en-US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</a:t>
            </a:r>
            <a:endParaRPr lang="en-US" sz="2400" b="1" dirty="0" smtClean="0"/>
          </a:p>
          <a:p>
            <a:pPr rtl="1"/>
            <a:r>
              <a:rPr lang="en-US" sz="2400" dirty="0" smtClean="0"/>
              <a:t> </a:t>
            </a:r>
          </a:p>
          <a:p>
            <a:pPr algn="just" rtl="1">
              <a:buClr>
                <a:srgbClr val="00B0F0"/>
              </a:buClr>
              <a:buFont typeface="Wingdings" pitchFamily="2" charset="2"/>
              <a:buChar char="Ø"/>
            </a:pPr>
            <a:endParaRPr lang="en-US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4429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10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rtl="1"/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cs typeface="B Titr" pitchFamily="2" charset="-78"/>
              </a:rPr>
              <a:t>الزامات</a:t>
            </a:r>
            <a:endParaRPr lang="en-US" sz="2800" b="1" cap="all" dirty="0" smtClean="0">
              <a:ln w="6350">
                <a:solidFill>
                  <a:schemeClr val="tx1"/>
                </a:solidFill>
              </a:ln>
              <a:solidFill>
                <a:srgbClr val="00B0F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24001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endParaRPr lang="fa-IR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  <a:p>
            <a:pPr algn="just" rtl="1">
              <a:buClr>
                <a:srgbClr val="00B0F0"/>
              </a:buClr>
              <a:buFont typeface="Wingdings" pitchFamily="2" charset="2"/>
              <a:buChar char="Ø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آشنایی با مفاهیم پایه فیزیک نور</a:t>
            </a:r>
          </a:p>
          <a:p>
            <a:pPr algn="just" rtl="1">
              <a:buClr>
                <a:srgbClr val="00B0F0"/>
              </a:buClr>
              <a:buFont typeface="Wingdings" pitchFamily="2" charset="2"/>
              <a:buChar char="Ø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آشنایی با مفاهیم پایه الکترونیک و مدارات الکترونیکی</a:t>
            </a:r>
          </a:p>
          <a:p>
            <a:pPr algn="just" rtl="1">
              <a:buClr>
                <a:srgbClr val="00B0F0"/>
              </a:buClr>
              <a:buFont typeface="Wingdings" pitchFamily="2" charset="2"/>
              <a:buChar char="Ø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آشنایی با نرم افزار سیمولینک</a:t>
            </a:r>
          </a:p>
          <a:p>
            <a:pPr algn="just" rtl="1">
              <a:buClr>
                <a:srgbClr val="00B0F0"/>
              </a:buClr>
              <a:buFont typeface="Wingdings" pitchFamily="2" charset="2"/>
              <a:buChar char="Ø"/>
            </a:pPr>
            <a:endParaRPr lang="fa-IR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  <a:p>
            <a:pPr rtl="1"/>
            <a:r>
              <a:rPr lang="en-US" sz="2400" dirty="0" smtClean="0"/>
              <a:t> </a:t>
            </a:r>
          </a:p>
          <a:p>
            <a:pPr algn="just" rtl="1">
              <a:buClr>
                <a:srgbClr val="00B0F0"/>
              </a:buClr>
              <a:buFont typeface="Wingdings" pitchFamily="2" charset="2"/>
              <a:buChar char="Ø"/>
            </a:pPr>
            <a:endParaRPr lang="en-US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4429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11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rtl="1"/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cs typeface="B Titr" pitchFamily="2" charset="-78"/>
              </a:rPr>
              <a:t>چکیده</a:t>
            </a:r>
            <a:endParaRPr lang="en-US" sz="2800" b="1" cap="all" dirty="0" smtClean="0">
              <a:ln w="6350">
                <a:solidFill>
                  <a:schemeClr val="tx1"/>
                </a:solidFill>
              </a:ln>
              <a:solidFill>
                <a:srgbClr val="00B0F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981200"/>
            <a:ext cx="82296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رشد جهانی تقاضای انرژی الکتریکی همراه با کاهش منابع فسیلی و نگرانی های مرتبط با مسائل زیست محیطی باعث گسترش منابع انرژی جایگزین پاک، تجدیدپذیر و با معضلات کمتر زیست محیطی شده است. در میان منابع جایگزین، انرژی الکتریکی تولید شده از سلول­های فتوولتائیک یک منبع طبیعی رایگان، فراوان و بدون آلودگی بوده و به شکل گسترده در سطح زمین توزیع شده است</a:t>
            </a:r>
            <a:r>
              <a:rPr lang="fa-IR" sz="2400" dirty="0" smtClean="0"/>
              <a:t>.</a:t>
            </a:r>
          </a:p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endParaRPr lang="fa-IR" sz="2400" dirty="0" smtClean="0"/>
          </a:p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با افزایش استفاده از سلول های فتوولتائیک در سراسر دنیا و نیاز به نظارت و کنترل دقیق آن ها، ارائه ی یک مدل جامع و روش کاربردی جهت مدلسازی این تجهیزات بیش از پیش احساس می شود. </a:t>
            </a:r>
          </a:p>
          <a:p>
            <a:pPr algn="just" rtl="1"/>
            <a:endParaRPr lang="fa-IR" sz="2400" dirty="0" smtClean="0"/>
          </a:p>
          <a:p>
            <a:pPr algn="just" rtl="1"/>
            <a:r>
              <a:rPr lang="fa-IR" sz="2400" dirty="0" smtClean="0"/>
              <a:t> </a:t>
            </a:r>
          </a:p>
          <a:p>
            <a:pPr algn="just" rtl="1"/>
            <a:endParaRPr lang="fa-IR" sz="2400" dirty="0" smtClean="0"/>
          </a:p>
          <a:p>
            <a:pPr algn="just" rtl="1"/>
            <a:endParaRPr lang="fa-IR" sz="2400" dirty="0" smtClean="0"/>
          </a:p>
          <a:p>
            <a:pPr algn="r" rtl="1"/>
            <a:endParaRPr lang="en-US" dirty="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4429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1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rtl="1"/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cs typeface="B Titr" pitchFamily="2" charset="-78"/>
              </a:rPr>
              <a:t>مدلسازی ماژول فتوولتائیک</a:t>
            </a:r>
            <a:endParaRPr lang="en-US" sz="2800" b="1" cap="all" dirty="0" smtClean="0">
              <a:ln w="6350">
                <a:solidFill>
                  <a:schemeClr val="tx1"/>
                </a:solidFill>
              </a:ln>
              <a:solidFill>
                <a:srgbClr val="00B0F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002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مدلسازی یک ماژول خورشیدی اساساً تقریب منحنی غیر خطی جریان-ولتاژ آن است</a:t>
            </a: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.</a:t>
            </a:r>
            <a:endParaRPr lang="fa-IR" sz="2400" dirty="0" smtClean="0"/>
          </a:p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مطالعات انجام گرفته:</a:t>
            </a:r>
          </a:p>
          <a:p>
            <a:pPr algn="just" rtl="1">
              <a:buClr>
                <a:srgbClr val="00B0F0"/>
              </a:buClr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                                            1- رویکرد مبتنی بر مدار معادل</a:t>
            </a:r>
          </a:p>
          <a:p>
            <a:pPr algn="just" rtl="1">
              <a:buClr>
                <a:srgbClr val="00B0F0"/>
              </a:buClr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                                            2- مدل دو دیودی</a:t>
            </a:r>
          </a:p>
          <a:p>
            <a:pPr algn="just" rtl="1">
              <a:buClr>
                <a:srgbClr val="00B0F0"/>
              </a:buClr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                                            3- استفاده از هوش مصنوعی</a:t>
            </a:r>
          </a:p>
          <a:p>
            <a:pPr algn="just" rtl="1">
              <a:buClr>
                <a:srgbClr val="00B0F0"/>
              </a:buClr>
            </a:pPr>
            <a:endParaRPr lang="fa-IR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  <a:p>
            <a:pPr algn="just" rtl="1">
              <a:buClr>
                <a:srgbClr val="00B0F0"/>
              </a:buClr>
              <a:buFont typeface="Wingdings" pitchFamily="2" charset="2"/>
              <a:buChar char="Ø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روش های پیشنهادی جهت مدلسازی ماژول فتوولتائیک، پیچیده و نیازمند محاسبات زیادی است و برخی به مدلسازی مشخصات ماژول فتوولتائیک محدود شده است. </a:t>
            </a:r>
          </a:p>
          <a:p>
            <a:pPr algn="just" rtl="1">
              <a:buClr>
                <a:srgbClr val="00B0F0"/>
              </a:buClr>
            </a:pPr>
            <a:endParaRPr lang="fa-IR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  <a:p>
            <a:pPr algn="just" rtl="1"/>
            <a:endParaRPr lang="fa-IR" sz="2400" dirty="0" smtClean="0"/>
          </a:p>
          <a:p>
            <a:pPr algn="just" rtl="1"/>
            <a:r>
              <a:rPr lang="fa-IR" sz="2400" dirty="0" smtClean="0"/>
              <a:t> </a:t>
            </a:r>
          </a:p>
          <a:p>
            <a:pPr algn="just" rtl="1"/>
            <a:endParaRPr lang="fa-IR" sz="2400" dirty="0" smtClean="0"/>
          </a:p>
          <a:p>
            <a:pPr algn="just" rtl="1"/>
            <a:endParaRPr lang="fa-IR" sz="2400" dirty="0" smtClean="0"/>
          </a:p>
          <a:p>
            <a:pPr algn="r" rtl="1"/>
            <a:endParaRPr lang="en-US" dirty="0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4429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2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rtl="1"/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cs typeface="B Titr" pitchFamily="2" charset="-78"/>
              </a:rPr>
              <a:t>مدار معادل کاربردی</a:t>
            </a:r>
            <a:endParaRPr lang="en-US" sz="2800" b="1" cap="all" dirty="0" smtClean="0">
              <a:ln w="6350">
                <a:solidFill>
                  <a:schemeClr val="tx1"/>
                </a:solidFill>
              </a:ln>
              <a:solidFill>
                <a:srgbClr val="00B0F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828801"/>
            <a:ext cx="82296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مقاومت سری                 </a:t>
            </a:r>
            <a:r>
              <a:rPr lang="en-US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</a:t>
            </a:r>
            <a:r>
              <a:rPr lang="en-US" sz="28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R</a:t>
            </a:r>
            <a:r>
              <a:rPr lang="en-US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s</a:t>
            </a:r>
            <a:endParaRPr lang="fa-IR" b="1" cap="all" dirty="0" err="1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مقاومت موازی           </a:t>
            </a:r>
            <a:r>
              <a:rPr lang="en-US" sz="2800" b="1" cap="all" dirty="0" err="1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R</a:t>
            </a:r>
            <a:r>
              <a:rPr lang="en-US" b="1" cap="all" dirty="0" err="1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sh</a:t>
            </a:r>
            <a:endParaRPr lang="en-US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منبع جریان نوری         </a:t>
            </a:r>
            <a:r>
              <a:rPr lang="en-US" sz="28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I</a:t>
            </a:r>
            <a:r>
              <a:rPr lang="en-US" b="1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PH</a:t>
            </a:r>
            <a:endParaRPr lang="fa-IR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endParaRPr lang="fa-IR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  <a:p>
            <a:pPr algn="just" rtl="1"/>
            <a:endParaRPr lang="fa-IR" sz="2400" dirty="0" smtClean="0"/>
          </a:p>
          <a:p>
            <a:pPr algn="just" rtl="1"/>
            <a:r>
              <a:rPr lang="fa-IR" sz="2400" dirty="0" smtClean="0"/>
              <a:t> </a:t>
            </a:r>
          </a:p>
          <a:p>
            <a:pPr algn="just" rtl="1"/>
            <a:endParaRPr lang="fa-IR" sz="2400" dirty="0" smtClean="0"/>
          </a:p>
          <a:p>
            <a:pPr algn="just" rtl="1"/>
            <a:endParaRPr lang="fa-IR" sz="2400" dirty="0" smtClean="0"/>
          </a:p>
          <a:p>
            <a:pPr algn="r" rtl="1"/>
            <a:endParaRPr lang="en-US" dirty="0"/>
          </a:p>
        </p:txBody>
      </p:sp>
      <p:pic>
        <p:nvPicPr>
          <p:cNvPr id="1027" name="Picture 3" descr="C:\Users\nima kamali\Desktop\2015-06-18_18-09-20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514600"/>
            <a:ext cx="4040372" cy="2895600"/>
          </a:xfrm>
          <a:prstGeom prst="rect">
            <a:avLst/>
          </a:prstGeom>
          <a:noFill/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4429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3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rtl="1"/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cs typeface="B Titr" pitchFamily="2" charset="-78"/>
              </a:rPr>
              <a:t>مدل دو دیودی</a:t>
            </a:r>
            <a:endParaRPr lang="en-US" sz="2800" b="1" cap="all" dirty="0" smtClean="0">
              <a:ln w="6350">
                <a:solidFill>
                  <a:schemeClr val="tx1"/>
                </a:solidFill>
              </a:ln>
              <a:solidFill>
                <a:srgbClr val="00B0F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828801"/>
            <a:ext cx="82296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مقاومت سری       </a:t>
            </a:r>
            <a:r>
              <a:rPr lang="en-US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              </a:t>
            </a: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         </a:t>
            </a:r>
            <a:r>
              <a:rPr lang="en-US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</a:t>
            </a:r>
            <a:r>
              <a:rPr lang="en-US" sz="28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R</a:t>
            </a:r>
            <a:r>
              <a:rPr lang="en-US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s</a:t>
            </a:r>
            <a:endParaRPr lang="fa-IR" b="1" cap="all" dirty="0" err="1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مقاومت موازی      </a:t>
            </a:r>
            <a:r>
              <a:rPr lang="en-US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                 </a:t>
            </a: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    </a:t>
            </a:r>
            <a:r>
              <a:rPr lang="en-US" sz="2800" b="1" cap="all" dirty="0" err="1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R</a:t>
            </a:r>
            <a:r>
              <a:rPr lang="en-US" b="1" cap="all" dirty="0" err="1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p</a:t>
            </a:r>
            <a:endParaRPr lang="en-US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منبع جریان نوری      </a:t>
            </a:r>
            <a:r>
              <a:rPr lang="en-US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              </a:t>
            </a: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  </a:t>
            </a:r>
            <a:r>
              <a:rPr lang="en-US" sz="28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I</a:t>
            </a:r>
            <a:r>
              <a:rPr lang="en-US" b="1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PH</a:t>
            </a:r>
            <a:endParaRPr lang="fa-IR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جریان اشباع دیود 1 و 2  </a:t>
            </a:r>
            <a:r>
              <a:rPr lang="en-US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</a:t>
            </a: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  </a:t>
            </a:r>
            <a:r>
              <a:rPr lang="en-US" sz="28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I</a:t>
            </a:r>
            <a:r>
              <a:rPr lang="en-US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s1</a:t>
            </a:r>
            <a:r>
              <a:rPr lang="en-US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 , </a:t>
            </a:r>
            <a:r>
              <a:rPr lang="en-US" sz="28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I</a:t>
            </a:r>
            <a:r>
              <a:rPr lang="en-US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S2</a:t>
            </a:r>
            <a:endParaRPr lang="fa-IR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just" rtl="1"/>
            <a:endParaRPr lang="fa-IR" sz="2400" dirty="0" smtClean="0"/>
          </a:p>
          <a:p>
            <a:pPr algn="just" rtl="1"/>
            <a:r>
              <a:rPr lang="fa-IR" sz="2400" dirty="0" smtClean="0"/>
              <a:t> </a:t>
            </a:r>
          </a:p>
          <a:p>
            <a:pPr algn="just" rtl="1"/>
            <a:endParaRPr lang="fa-IR" sz="2400" dirty="0" smtClean="0"/>
          </a:p>
          <a:p>
            <a:pPr algn="just" rtl="1"/>
            <a:endParaRPr lang="fa-IR" sz="2400" dirty="0" smtClean="0"/>
          </a:p>
          <a:p>
            <a:pPr algn="r" rtl="1"/>
            <a:endParaRPr lang="en-US" dirty="0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4429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4</a:t>
            </a:r>
            <a:endParaRPr lang="fa-IR" b="1" dirty="0">
              <a:cs typeface="B Mitra" pitchFamily="2" charset="-78"/>
            </a:endParaRPr>
          </a:p>
        </p:txBody>
      </p:sp>
      <p:pic>
        <p:nvPicPr>
          <p:cNvPr id="8" name="Picture 2" descr="C:\Users\nima kamali\Desktop\2015-06-20_21-07-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886200"/>
            <a:ext cx="4876800" cy="2095500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2400" dirty="0">
              <a:cs typeface="B Nazanin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rtl="1"/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cs typeface="B Titr" pitchFamily="2" charset="-78"/>
              </a:rPr>
              <a:t>مدل ماژول خورشیدی متشکل از 5 زیر سیستم</a:t>
            </a:r>
            <a:endParaRPr lang="en-US" sz="2800" b="1" cap="all" dirty="0" smtClean="0">
              <a:ln w="6350">
                <a:solidFill>
                  <a:schemeClr val="tx1"/>
                </a:solidFill>
              </a:ln>
              <a:solidFill>
                <a:srgbClr val="00B0F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828801"/>
            <a:ext cx="8229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endParaRPr lang="fa-IR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  <a:p>
            <a:pPr algn="just" rtl="1"/>
            <a:endParaRPr lang="fa-IR" sz="2400" dirty="0" smtClean="0"/>
          </a:p>
          <a:p>
            <a:pPr algn="just" rtl="1"/>
            <a:r>
              <a:rPr lang="fa-IR" sz="2400" dirty="0" smtClean="0"/>
              <a:t> </a:t>
            </a:r>
          </a:p>
          <a:p>
            <a:pPr algn="just" rtl="1"/>
            <a:endParaRPr lang="fa-IR" sz="2400" dirty="0" smtClean="0"/>
          </a:p>
          <a:p>
            <a:pPr algn="just" rtl="1"/>
            <a:endParaRPr lang="fa-IR" sz="2400" dirty="0" smtClean="0"/>
          </a:p>
          <a:p>
            <a:pPr algn="r" rtl="1"/>
            <a:endParaRPr lang="en-US" dirty="0"/>
          </a:p>
        </p:txBody>
      </p:sp>
      <p:pic>
        <p:nvPicPr>
          <p:cNvPr id="2050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676400"/>
            <a:ext cx="6324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4429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5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rtl="1"/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cs typeface="B Titr" pitchFamily="2" charset="-78"/>
              </a:rPr>
              <a:t>نتایج</a:t>
            </a:r>
            <a:endParaRPr lang="en-US" sz="2800" b="1" cap="all" dirty="0" smtClean="0">
              <a:ln w="6350">
                <a:solidFill>
                  <a:schemeClr val="tx1"/>
                </a:solidFill>
              </a:ln>
              <a:solidFill>
                <a:srgbClr val="00B0F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240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endParaRPr lang="fa-IR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  <a:p>
            <a:pPr algn="just" rtl="1">
              <a:buFont typeface="Wingdings" pitchFamily="2" charset="2"/>
              <a:buChar char="Ø"/>
            </a:pPr>
            <a:r>
              <a:rPr lang="fa-IR" sz="2400" dirty="0" smtClean="0"/>
              <a:t> </a:t>
            </a: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منحنی مشخصه جریان – ولتاژ ماژول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MSX60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895600"/>
            <a:ext cx="508935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4429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6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rtl="1"/>
            <a:r>
              <a:rPr lang="fa-IR" sz="2800" b="1" cap="all" dirty="0" smtClean="0">
                <a:ln w="6350">
                  <a:solidFill>
                    <a:schemeClr val="tx1"/>
                  </a:solidFill>
                </a:ln>
                <a:solidFill>
                  <a:srgbClr val="00B0F0"/>
                </a:solidFill>
                <a:cs typeface="B Titr" pitchFamily="2" charset="-78"/>
              </a:rPr>
              <a:t>نتایج</a:t>
            </a:r>
            <a:endParaRPr lang="en-US" sz="2800" b="1" cap="all" dirty="0" smtClean="0">
              <a:ln w="6350">
                <a:solidFill>
                  <a:schemeClr val="tx1"/>
                </a:solidFill>
              </a:ln>
              <a:solidFill>
                <a:srgbClr val="00B0F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240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endParaRPr lang="fa-IR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  <a:p>
            <a:pPr algn="just" rtl="1">
              <a:buFont typeface="Wingdings" pitchFamily="2" charset="2"/>
              <a:buChar char="Ø"/>
            </a:pPr>
            <a:r>
              <a:rPr lang="fa-IR" sz="2400" dirty="0" smtClean="0"/>
              <a:t> </a:t>
            </a: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منحنی مشخصه توان – ولتاژ ماژول </a:t>
            </a:r>
            <a:r>
              <a:rPr lang="en-US" sz="2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MSX60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4" descr="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5146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4429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7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pPr rtl="1"/>
            <a:endParaRPr lang="en-US" sz="2800" b="1" cap="all" dirty="0" smtClean="0">
              <a:ln w="6350">
                <a:solidFill>
                  <a:schemeClr val="tx1"/>
                </a:solidFill>
              </a:ln>
              <a:solidFill>
                <a:srgbClr val="00B0F0"/>
              </a:solidFill>
              <a:cs typeface="B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52400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00B0F0"/>
              </a:buClr>
              <a:buFont typeface="Wingdings" pitchFamily="2" charset="2"/>
              <a:buChar char="§"/>
            </a:pPr>
            <a:endParaRPr lang="fa-IR" sz="2400" b="1" cap="all" dirty="0" smtClean="0">
              <a:ln w="6350">
                <a:solidFill>
                  <a:schemeClr val="tx1"/>
                </a:solidFill>
              </a:ln>
              <a:solidFill>
                <a:schemeClr val="bg1"/>
              </a:solidFill>
              <a:latin typeface="+mj-lt"/>
              <a:ea typeface="+mj-ea"/>
              <a:cs typeface="B Titr" pitchFamily="2" charset="-78"/>
            </a:endParaRPr>
          </a:p>
          <a:p>
            <a:pPr algn="just" rtl="1">
              <a:buFont typeface="Wingdings" pitchFamily="2" charset="2"/>
              <a:buChar char="Ø"/>
            </a:pPr>
            <a:r>
              <a:rPr lang="fa-IR" sz="2400" dirty="0" smtClean="0"/>
              <a:t> </a:t>
            </a:r>
            <a:r>
              <a:rPr lang="fa-IR" sz="2400" b="1" cap="all" dirty="0" smtClean="0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B Titr" pitchFamily="2" charset="-78"/>
              </a:rPr>
              <a:t>اثر تغییرات دما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3581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191000"/>
            <a:ext cx="35814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2"/>
          <p:cNvSpPr txBox="1">
            <a:spLocks noChangeArrowheads="1"/>
          </p:cNvSpPr>
          <p:nvPr/>
        </p:nvSpPr>
        <p:spPr bwMode="auto">
          <a:xfrm>
            <a:off x="228600" y="6324600"/>
            <a:ext cx="442912" cy="3698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fa-IR" b="1" dirty="0" smtClean="0">
                <a:cs typeface="B Mitra" pitchFamily="2" charset="-78"/>
              </a:rPr>
              <a:t>8</a:t>
            </a:r>
            <a:endParaRPr lang="fa-IR" b="1" dirty="0"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69</TotalTime>
  <Words>408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Theme1</vt:lpstr>
      <vt:lpstr>ارائه ی یک مدل کاربردی جهت شبیه سازی ماژول فتوولتائیک در نرم افزار سیمولینک تحت شرایط محیطی مختلف و مقایسه مدل دو دیودی و تک دیودی   فرزاد بقایی </vt:lpstr>
      <vt:lpstr>چکیده</vt:lpstr>
      <vt:lpstr>مدلسازی ماژول فتوولتائیک</vt:lpstr>
      <vt:lpstr>مدار معادل کاربردی</vt:lpstr>
      <vt:lpstr>مدل دو دیودی</vt:lpstr>
      <vt:lpstr>مدل ماژول خورشیدی متشکل از 5 زیر سیستم</vt:lpstr>
      <vt:lpstr>نتایج</vt:lpstr>
      <vt:lpstr>نتایج</vt:lpstr>
      <vt:lpstr>PowerPoint Presentation</vt:lpstr>
      <vt:lpstr>نتایج</vt:lpstr>
      <vt:lpstr>نتایج</vt:lpstr>
      <vt:lpstr>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ارائه ی یک مدل کاربردی جهت شبیه سازی ماژول فتوولتائیک در نرم افزار سیمولینک تحت شرایط محیطی مختلف و مقایسه مدل دو دیودی و تک دیودی</dc:title>
  <dc:creator>nima kamali</dc:creator>
  <cp:lastModifiedBy>ghadr</cp:lastModifiedBy>
  <cp:revision>20</cp:revision>
  <dcterms:created xsi:type="dcterms:W3CDTF">2006-08-16T00:00:00Z</dcterms:created>
  <dcterms:modified xsi:type="dcterms:W3CDTF">2015-08-25T07:07:39Z</dcterms:modified>
</cp:coreProperties>
</file>