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366" r:id="rId2"/>
    <p:sldId id="354" r:id="rId3"/>
    <p:sldId id="371" r:id="rId4"/>
    <p:sldId id="367" r:id="rId5"/>
    <p:sldId id="369" r:id="rId6"/>
    <p:sldId id="3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7/18/2015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7/18/2015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7/18/2015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7/18/2015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7/18/2015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7/18/2015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7/18/2015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7/18/2015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7/18/2015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7/18/2015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7/18/2015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7/18/2015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7/18/2015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طراحی کنترل کننده مد لغزشی تطبیقی و مقاوم به منظور پایداری سیستم صفحه پایدار چهار قاب </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سامان ساکی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زمستان 93</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2209799" cy="2042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Autofit/>
          </a:bodyPr>
          <a:lstStyle/>
          <a:p>
            <a:pPr algn="just" rtl="1">
              <a:lnSpc>
                <a:spcPct val="200000"/>
              </a:lnSpc>
            </a:pPr>
            <a:r>
              <a:rPr lang="fa-IR" sz="2000" dirty="0" smtClean="0">
                <a:cs typeface="B Titr" panose="00000700000000000000" pitchFamily="2" charset="-78"/>
              </a:rPr>
              <a:t>مهمترین </a:t>
            </a:r>
            <a:r>
              <a:rPr lang="fa-IR" sz="2000" dirty="0">
                <a:cs typeface="B Titr" panose="00000700000000000000" pitchFamily="2" charset="-78"/>
              </a:rPr>
              <a:t>مزیت سیستم ناوبری مبتنی بر صفحه </a:t>
            </a:r>
            <a:r>
              <a:rPr lang="fa-IR" sz="2000" dirty="0" smtClean="0">
                <a:cs typeface="B Titr" panose="00000700000000000000" pitchFamily="2" charset="-78"/>
              </a:rPr>
              <a:t>پایدار</a:t>
            </a:r>
            <a:r>
              <a:rPr lang="en-US" sz="2000" dirty="0" smtClean="0">
                <a:cs typeface="B Titr" panose="00000700000000000000" pitchFamily="2" charset="-78"/>
              </a:rPr>
              <a:t> </a:t>
            </a:r>
            <a:r>
              <a:rPr lang="fa-IR" sz="2000" dirty="0">
                <a:cs typeface="B Titr" panose="00000700000000000000" pitchFamily="2" charset="-78"/>
              </a:rPr>
              <a:t>نسبت به سیستم ناوبری چسبیده به بدنه </a:t>
            </a:r>
            <a:r>
              <a:rPr lang="fa-IR" sz="2000" dirty="0" smtClean="0">
                <a:cs typeface="B Titr" panose="00000700000000000000" pitchFamily="2" charset="-78"/>
              </a:rPr>
              <a:t>کاهش </a:t>
            </a:r>
            <a:r>
              <a:rPr lang="fa-IR" sz="2000" dirty="0">
                <a:cs typeface="B Titr" panose="00000700000000000000" pitchFamily="2" charset="-78"/>
              </a:rPr>
              <a:t>خطا در مواردی است که جسم پرنده مدت زمان طولانی در پرواز است. در مواردی که جسم پرنده مدت زمان طولانی در پرواز است، در صورتی که از سیستم ناوبری چسبیده به بدنه استفاده شود، انتگرال­گیری­های مکرر سبب افزایش خطا در محاسبات می­شود که این خطا با گذشت زمان طولانی پرواز ناگهانی رشد می­کند. این در حالی است که در سیستم ناوبری مبتنی بر صفحه پایدار به دلیل محاسبات به مراتب کمتر، خطا بسیار کمتر بوده و در مواردی که با پرواز­های طولانی روبه رو هستیم، خطا افزایش نمی­یابد. در واقع این نوع سیستم ناوبری خاص موشک­های دوربرد، خصوصاً موشک­های بالستیک قاره پیما </a:t>
            </a:r>
            <a:r>
              <a:rPr lang="fa-IR" sz="2000" dirty="0" smtClean="0">
                <a:cs typeface="B Titr" panose="00000700000000000000" pitchFamily="2" charset="-78"/>
              </a:rPr>
              <a:t>می­باشد</a:t>
            </a:r>
            <a:r>
              <a:rPr lang="fa-IR" sz="2000" dirty="0">
                <a:cs typeface="B Titr" panose="00000700000000000000" pitchFamily="2" charset="-78"/>
              </a:rPr>
              <a:t>. </a:t>
            </a:r>
            <a:endParaRPr lang="en-US" sz="2000"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4525963"/>
          </a:xfrm>
        </p:spPr>
        <p:txBody>
          <a:bodyPr>
            <a:noAutofit/>
          </a:bodyPr>
          <a:lstStyle/>
          <a:p>
            <a:pPr lvl="0" algn="just" rtl="1">
              <a:lnSpc>
                <a:spcPct val="170000"/>
              </a:lnSpc>
              <a:buClr>
                <a:srgbClr val="94C600"/>
              </a:buClr>
            </a:pPr>
            <a:r>
              <a:rPr lang="fa-IR" sz="2400" dirty="0">
                <a:solidFill>
                  <a:prstClr val="black"/>
                </a:solidFill>
                <a:cs typeface="B Titr" panose="00000700000000000000" pitchFamily="2" charset="-78"/>
              </a:rPr>
              <a:t>در این پروژه، هدف مدل­سازی سیستم صفحه پایدار به منظور طراحی کنترل کننده جهت پایداری صفحه داخلی در حضور اغتشاش خارجی می­باشد. پیکره این پروژه از دو قسمت تشکیل می­شود، در قسمت اول مدل­سازی سیستم به صورت دقیق انجام می­شود و سپس در قسمت دوم، به طراحی یک کنترل کننده مقاوم تطبیقی مد لغزشی (</a:t>
            </a:r>
            <a:r>
              <a:rPr lang="en-US" sz="2400" dirty="0">
                <a:solidFill>
                  <a:prstClr val="black"/>
                </a:solidFill>
                <a:cs typeface="B Titr" panose="00000700000000000000" pitchFamily="2" charset="-78"/>
              </a:rPr>
              <a:t>Robust </a:t>
            </a:r>
            <a:r>
              <a:rPr lang="en-US" sz="2400" dirty="0" smtClean="0">
                <a:solidFill>
                  <a:prstClr val="black"/>
                </a:solidFill>
                <a:cs typeface="B Titr" panose="00000700000000000000" pitchFamily="2" charset="-78"/>
              </a:rPr>
              <a:t>Adaptive </a:t>
            </a:r>
            <a:r>
              <a:rPr lang="en-US" sz="2400" dirty="0">
                <a:solidFill>
                  <a:prstClr val="black"/>
                </a:solidFill>
                <a:cs typeface="B Titr" panose="00000700000000000000" pitchFamily="2" charset="-78"/>
              </a:rPr>
              <a:t>Sliding Mode Controller) </a:t>
            </a:r>
            <a:r>
              <a:rPr lang="fa-IR" sz="2400" dirty="0">
                <a:solidFill>
                  <a:prstClr val="black"/>
                </a:solidFill>
                <a:cs typeface="B Titr" panose="00000700000000000000" pitchFamily="2" charset="-78"/>
              </a:rPr>
              <a:t>به منظور پایداری سیستم می­پردازیم. در نهایت نتایج شبیه سازی پایداری صفحه را در حضور اغتشاش خارجی به خوبی تایید می­کنند. همچنین در پایان این پروژه، پایداری کنترل کننده معرفی شده را با در نظر گرفتن یک تابع لیاپانوف اثبات می­کنیم. </a:t>
            </a:r>
            <a:endParaRPr lang="en-US" sz="2400" dirty="0">
              <a:solidFill>
                <a:prstClr val="black"/>
              </a:solidFill>
            </a:endParaRPr>
          </a:p>
          <a:p>
            <a:endParaRPr lang="en-US" sz="2400" dirty="0"/>
          </a:p>
        </p:txBody>
      </p:sp>
    </p:spTree>
    <p:extLst>
      <p:ext uri="{BB962C8B-B14F-4D97-AF65-F5344CB8AC3E}">
        <p14:creationId xmlns:p14="http://schemas.microsoft.com/office/powerpoint/2010/main" val="1639770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34236" y="685800"/>
            <a:ext cx="8229600" cy="51054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r" rtl="1">
              <a:lnSpc>
                <a:spcPct val="200000"/>
              </a:lnSpc>
              <a:buSzPct val="125000"/>
              <a:buFont typeface="Wingdings" pitchFamily="2" charset="2"/>
              <a:buChar char="ü"/>
              <a:defRPr/>
            </a:pPr>
            <a:r>
              <a:rPr lang="fa-IR" sz="2400" b="1" dirty="0" smtClean="0">
                <a:solidFill>
                  <a:srgbClr val="FF0000"/>
                </a:solidFill>
                <a:effectLst>
                  <a:outerShdw blurRad="38100" dist="38100" dir="2700000" algn="tl">
                    <a:srgbClr val="C0C0C0"/>
                  </a:outerShdw>
                </a:effectLst>
                <a:cs typeface="B Nazanin" pitchFamily="2" charset="-78"/>
              </a:rPr>
              <a:t>توانمندی کد </a:t>
            </a:r>
            <a:r>
              <a:rPr lang="en-US" sz="2400" b="1" dirty="0" err="1" smtClean="0">
                <a:solidFill>
                  <a:srgbClr val="FF0000"/>
                </a:solidFill>
                <a:effectLst>
                  <a:outerShdw blurRad="38100" dist="38100" dir="2700000" algn="tl">
                    <a:srgbClr val="C0C0C0"/>
                  </a:outerShdw>
                </a:effectLst>
                <a:cs typeface="B Nazanin" pitchFamily="2" charset="-78"/>
              </a:rPr>
              <a:t>FGSP_Controller</a:t>
            </a:r>
            <a:endParaRPr lang="fa-IR" sz="2400" b="1" dirty="0" smtClean="0">
              <a:solidFill>
                <a:srgbClr val="FF0000"/>
              </a:solidFill>
              <a:effectLst>
                <a:outerShdw blurRad="38100" dist="38100" dir="2700000" algn="tl">
                  <a:srgbClr val="C0C0C0"/>
                </a:outerShdw>
              </a:effectLst>
              <a:cs typeface="B Nazanin" pitchFamily="2" charset="-78"/>
            </a:endParaRPr>
          </a:p>
          <a:p>
            <a:pPr algn="r" rtl="1">
              <a:lnSpc>
                <a:spcPct val="200000"/>
              </a:lnSpc>
              <a:buSzPct val="125000"/>
              <a:buFont typeface="Wingdings" pitchFamily="2" charset="2"/>
              <a:buChar char="ü"/>
              <a:defRPr/>
            </a:pPr>
            <a:r>
              <a:rPr lang="fa-IR" sz="2400" b="1" dirty="0" smtClean="0">
                <a:effectLst>
                  <a:outerShdw blurRad="38100" dist="38100" dir="2700000" algn="tl">
                    <a:srgbClr val="C0C0C0"/>
                  </a:outerShdw>
                </a:effectLst>
                <a:cs typeface="B Nazanin" pitchFamily="2" charset="-78"/>
              </a:rPr>
              <a:t>1- ارائه مدل غیرخطی</a:t>
            </a:r>
          </a:p>
          <a:p>
            <a:pPr algn="r" rtl="1">
              <a:lnSpc>
                <a:spcPct val="200000"/>
              </a:lnSpc>
              <a:buSzPct val="125000"/>
              <a:buFont typeface="Wingdings" pitchFamily="2" charset="2"/>
              <a:buChar char="ü"/>
              <a:defRPr/>
            </a:pPr>
            <a:r>
              <a:rPr lang="fa-IR" sz="2400" b="1" dirty="0" smtClean="0">
                <a:effectLst>
                  <a:outerShdw blurRad="38100" dist="38100" dir="2700000" algn="tl">
                    <a:srgbClr val="C0C0C0"/>
                  </a:outerShdw>
                </a:effectLst>
                <a:cs typeface="B Nazanin" pitchFamily="2" charset="-78"/>
              </a:rPr>
              <a:t>ارائه کنترل کننده غیر خطی</a:t>
            </a:r>
          </a:p>
          <a:p>
            <a:pPr marL="0" indent="0" algn="r" rtl="1">
              <a:lnSpc>
                <a:spcPct val="200000"/>
              </a:lnSpc>
              <a:buSzPct val="125000"/>
              <a:buFont typeface="Wingdings" pitchFamily="2" charset="2"/>
              <a:buNone/>
              <a:defRPr/>
            </a:pPr>
            <a:endParaRPr lang="en-US" sz="2400" b="1" dirty="0" smtClean="0">
              <a:cs typeface="B Nazanin" pitchFamily="2" charset="-78"/>
            </a:endParaRPr>
          </a:p>
          <a:p>
            <a:pPr algn="r" rtl="1">
              <a:lnSpc>
                <a:spcPct val="200000"/>
              </a:lnSpc>
              <a:buSzPct val="125000"/>
              <a:buFont typeface="Wingdings" pitchFamily="2" charset="2"/>
              <a:buNone/>
              <a:defRPr/>
            </a:pPr>
            <a:endParaRPr lang="fa-IR" sz="800" b="1" dirty="0" smtClean="0">
              <a:effectLst>
                <a:outerShdw blurRad="38100" dist="38100" dir="2700000" algn="tl">
                  <a:srgbClr val="C0C0C0"/>
                </a:outerShdw>
              </a:effectLst>
              <a:cs typeface="B Nazanin" pitchFamily="2" charset="-78"/>
            </a:endParaRPr>
          </a:p>
          <a:p>
            <a:pPr marL="0" indent="0" algn="r" rtl="1">
              <a:lnSpc>
                <a:spcPct val="200000"/>
              </a:lnSpc>
              <a:buSzPct val="125000"/>
              <a:buFont typeface="Wingdings" pitchFamily="2" charset="2"/>
              <a:buNone/>
              <a:defRPr/>
            </a:pPr>
            <a:endParaRPr lang="fa-IR" sz="1000" b="1" dirty="0" smtClean="0">
              <a:cs typeface="B Nazanin" pitchFamily="2" charset="-78"/>
            </a:endParaRPr>
          </a:p>
          <a:p>
            <a:pPr marL="0" indent="0" algn="r" rtl="1">
              <a:lnSpc>
                <a:spcPct val="200000"/>
              </a:lnSpc>
              <a:buSzPct val="125000"/>
              <a:buFont typeface="Wingdings" pitchFamily="2" charset="2"/>
              <a:buNone/>
              <a:defRPr/>
            </a:pPr>
            <a:endParaRPr lang="fa-IR" sz="2000" b="1" dirty="0" smtClean="0">
              <a:cs typeface="B Nazanin" pitchFamily="2" charset="-78"/>
            </a:endParaRPr>
          </a:p>
          <a:p>
            <a:pPr algn="r" rtl="1">
              <a:lnSpc>
                <a:spcPct val="200000"/>
              </a:lnSpc>
              <a:buSzPct val="125000"/>
              <a:buFont typeface="Wingdings" pitchFamily="2" charset="2"/>
              <a:buChar char="ü"/>
              <a:defRPr/>
            </a:pPr>
            <a:endParaRPr lang="en-US" sz="2000" b="1" dirty="0" smtClean="0">
              <a:cs typeface="B Nazanin" pitchFamily="2" charset="-78"/>
            </a:endParaRPr>
          </a:p>
        </p:txBody>
      </p:sp>
      <p:pic>
        <p:nvPicPr>
          <p:cNvPr id="5"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389" y="3429000"/>
            <a:ext cx="4916488"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48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B Nazanin" charset="-78"/>
              </a:defRPr>
            </a:lvl1pPr>
            <a:lvl2pPr marL="742950" indent="-285750">
              <a:defRPr>
                <a:solidFill>
                  <a:schemeClr val="tx1"/>
                </a:solidFill>
                <a:latin typeface="Arial" charset="0"/>
                <a:cs typeface="B Nazanin" charset="-78"/>
              </a:defRPr>
            </a:lvl2pPr>
            <a:lvl3pPr marL="1143000" indent="-228600">
              <a:defRPr>
                <a:solidFill>
                  <a:schemeClr val="tx1"/>
                </a:solidFill>
                <a:latin typeface="Arial" charset="0"/>
                <a:cs typeface="B Nazanin" charset="-78"/>
              </a:defRPr>
            </a:lvl3pPr>
            <a:lvl4pPr marL="1600200" indent="-228600">
              <a:defRPr>
                <a:solidFill>
                  <a:schemeClr val="tx1"/>
                </a:solidFill>
                <a:latin typeface="Arial" charset="0"/>
                <a:cs typeface="B Nazanin" charset="-78"/>
              </a:defRPr>
            </a:lvl4pPr>
            <a:lvl5pPr marL="2057400" indent="-228600">
              <a:defRPr>
                <a:solidFill>
                  <a:schemeClr val="tx1"/>
                </a:solidFill>
                <a:latin typeface="Arial" charset="0"/>
                <a:cs typeface="B Nazanin" charset="-78"/>
              </a:defRPr>
            </a:lvl5pPr>
            <a:lvl6pPr marL="2514600" indent="-228600" eaLnBrk="0" fontAlgn="base" hangingPunct="0">
              <a:spcBef>
                <a:spcPct val="0"/>
              </a:spcBef>
              <a:spcAft>
                <a:spcPct val="0"/>
              </a:spcAft>
              <a:defRPr>
                <a:solidFill>
                  <a:schemeClr val="tx1"/>
                </a:solidFill>
                <a:latin typeface="Arial" charset="0"/>
                <a:cs typeface="B Nazanin" charset="-78"/>
              </a:defRPr>
            </a:lvl6pPr>
            <a:lvl7pPr marL="2971800" indent="-228600" eaLnBrk="0" fontAlgn="base" hangingPunct="0">
              <a:spcBef>
                <a:spcPct val="0"/>
              </a:spcBef>
              <a:spcAft>
                <a:spcPct val="0"/>
              </a:spcAft>
              <a:defRPr>
                <a:solidFill>
                  <a:schemeClr val="tx1"/>
                </a:solidFill>
                <a:latin typeface="Arial" charset="0"/>
                <a:cs typeface="B Nazanin" charset="-78"/>
              </a:defRPr>
            </a:lvl7pPr>
            <a:lvl8pPr marL="3429000" indent="-228600" eaLnBrk="0" fontAlgn="base" hangingPunct="0">
              <a:spcBef>
                <a:spcPct val="0"/>
              </a:spcBef>
              <a:spcAft>
                <a:spcPct val="0"/>
              </a:spcAft>
              <a:defRPr>
                <a:solidFill>
                  <a:schemeClr val="tx1"/>
                </a:solidFill>
                <a:latin typeface="Arial" charset="0"/>
                <a:cs typeface="B Nazanin" charset="-78"/>
              </a:defRPr>
            </a:lvl8pPr>
            <a:lvl9pPr marL="3886200" indent="-228600" eaLnBrk="0" fontAlgn="base" hangingPunct="0">
              <a:spcBef>
                <a:spcPct val="0"/>
              </a:spcBef>
              <a:spcAft>
                <a:spcPct val="0"/>
              </a:spcAft>
              <a:defRPr>
                <a:solidFill>
                  <a:schemeClr val="tx1"/>
                </a:solidFill>
                <a:latin typeface="Arial" charset="0"/>
                <a:cs typeface="B Nazanin" charset="-78"/>
              </a:defRPr>
            </a:lvl9pPr>
          </a:lstStyle>
          <a:p>
            <a:fld id="{E2821A15-3EA1-4AF2-B250-F3270E755350}" type="slidenum">
              <a:rPr lang="ar-SA" sz="1400" b="1" smtClean="0">
                <a:latin typeface="Arial Black" pitchFamily="34" charset="0"/>
              </a:rPr>
              <a:pPr/>
              <a:t>5</a:t>
            </a:fld>
            <a:endParaRPr lang="en-US" sz="1400" b="1" smtClean="0">
              <a:latin typeface="Arial Black" pitchFamily="34" charset="0"/>
            </a:endParaRPr>
          </a:p>
        </p:txBody>
      </p:sp>
      <p:sp>
        <p:nvSpPr>
          <p:cNvPr id="11" name="Rectangle 3"/>
          <p:cNvSpPr txBox="1">
            <a:spLocks noChangeArrowheads="1"/>
          </p:cNvSpPr>
          <p:nvPr/>
        </p:nvSpPr>
        <p:spPr bwMode="auto">
          <a:xfrm>
            <a:off x="457200" y="8382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r" rtl="1"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eaLnBrk="1" hangingPunct="1">
              <a:lnSpc>
                <a:spcPct val="200000"/>
              </a:lnSpc>
              <a:buSzPct val="125000"/>
              <a:buFont typeface="Wingdings" pitchFamily="2" charset="2"/>
              <a:buNone/>
              <a:defRPr/>
            </a:pPr>
            <a:r>
              <a:rPr lang="fa-IR" sz="2400" b="1" dirty="0">
                <a:solidFill>
                  <a:srgbClr val="FF0000"/>
                </a:solidFill>
                <a:cs typeface="B Nazanin" pitchFamily="2" charset="-78"/>
              </a:rPr>
              <a:t>ت</a:t>
            </a:r>
            <a:r>
              <a:rPr lang="fa-IR" sz="2400" b="1" dirty="0" smtClean="0">
                <a:solidFill>
                  <a:srgbClr val="FF0000"/>
                </a:solidFill>
                <a:cs typeface="B Nazanin" pitchFamily="2" charset="-78"/>
              </a:rPr>
              <a:t>وانمندی کد </a:t>
            </a:r>
            <a:r>
              <a:rPr lang="en-US" sz="2400" b="1" dirty="0" err="1" smtClean="0">
                <a:solidFill>
                  <a:srgbClr val="FF0000"/>
                </a:solidFill>
                <a:cs typeface="B Nazanin" pitchFamily="2" charset="-78"/>
              </a:rPr>
              <a:t>plots.m</a:t>
            </a:r>
            <a:r>
              <a:rPr lang="fa-IR" sz="2400" b="1" dirty="0" smtClean="0">
                <a:solidFill>
                  <a:srgbClr val="FF0000"/>
                </a:solidFill>
                <a:cs typeface="B Nazanin" pitchFamily="2" charset="-78"/>
              </a:rPr>
              <a:t> </a:t>
            </a:r>
            <a:endParaRPr lang="en-US" sz="2400" b="1" dirty="0" smtClean="0">
              <a:solidFill>
                <a:srgbClr val="FF0000"/>
              </a:solidFill>
              <a:cs typeface="B Nazanin" pitchFamily="2" charset="-78"/>
            </a:endParaRPr>
          </a:p>
          <a:p>
            <a:pPr eaLnBrk="1" hangingPunct="1">
              <a:lnSpc>
                <a:spcPct val="200000"/>
              </a:lnSpc>
              <a:buSzPct val="125000"/>
              <a:buFont typeface="Wingdings" pitchFamily="2" charset="2"/>
              <a:buChar char="ü"/>
              <a:defRPr/>
            </a:pPr>
            <a:r>
              <a:rPr lang="fa-IR" sz="2400" b="1" dirty="0" smtClean="0">
                <a:effectLst>
                  <a:outerShdw blurRad="38100" dist="38100" dir="2700000" algn="tl">
                    <a:srgbClr val="C0C0C0"/>
                  </a:outerShdw>
                </a:effectLst>
                <a:cs typeface="B Nazanin" pitchFamily="2" charset="-78"/>
              </a:rPr>
              <a:t>1- رسم نمودارها </a:t>
            </a:r>
          </a:p>
          <a:p>
            <a:pPr eaLnBrk="1" hangingPunct="1">
              <a:lnSpc>
                <a:spcPct val="200000"/>
              </a:lnSpc>
              <a:buSzPct val="125000"/>
              <a:buFont typeface="Wingdings" pitchFamily="2" charset="2"/>
              <a:buNone/>
              <a:defRPr/>
            </a:pPr>
            <a:endParaRPr lang="fa-IR" sz="800" b="1" dirty="0" smtClean="0">
              <a:effectLst>
                <a:outerShdw blurRad="38100" dist="38100" dir="2700000" algn="tl">
                  <a:srgbClr val="C0C0C0"/>
                </a:outerShdw>
              </a:effectLst>
              <a:cs typeface="B Nazanin" pitchFamily="2" charset="-78"/>
            </a:endParaRPr>
          </a:p>
          <a:p>
            <a:pPr marL="0" indent="0" eaLnBrk="1" hangingPunct="1">
              <a:lnSpc>
                <a:spcPct val="200000"/>
              </a:lnSpc>
              <a:buSzPct val="125000"/>
              <a:buFont typeface="Wingdings" pitchFamily="2" charset="2"/>
              <a:buNone/>
              <a:defRPr/>
            </a:pPr>
            <a:endParaRPr lang="fa-IR" sz="1000" b="1" dirty="0" smtClean="0">
              <a:cs typeface="B Nazanin" pitchFamily="2" charset="-78"/>
            </a:endParaRPr>
          </a:p>
          <a:p>
            <a:pPr marL="0" indent="0" eaLnBrk="1" hangingPunct="1">
              <a:lnSpc>
                <a:spcPct val="200000"/>
              </a:lnSpc>
              <a:buSzPct val="125000"/>
              <a:buFont typeface="Wingdings" pitchFamily="2" charset="2"/>
              <a:buNone/>
              <a:defRPr/>
            </a:pPr>
            <a:endParaRPr lang="fa-IR" sz="2000" b="1" dirty="0" smtClean="0">
              <a:cs typeface="B Nazanin" pitchFamily="2" charset="-78"/>
            </a:endParaRPr>
          </a:p>
          <a:p>
            <a:pPr eaLnBrk="1" hangingPunct="1">
              <a:lnSpc>
                <a:spcPct val="200000"/>
              </a:lnSpc>
              <a:buSzPct val="125000"/>
              <a:buFont typeface="Wingdings" pitchFamily="2" charset="2"/>
              <a:buChar char="ü"/>
              <a:defRPr/>
            </a:pPr>
            <a:endParaRPr lang="en-US" sz="2000" b="1" dirty="0" smtClean="0">
              <a:cs typeface="B Nazanin" pitchFamily="2" charset="-78"/>
            </a:endParaRPr>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20875"/>
            <a:ext cx="5334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1434429"/>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1">
              <a:defRPr/>
            </a:pPr>
            <a:r>
              <a:rPr lang="fa-IR" sz="3200" dirty="0" smtClean="0">
                <a:solidFill>
                  <a:srgbClr val="FF0000"/>
                </a:solidFill>
                <a:effectLst/>
                <a:latin typeface="Times New Roman" pitchFamily="18" charset="0"/>
                <a:cs typeface="B Nazanin" charset="-78"/>
              </a:rPr>
              <a:t>آنچه در کد </a:t>
            </a:r>
            <a:r>
              <a:rPr lang="en-US" sz="3200" dirty="0" err="1" smtClean="0">
                <a:solidFill>
                  <a:srgbClr val="FF0000"/>
                </a:solidFill>
                <a:effectLst/>
                <a:cs typeface="B Nazanin" pitchFamily="2" charset="-78"/>
              </a:rPr>
              <a:t>FGSP_Controller.mdl</a:t>
            </a:r>
            <a:r>
              <a:rPr lang="fa-IR" sz="3200" dirty="0" smtClean="0">
                <a:solidFill>
                  <a:srgbClr val="FF0000"/>
                </a:solidFill>
                <a:effectLst/>
                <a:latin typeface="Times New Roman" pitchFamily="18" charset="0"/>
                <a:cs typeface="B Nazanin" charset="-78"/>
              </a:rPr>
              <a:t> خواهیم آموخت:</a:t>
            </a:r>
            <a:endParaRPr lang="en-US" sz="3200" dirty="0" smtClean="0">
              <a:solidFill>
                <a:srgbClr val="FF0000"/>
              </a:solidFill>
              <a:effectLst/>
              <a:latin typeface="Times New Roman" pitchFamily="18" charset="0"/>
              <a:cs typeface="B Nazanin" charset="-78"/>
            </a:endParaRPr>
          </a:p>
        </p:txBody>
      </p:sp>
      <p:sp>
        <p:nvSpPr>
          <p:cNvPr id="7171" name="Content Placeholder 2"/>
          <p:cNvSpPr>
            <a:spLocks noGrp="1"/>
          </p:cNvSpPr>
          <p:nvPr>
            <p:ph idx="1"/>
          </p:nvPr>
        </p:nvSpPr>
        <p:spPr>
          <a:xfrm>
            <a:off x="533400" y="1752600"/>
            <a:ext cx="8229600" cy="3886200"/>
          </a:xfrm>
        </p:spPr>
        <p:txBody>
          <a:bodyPr/>
          <a:lstStyle/>
          <a:p>
            <a:pPr marL="0" indent="0" algn="r" rtl="1">
              <a:lnSpc>
                <a:spcPct val="200000"/>
              </a:lnSpc>
              <a:buFont typeface="Wingdings" pitchFamily="2" charset="2"/>
              <a:buNone/>
            </a:pPr>
            <a:r>
              <a:rPr lang="fa-IR" sz="2800" b="1" dirty="0" smtClean="0">
                <a:cs typeface="B Nazanin" charset="-78"/>
              </a:rPr>
              <a:t>1- مدل سازی غیرخطی</a:t>
            </a:r>
          </a:p>
          <a:p>
            <a:pPr marL="0" indent="0" algn="r" rtl="1">
              <a:lnSpc>
                <a:spcPct val="200000"/>
              </a:lnSpc>
              <a:buFont typeface="Wingdings" pitchFamily="2" charset="2"/>
              <a:buNone/>
            </a:pPr>
            <a:r>
              <a:rPr lang="fa-IR" sz="2800" b="1" dirty="0" smtClean="0">
                <a:cs typeface="B Nazanin" charset="-78"/>
              </a:rPr>
              <a:t>2- انتقال دستگاه های مختصاتی</a:t>
            </a:r>
          </a:p>
          <a:p>
            <a:pPr marL="0" indent="0" algn="r" rtl="1">
              <a:lnSpc>
                <a:spcPct val="200000"/>
              </a:lnSpc>
              <a:buFont typeface="Wingdings" pitchFamily="2" charset="2"/>
              <a:buNone/>
            </a:pPr>
            <a:r>
              <a:rPr lang="fa-IR" sz="2800" b="1" dirty="0" smtClean="0">
                <a:cs typeface="B Nazanin" charset="-78"/>
              </a:rPr>
              <a:t>3- اعمال کنترل کننده</a:t>
            </a:r>
          </a:p>
          <a:p>
            <a:pPr marL="0" indent="0" algn="r" rtl="1">
              <a:lnSpc>
                <a:spcPct val="200000"/>
              </a:lnSpc>
              <a:buFont typeface="Wingdings" pitchFamily="2" charset="2"/>
              <a:buNone/>
            </a:pPr>
            <a:r>
              <a:rPr lang="fa-IR" sz="2800" b="1" dirty="0" smtClean="0">
                <a:cs typeface="B Nazanin" charset="-78"/>
              </a:rPr>
              <a:t>4- کار با بلوک های واسط</a:t>
            </a:r>
          </a:p>
          <a:p>
            <a:pPr marL="0" indent="0" algn="r" rtl="1">
              <a:lnSpc>
                <a:spcPct val="200000"/>
              </a:lnSpc>
              <a:buFont typeface="Wingdings" pitchFamily="2" charset="2"/>
              <a:buNone/>
            </a:pPr>
            <a:endParaRPr lang="fa-IR" sz="2800" b="1" dirty="0" smtClean="0">
              <a:cs typeface="B Nazanin" charset="-78"/>
            </a:endParaRPr>
          </a:p>
          <a:p>
            <a:pPr marL="0" indent="0" algn="r" rtl="1">
              <a:lnSpc>
                <a:spcPct val="200000"/>
              </a:lnSpc>
              <a:buFont typeface="Wingdings" pitchFamily="2" charset="2"/>
              <a:buNone/>
            </a:pPr>
            <a:endParaRPr lang="fa-IR" sz="2800" b="1" dirty="0" smtClean="0">
              <a:cs typeface="B Nazanin" charset="-78"/>
            </a:endParaRPr>
          </a:p>
        </p:txBody>
      </p:sp>
      <p:sp>
        <p:nvSpPr>
          <p:cNvPr id="717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B Nazanin" charset="-78"/>
              </a:defRPr>
            </a:lvl1pPr>
            <a:lvl2pPr marL="742950" indent="-285750">
              <a:defRPr>
                <a:solidFill>
                  <a:schemeClr val="tx1"/>
                </a:solidFill>
                <a:latin typeface="Arial" charset="0"/>
                <a:cs typeface="B Nazanin" charset="-78"/>
              </a:defRPr>
            </a:lvl2pPr>
            <a:lvl3pPr marL="1143000" indent="-228600">
              <a:defRPr>
                <a:solidFill>
                  <a:schemeClr val="tx1"/>
                </a:solidFill>
                <a:latin typeface="Arial" charset="0"/>
                <a:cs typeface="B Nazanin" charset="-78"/>
              </a:defRPr>
            </a:lvl3pPr>
            <a:lvl4pPr marL="1600200" indent="-228600">
              <a:defRPr>
                <a:solidFill>
                  <a:schemeClr val="tx1"/>
                </a:solidFill>
                <a:latin typeface="Arial" charset="0"/>
                <a:cs typeface="B Nazanin" charset="-78"/>
              </a:defRPr>
            </a:lvl4pPr>
            <a:lvl5pPr marL="2057400" indent="-228600">
              <a:defRPr>
                <a:solidFill>
                  <a:schemeClr val="tx1"/>
                </a:solidFill>
                <a:latin typeface="Arial" charset="0"/>
                <a:cs typeface="B Nazanin" charset="-78"/>
              </a:defRPr>
            </a:lvl5pPr>
            <a:lvl6pPr marL="2514600" indent="-228600" eaLnBrk="0" fontAlgn="base" hangingPunct="0">
              <a:spcBef>
                <a:spcPct val="0"/>
              </a:spcBef>
              <a:spcAft>
                <a:spcPct val="0"/>
              </a:spcAft>
              <a:defRPr>
                <a:solidFill>
                  <a:schemeClr val="tx1"/>
                </a:solidFill>
                <a:latin typeface="Arial" charset="0"/>
                <a:cs typeface="B Nazanin" charset="-78"/>
              </a:defRPr>
            </a:lvl6pPr>
            <a:lvl7pPr marL="2971800" indent="-228600" eaLnBrk="0" fontAlgn="base" hangingPunct="0">
              <a:spcBef>
                <a:spcPct val="0"/>
              </a:spcBef>
              <a:spcAft>
                <a:spcPct val="0"/>
              </a:spcAft>
              <a:defRPr>
                <a:solidFill>
                  <a:schemeClr val="tx1"/>
                </a:solidFill>
                <a:latin typeface="Arial" charset="0"/>
                <a:cs typeface="B Nazanin" charset="-78"/>
              </a:defRPr>
            </a:lvl7pPr>
            <a:lvl8pPr marL="3429000" indent="-228600" eaLnBrk="0" fontAlgn="base" hangingPunct="0">
              <a:spcBef>
                <a:spcPct val="0"/>
              </a:spcBef>
              <a:spcAft>
                <a:spcPct val="0"/>
              </a:spcAft>
              <a:defRPr>
                <a:solidFill>
                  <a:schemeClr val="tx1"/>
                </a:solidFill>
                <a:latin typeface="Arial" charset="0"/>
                <a:cs typeface="B Nazanin" charset="-78"/>
              </a:defRPr>
            </a:lvl8pPr>
            <a:lvl9pPr marL="3886200" indent="-228600" eaLnBrk="0" fontAlgn="base" hangingPunct="0">
              <a:spcBef>
                <a:spcPct val="0"/>
              </a:spcBef>
              <a:spcAft>
                <a:spcPct val="0"/>
              </a:spcAft>
              <a:defRPr>
                <a:solidFill>
                  <a:schemeClr val="tx1"/>
                </a:solidFill>
                <a:latin typeface="Arial" charset="0"/>
                <a:cs typeface="B Nazanin" charset="-78"/>
              </a:defRPr>
            </a:lvl9pPr>
          </a:lstStyle>
          <a:p>
            <a:fld id="{751A81A1-1C3B-4749-8151-E41C6A08C59B}" type="slidenum">
              <a:rPr lang="ar-SA" smtClean="0">
                <a:latin typeface="Arial Black" pitchFamily="34" charset="0"/>
                <a:cs typeface="Arial" charset="0"/>
              </a:rPr>
              <a:pPr/>
              <a:t>6</a:t>
            </a:fld>
            <a:endParaRPr lang="en-US" smtClean="0">
              <a:latin typeface="Arial Black" pitchFamily="34" charset="0"/>
              <a:cs typeface="Arial" charset="0"/>
            </a:endParaRPr>
          </a:p>
        </p:txBody>
      </p:sp>
    </p:spTree>
    <p:extLst>
      <p:ext uri="{BB962C8B-B14F-4D97-AF65-F5344CB8AC3E}">
        <p14:creationId xmlns:p14="http://schemas.microsoft.com/office/powerpoint/2010/main" val="3184860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4102</TotalTime>
  <Words>285</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            طراحی کنترل کننده مد لغزشی تطبیقی و مقاوم به منظور پایداری سیستم صفحه پایدار چهار قاب   سامان ساکی زمستان 93 MarketCode.ir    </vt:lpstr>
      <vt:lpstr>PowerPoint Presentation</vt:lpstr>
      <vt:lpstr>PowerPoint Presentation</vt:lpstr>
      <vt:lpstr>PowerPoint Presentation</vt:lpstr>
      <vt:lpstr>PowerPoint Presentation</vt:lpstr>
      <vt:lpstr>آنچه در کد FGSP_Controller.mdl خواهیم آموخت: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Ghadr_u</cp:lastModifiedBy>
  <cp:revision>188</cp:revision>
  <dcterms:created xsi:type="dcterms:W3CDTF">2006-08-16T00:00:00Z</dcterms:created>
  <dcterms:modified xsi:type="dcterms:W3CDTF">2015-07-18T18:48:00Z</dcterms:modified>
</cp:coreProperties>
</file>