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6"/>
  </p:notesMasterIdLst>
  <p:sldIdLst>
    <p:sldId id="366" r:id="rId2"/>
    <p:sldId id="356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362" r:id="rId14"/>
    <p:sldId id="3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3300"/>
    <a:srgbClr val="000066"/>
    <a:srgbClr val="FF66FF"/>
    <a:srgbClr val="800000"/>
    <a:srgbClr val="00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0" autoAdjust="0"/>
  </p:normalViewPr>
  <p:slideViewPr>
    <p:cSldViewPr>
      <p:cViewPr varScale="1">
        <p:scale>
          <a:sx n="84" d="100"/>
          <a:sy n="84" d="100"/>
        </p:scale>
        <p:origin x="11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6DED5-7101-45CB-BD67-62077EC6FEBB}" type="datetimeFigureOut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4F81-D434-45E6-BB2C-53C672FCA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31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D4F81-D434-45E6-BB2C-53C672FCA68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0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9F2828-A262-4019-9E8C-C387D0E754F1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A20C4D-0180-40D2-A856-4ABE5A1A069E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E2B8DA-E986-49A0-9432-B1D2119FAF59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30C608-5F6B-4B63-877E-475840BA68C2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88679F-5204-42F1-94E5-7F35567538DB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084C4D-0FBA-4EA7-840D-D98AE8E20134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F6381-DD72-4ACD-886C-E080E4E4AD4F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09902C-ABFA-4ACC-87B3-54E6B0DABEEE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7514FA-93E7-482C-BBFB-C57F051F7D55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A29ED0-9E00-4234-B909-B4C6398DC9B8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DDA143-6F93-4B61-AAB2-2B7F4200FF92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8E5582-F76C-4628-A6AF-58AD8FC97BDD}" type="datetime1">
              <a:rPr lang="en-US" smtClean="0"/>
              <a:pPr/>
              <a:t>11/23/2017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JP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tiff"/><Relationship Id="rId5" Type="http://schemas.openxmlformats.org/officeDocument/2006/relationships/image" Target="../media/image57.tiff"/><Relationship Id="rId4" Type="http://schemas.openxmlformats.org/officeDocument/2006/relationships/image" Target="../media/image5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7" Type="http://schemas.openxmlformats.org/officeDocument/2006/relationships/image" Target="../media/image63.tiff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tiff"/><Relationship Id="rId5" Type="http://schemas.openxmlformats.org/officeDocument/2006/relationships/image" Target="../media/image62.tiff"/><Relationship Id="rId4" Type="http://schemas.openxmlformats.org/officeDocument/2006/relationships/image" Target="../media/image6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tif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tiff"/><Relationship Id="rId4" Type="http://schemas.openxmlformats.org/officeDocument/2006/relationships/image" Target="../media/image66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7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1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2.wmf"/><Relationship Id="rId31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0.wmf"/><Relationship Id="rId8" Type="http://schemas.openxmlformats.org/officeDocument/2006/relationships/oleObject" Target="../embeddings/oleObject3.bin"/><Relationship Id="rId3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tiff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7" Type="http://schemas.openxmlformats.org/officeDocument/2006/relationships/image" Target="../media/image33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tiff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3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tiff"/><Relationship Id="rId5" Type="http://schemas.openxmlformats.org/officeDocument/2006/relationships/image" Target="../media/image41.tiff"/><Relationship Id="rId4" Type="http://schemas.openxmlformats.org/officeDocument/2006/relationships/image" Target="../media/image4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7" Type="http://schemas.openxmlformats.org/officeDocument/2006/relationships/image" Target="../media/image49.tif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tiff"/><Relationship Id="rId5" Type="http://schemas.openxmlformats.org/officeDocument/2006/relationships/image" Target="../media/image47.tiff"/><Relationship Id="rId4" Type="http://schemas.openxmlformats.org/officeDocument/2006/relationships/image" Target="../media/image46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ar-SA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بهینه </a:t>
            </a:r>
            <a:r>
              <a:rPr lang="ar-SA" sz="4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سازی ترکیبی هندسی و پلاسما بر روی </a:t>
            </a:r>
            <a:r>
              <a:rPr lang="ar-SA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ایرفویل</a:t>
            </a:r>
            <a:r>
              <a:rPr lang="en-US" sz="3600" dirty="0" smtClean="0">
                <a:solidFill>
                  <a:srgbClr val="FF0000"/>
                </a:solidFill>
                <a:cs typeface="+mn-cs"/>
              </a:rPr>
              <a:t/>
            </a:r>
            <a:br>
              <a:rPr lang="en-US" sz="3600" dirty="0" smtClean="0">
                <a:solidFill>
                  <a:srgbClr val="FF0000"/>
                </a:solidFill>
                <a:cs typeface="+mn-cs"/>
              </a:rPr>
            </a:br>
            <a:r>
              <a:rPr lang="en-US" sz="3600" dirty="0">
                <a:solidFill>
                  <a:srgbClr val="FF0000"/>
                </a:solidFill>
                <a:cs typeface="+mn-cs"/>
              </a:rPr>
              <a:t/>
            </a:r>
            <a:br>
              <a:rPr lang="en-US" sz="3600" dirty="0">
                <a:solidFill>
                  <a:srgbClr val="FF0000"/>
                </a:solidFill>
                <a:cs typeface="+mn-cs"/>
              </a:rPr>
            </a:br>
            <a:r>
              <a:rPr lang="fa-IR" sz="31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محمدامین ذوالجناحی</a:t>
            </a:r>
            <a:r>
              <a:rPr lang="fa-IR" sz="3100" dirty="0" smtClean="0">
                <a:solidFill>
                  <a:srgbClr val="008000"/>
                </a:solidFill>
                <a:cs typeface="+mn-cs"/>
              </a:rPr>
              <a:t/>
            </a:r>
            <a:br>
              <a:rPr lang="fa-IR" sz="3100" dirty="0" smtClean="0">
                <a:solidFill>
                  <a:srgbClr val="008000"/>
                </a:solidFill>
                <a:cs typeface="+mn-cs"/>
              </a:rPr>
            </a:br>
            <a:r>
              <a:rPr lang="fa-IR" sz="3100" dirty="0" smtClean="0">
                <a:solidFill>
                  <a:srgbClr val="008000"/>
                </a:solidFill>
                <a:cs typeface="B Nazanin" panose="00000400000000000000" pitchFamily="2" charset="-78"/>
              </a:rPr>
              <a:t>آبان 96</a:t>
            </a:r>
            <a:br>
              <a:rPr lang="fa-IR" sz="3100" dirty="0" smtClean="0">
                <a:solidFill>
                  <a:srgbClr val="008000"/>
                </a:solidFill>
                <a:cs typeface="B Nazanin" panose="00000400000000000000" pitchFamily="2" charset="-78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4876800"/>
            <a:ext cx="13589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539" y="270826"/>
            <a:ext cx="2756921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31968" cy="1143000"/>
          </a:xfrm>
        </p:spPr>
        <p:txBody>
          <a:bodyPr>
            <a:normAutofit/>
          </a:bodyPr>
          <a:lstStyle/>
          <a:p>
            <a:pPr lvl="2" algn="ctr" rtl="1">
              <a:spcBef>
                <a:spcPct val="0"/>
              </a:spcBef>
            </a:pPr>
            <a:r>
              <a:rPr lang="fa-IR" sz="2000" b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cs typeface="B Nazanin" panose="00000400000000000000" pitchFamily="2" charset="-78"/>
              </a:rPr>
              <a:t>بهینه سازی ترکیبی با تغییر مکان پلاسما </a:t>
            </a:r>
            <a:r>
              <a:rPr lang="en-US" sz="2000" b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cs typeface="B Nazanin" panose="00000400000000000000" pitchFamily="2" charset="-78"/>
              </a:rPr>
              <a:t>(DBD)</a:t>
            </a:r>
            <a:r>
              <a:rPr lang="fa-IR" sz="2000" b="1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cs typeface="B Nazanin" panose="00000400000000000000" pitchFamily="2" charset="-78"/>
              </a:rPr>
              <a:t> و تغییر شکل ایرفویل و تغییر فرکانس پلاسما</a:t>
            </a:r>
            <a:r>
              <a:rPr lang="en-US" b="1" dirty="0">
                <a:effectLst>
                  <a:outerShdw sx="0" sy="0">
                    <a:srgbClr val="000000"/>
                  </a:outerShdw>
                </a:effectLst>
              </a:rPr>
              <a:t/>
            </a:r>
            <a:br>
              <a:rPr lang="en-US" b="1" dirty="0">
                <a:effectLst>
                  <a:outerShdw sx="0" sy="0">
                    <a:srgbClr val="000000"/>
                  </a:outerShdw>
                </a:effectLst>
              </a:rPr>
            </a:b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0819" y="1143002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پارامتر های مربوط به پلاسما(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DBD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79144" y="89972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ایرفویل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S809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آزمایش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2T18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8007" y="1953298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شرایط اولیه و قیود بهینه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سازی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برای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S809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13995" y="2915621"/>
            <a:ext cx="194796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Minimizing Cd/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3" y="1049804"/>
            <a:ext cx="5732895" cy="1130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3" y="1893604"/>
            <a:ext cx="6001243" cy="9952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79" y="2547500"/>
            <a:ext cx="5732895" cy="1735317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t="693" b="3775"/>
          <a:stretch/>
        </p:blipFill>
        <p:spPr>
          <a:xfrm>
            <a:off x="5784418" y="4038600"/>
            <a:ext cx="3347550" cy="2819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290774" y="4957939"/>
            <a:ext cx="762000" cy="457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11695" r="12569" b="2019"/>
          <a:stretch/>
        </p:blipFill>
        <p:spPr>
          <a:xfrm>
            <a:off x="486578" y="4014537"/>
            <a:ext cx="4470695" cy="284346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515896" y="5909140"/>
            <a:ext cx="1489378" cy="701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896" y="5750496"/>
            <a:ext cx="1489378" cy="86053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>
            <a:off x="6648007" y="5299540"/>
            <a:ext cx="23767" cy="48968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4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885" y="245050"/>
            <a:ext cx="9064189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2000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cs typeface="B Nazanin" panose="00000400000000000000" pitchFamily="2" charset="-78"/>
              </a:rPr>
              <a:t>بهینه سازی ترکیبی با تغییر مکان پلاسما </a:t>
            </a:r>
            <a:r>
              <a:rPr lang="en-US" sz="2000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cs typeface="B Nazanin" panose="00000400000000000000" pitchFamily="2" charset="-78"/>
              </a:rPr>
              <a:t>(DBD)</a:t>
            </a:r>
            <a:r>
              <a:rPr lang="fa-IR" sz="2000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cs typeface="B Nazanin" panose="00000400000000000000" pitchFamily="2" charset="-78"/>
              </a:rPr>
              <a:t> و تغییر شکل ایرفویل و تغییر فرکانس پلاسما</a:t>
            </a:r>
            <a:endParaRPr lang="en-US" sz="20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144" y="89972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ایرفویل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S809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آزمایش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2T18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" t="11502" r="10240" b="2699"/>
          <a:stretch/>
        </p:blipFill>
        <p:spPr>
          <a:xfrm>
            <a:off x="6060807" y="1053625"/>
            <a:ext cx="3043287" cy="27432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14231"/>
          <a:stretch/>
        </p:blipFill>
        <p:spPr>
          <a:xfrm>
            <a:off x="39905" y="1053625"/>
            <a:ext cx="2848871" cy="260397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b="4209"/>
          <a:stretch/>
        </p:blipFill>
        <p:spPr>
          <a:xfrm>
            <a:off x="0" y="3812867"/>
            <a:ext cx="2919261" cy="3045133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r="-1" b="5434"/>
          <a:stretch/>
        </p:blipFill>
        <p:spPr>
          <a:xfrm>
            <a:off x="2907229" y="3796825"/>
            <a:ext cx="3153580" cy="306117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13760" b="3785"/>
          <a:stretch/>
        </p:blipFill>
        <p:spPr>
          <a:xfrm>
            <a:off x="2883165" y="1115670"/>
            <a:ext cx="3177643" cy="260929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406113" y="103947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Original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00928" y="352165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Optimized</a:t>
            </a:r>
            <a:endParaRPr lang="en-US" dirty="0"/>
          </a:p>
        </p:txBody>
      </p:sp>
      <p:pic>
        <p:nvPicPr>
          <p:cNvPr id="21" name="Picture 2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" t="13036" r="14802" b="5116"/>
          <a:stretch/>
        </p:blipFill>
        <p:spPr>
          <a:xfrm>
            <a:off x="6060807" y="3812867"/>
            <a:ext cx="3055119" cy="304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79144" y="89972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ایرفویل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S809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آزمایش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2T18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07885" y="245050"/>
            <a:ext cx="9064189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2000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cs typeface="B Nazanin" panose="00000400000000000000" pitchFamily="2" charset="-78"/>
              </a:rPr>
              <a:t>بهینه سازی ترکیبی با تغییر مکان پلاسما </a:t>
            </a:r>
            <a:r>
              <a:rPr lang="en-US" sz="2000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cs typeface="B Nazanin" panose="00000400000000000000" pitchFamily="2" charset="-78"/>
              </a:rPr>
              <a:t>(DBD)</a:t>
            </a:r>
            <a:r>
              <a:rPr lang="fa-IR" sz="2000" dirty="0">
                <a:solidFill>
                  <a:srgbClr val="FF0000"/>
                </a:solidFill>
                <a:effectLst>
                  <a:outerShdw sx="0" sy="0">
                    <a:srgbClr val="000000"/>
                  </a:outerShdw>
                </a:effectLst>
                <a:cs typeface="B Nazanin" panose="00000400000000000000" pitchFamily="2" charset="-78"/>
              </a:rPr>
              <a:t> و تغییر شکل ایرفویل و تغییر فرکانس پلاسما</a:t>
            </a:r>
            <a:endParaRPr lang="en-US" sz="20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6364" r="7051" b="5326"/>
          <a:stretch/>
        </p:blipFill>
        <p:spPr bwMode="auto">
          <a:xfrm>
            <a:off x="4538735" y="3962400"/>
            <a:ext cx="4605265" cy="289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10241" r="12578" b="3225"/>
          <a:stretch/>
        </p:blipFill>
        <p:spPr>
          <a:xfrm>
            <a:off x="4479144" y="1078834"/>
            <a:ext cx="4729923" cy="28194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9217" r="23784" b="4763"/>
          <a:stretch/>
        </p:blipFill>
        <p:spPr>
          <a:xfrm>
            <a:off x="0" y="1034721"/>
            <a:ext cx="3933712" cy="2947732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9733" r="13632" b="3714"/>
          <a:stretch/>
        </p:blipFill>
        <p:spPr>
          <a:xfrm>
            <a:off x="0" y="4114800"/>
            <a:ext cx="393371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1295401"/>
            <a:ext cx="7467600" cy="3733799"/>
          </a:xfrm>
        </p:spPr>
        <p:txBody>
          <a:bodyPr>
            <a:noAutofit/>
          </a:bodyPr>
          <a:lstStyle/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1- محاسبه ضرایب بِرن اشتاین تابع شکل و پیاده سازی روش </a:t>
            </a:r>
            <a:r>
              <a:rPr lang="en-US" sz="2200" b="1" dirty="0" smtClean="0">
                <a:cs typeface="B Nazanin" panose="00000400000000000000" pitchFamily="2" charset="-78"/>
              </a:rPr>
              <a:t>CST</a:t>
            </a:r>
            <a:endParaRPr lang="fa-IR" sz="2200" b="1" dirty="0" smtClean="0">
              <a:cs typeface="B Nazanin" panose="000004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>
                <a:cs typeface="B Nazanin" panose="00000400000000000000" pitchFamily="2" charset="-78"/>
              </a:rPr>
              <a:t>2- پیاده سازی الگوریتم بهینه سازی </a:t>
            </a:r>
            <a:r>
              <a:rPr lang="en-US" sz="2200" b="1" dirty="0">
                <a:cs typeface="B Nazanin" panose="00000400000000000000" pitchFamily="2" charset="-78"/>
              </a:rPr>
              <a:t>PSO </a:t>
            </a:r>
            <a:endParaRPr lang="fa-IR" sz="2200" b="1" dirty="0" smtClean="0">
              <a:cs typeface="B Nazanin" panose="000004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3- نحوه </a:t>
            </a:r>
            <a:r>
              <a:rPr lang="fa-IR" sz="2200" b="1" dirty="0">
                <a:cs typeface="B Nazanin" panose="00000400000000000000" pitchFamily="2" charset="-78"/>
              </a:rPr>
              <a:t>پیاده سازی یک حلقه تکرار بهینه سازی و محاسبه مقادیر بهینه محلی و کلی </a:t>
            </a:r>
            <a:endParaRPr lang="fa-IR" sz="2200" b="1" dirty="0" smtClean="0">
              <a:cs typeface="B Nazanin" panose="000004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r>
              <a:rPr lang="fa-IR" sz="2200" b="1" dirty="0" smtClean="0">
                <a:cs typeface="B Nazanin" panose="00000400000000000000" pitchFamily="2" charset="-78"/>
              </a:rPr>
              <a:t>4- نحوه </a:t>
            </a:r>
            <a:r>
              <a:rPr lang="fa-IR" sz="2200" b="1" dirty="0">
                <a:cs typeface="B Nazanin" panose="00000400000000000000" pitchFamily="2" charset="-78"/>
              </a:rPr>
              <a:t>تغییر شبکه بندی در حین اجرای حلقه بهینه سازی </a:t>
            </a:r>
            <a:endParaRPr lang="en-US" sz="2200" b="1" dirty="0" smtClean="0">
              <a:cs typeface="B Nazanin" panose="00000400000000000000" pitchFamily="2" charset="-78"/>
            </a:endParaRPr>
          </a:p>
          <a:p>
            <a:pPr marL="109728" indent="0" algn="r" rtl="1">
              <a:lnSpc>
                <a:spcPct val="150000"/>
              </a:lnSpc>
              <a:buNone/>
            </a:pPr>
            <a:endParaRPr lang="fa-IR" sz="2200" b="1" dirty="0" smtClean="0">
              <a:cs typeface="B Nazanin" panose="00000400000000000000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fa-IR" sz="3700" dirty="0">
                <a:solidFill>
                  <a:srgbClr val="FF0000"/>
                </a:solidFill>
                <a:cs typeface="+mn-cs"/>
              </a:rPr>
              <a:t>آنچه در این کد خواهید آموخت</a:t>
            </a:r>
            <a:endParaRPr lang="en-US" sz="37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2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lnSpc>
                <a:spcPct val="200000"/>
              </a:lnSpc>
            </a:pPr>
            <a:r>
              <a:rPr lang="fa-IR" sz="2600" b="1" dirty="0">
                <a:cs typeface="B Nazanin" panose="00000400000000000000" pitchFamily="2" charset="-78"/>
              </a:rPr>
              <a:t>1- </a:t>
            </a:r>
            <a:r>
              <a:rPr lang="fa-IR" sz="2400" b="1" dirty="0">
                <a:cs typeface="B Nazanin" panose="00000400000000000000" pitchFamily="2" charset="-78"/>
              </a:rPr>
              <a:t>این  برنامه در همه نسخه های کامپایلرهای فرترن قابل اجراست.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2- خروجی ها در همه نسخه های </a:t>
            </a:r>
            <a:r>
              <a:rPr lang="en-US" sz="2200" b="1" dirty="0" err="1">
                <a:cs typeface="B Nazanin" panose="00000400000000000000" pitchFamily="2" charset="-78"/>
              </a:rPr>
              <a:t>Tecplot</a:t>
            </a:r>
            <a:r>
              <a:rPr lang="fa-IR" sz="2400" b="1" dirty="0">
                <a:cs typeface="B Nazanin" panose="00000400000000000000" pitchFamily="2" charset="-78"/>
              </a:rPr>
              <a:t> قابل مشاهده است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3- آشنایی اولیه با </a:t>
            </a:r>
            <a:r>
              <a:rPr lang="fa-IR" sz="2400" b="1" dirty="0" smtClean="0">
                <a:cs typeface="B Nazanin" panose="00000400000000000000" pitchFamily="2" charset="-78"/>
              </a:rPr>
              <a:t>مفاهیم مربوط به هندسه ایرفویل و تعاریف مربوط به آن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و همچنین آشنایی با روشهای پارامتری سازی هندسه ایرفویل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4- آشنایی اولیه با الگوریتم های بهینه سازی و روش </a:t>
            </a:r>
            <a:r>
              <a:rPr lang="en-US" sz="2400" b="1" dirty="0" smtClean="0">
                <a:cs typeface="B Nazanin" panose="00000400000000000000" pitchFamily="2" charset="-78"/>
              </a:rPr>
              <a:t>PSO</a:t>
            </a:r>
            <a:endParaRPr lang="fa-IR" sz="2400" b="1" dirty="0">
              <a:cs typeface="B Nazanin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5- آشنایی با روش های </a:t>
            </a:r>
            <a:r>
              <a:rPr lang="en-US" sz="2400" b="1" dirty="0" smtClean="0">
                <a:cs typeface="B Nazanin" panose="00000400000000000000" pitchFamily="2" charset="-78"/>
              </a:rPr>
              <a:t>CFD</a:t>
            </a:r>
            <a:r>
              <a:rPr lang="fa-IR" sz="2400" b="1" dirty="0" smtClean="0">
                <a:cs typeface="B Nazanin" panose="00000400000000000000" pitchFamily="2" charset="-78"/>
              </a:rPr>
              <a:t>  حل جریان حول ایرفویل</a:t>
            </a:r>
          </a:p>
          <a:p>
            <a:pPr algn="r" rtl="1">
              <a:lnSpc>
                <a:spcPct val="200000"/>
              </a:lnSpc>
            </a:pPr>
            <a:r>
              <a:rPr lang="fa-IR" sz="2400" b="1" dirty="0" smtClean="0">
                <a:cs typeface="B Nazanin" panose="00000400000000000000" pitchFamily="2" charset="-78"/>
              </a:rPr>
              <a:t>6- آشنایی با شبکه بندی و چگونگی ورود شبکه بندی و نحوه تغییر آن در حین حلقه بهینه سازی </a:t>
            </a:r>
          </a:p>
          <a:p>
            <a:pPr algn="r" rtl="1">
              <a:lnSpc>
                <a:spcPct val="200000"/>
              </a:lnSpc>
            </a:pPr>
            <a:r>
              <a:rPr lang="fa-IR" sz="2400" b="1" smtClean="0">
                <a:cs typeface="B Nazanin" panose="00000400000000000000" pitchFamily="2" charset="-78"/>
              </a:rPr>
              <a:t>7- </a:t>
            </a:r>
            <a:r>
              <a:rPr lang="fa-IR" sz="2400" b="1" dirty="0">
                <a:cs typeface="B Nazanin" panose="00000400000000000000" pitchFamily="2" charset="-78"/>
              </a:rPr>
              <a:t>آشنایی با </a:t>
            </a:r>
            <a:r>
              <a:rPr lang="fa-IR" sz="2400" b="1" dirty="0" smtClean="0">
                <a:cs typeface="B Nazanin" panose="00000400000000000000" pitchFamily="2" charset="-78"/>
              </a:rPr>
              <a:t>زبان برنامه نویسی </a:t>
            </a:r>
            <a:r>
              <a:rPr lang="en-US" sz="2200" b="1" dirty="0">
                <a:cs typeface="B Nazanin" panose="00000400000000000000" pitchFamily="2" charset="-78"/>
              </a:rPr>
              <a:t>Fortran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700" dirty="0">
                <a:solidFill>
                  <a:srgbClr val="FF0000"/>
                </a:solidFill>
                <a:cs typeface="+mn-cs"/>
              </a:rPr>
              <a:t>نکات و الزامات</a:t>
            </a:r>
            <a:endParaRPr lang="en-US" sz="3700" dirty="0">
              <a:solidFill>
                <a:srgbClr val="FF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2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1000"/>
            <a:ext cx="7696200" cy="2159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6461" y="3043921"/>
                <a:ext cx="3183179" cy="456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.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1" y="3043921"/>
                <a:ext cx="3183179" cy="456407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67400" y="2978882"/>
                <a:ext cx="2748894" cy="492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latin typeface="B Nazanin" panose="00000400000000000000" pitchFamily="2" charset="-78"/>
                    <a:ea typeface="Calibri" panose="020F0502020204030204" pitchFamily="34" charset="0"/>
                  </a:rPr>
                  <a:t> </a:t>
                </a:r>
                <a:r>
                  <a:rPr lang="fa-IR" dirty="0" smtClean="0">
                    <a:latin typeface="B Nazanin" panose="00000400000000000000" pitchFamily="2" charset="-78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rPr>
                      <m:t>𝜓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𝑐</m:t>
                        </m:r>
                      </m:den>
                    </m:f>
                  </m:oMath>
                </a14:m>
                <a:r>
                  <a:rPr lang="fa-I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،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rPr>
                      <m:t>𝜁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𝑧</m:t>
                        </m:r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𝑐</m:t>
                        </m:r>
                      </m:den>
                    </m:f>
                  </m:oMath>
                </a14:m>
                <a:r>
                  <a:rPr lang="fa-IR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B Nazanin" panose="00000400000000000000" pitchFamily="2" charset="-78"/>
                  </a:rPr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𝜁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𝑡𝑒</m:t>
                        </m:r>
                      </m:sub>
                    </m:sSub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B Nazanin" panose="00000400000000000000" pitchFamily="2" charset="-78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Nazanin" panose="00000400000000000000" pitchFamily="2" charset="-78"/>
                              </a:rPr>
                              <m:t>𝑧</m:t>
                            </m:r>
                          </m:e>
                          <m: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B Nazanin" panose="00000400000000000000" pitchFamily="2" charset="-78"/>
                              </a:rPr>
                              <m:t>𝑡𝑒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B Nazanin" panose="00000400000000000000" pitchFamily="2" charset="-78"/>
                          </a:rPr>
                          <m:t>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978882"/>
                <a:ext cx="2748894" cy="492571"/>
              </a:xfrm>
              <a:prstGeom prst="rect">
                <a:avLst/>
              </a:prstGeom>
              <a:blipFill rotWithShape="0">
                <a:blip r:embed="rId4"/>
                <a:stretch>
                  <a:fillRect l="-222"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6461" y="5021918"/>
                <a:ext cx="3827393" cy="871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≡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𝜁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𝑡𝑒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ra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 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. 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61" y="5021918"/>
                <a:ext cx="3827393" cy="87145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43647" y="5859101"/>
                <a:ext cx="1670778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647" y="5859101"/>
                <a:ext cx="1670778" cy="91069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296137" y="6008052"/>
                <a:ext cx="2196883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𝑡𝑒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137" y="6008052"/>
                <a:ext cx="2196883" cy="61279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77797" y="4063088"/>
                <a:ext cx="2428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7" y="4063088"/>
                <a:ext cx="2428998" cy="369332"/>
              </a:xfrm>
              <a:prstGeom prst="rect">
                <a:avLst/>
              </a:prstGeom>
              <a:blipFill rotWithShape="0"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40964" y="4063088"/>
            <a:ext cx="133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تابع کلاس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63595" y="4468000"/>
            <a:ext cx="4469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N1=0.5 , N2 = </a:t>
            </a:r>
            <a:r>
              <a:rPr lang="en-US" dirty="0" smtClean="0"/>
              <a:t>1        </a:t>
            </a:r>
            <a:r>
              <a:rPr lang="fa-IR" dirty="0" smtClean="0"/>
              <a:t>برای </a:t>
            </a:r>
            <a:r>
              <a:rPr lang="fa-IR" dirty="0"/>
              <a:t>ایرفویل با لبه گِرد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57956" y="5269468"/>
            <a:ext cx="133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تابع شکل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0" y="3102121"/>
            <a:ext cx="1782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/>
              <a:t>فرمول روش </a:t>
            </a:r>
            <a:r>
              <a:rPr lang="en-US" dirty="0" smtClean="0"/>
              <a:t>CST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639640" y="51597"/>
            <a:ext cx="1680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روش پارامتری</a:t>
            </a:r>
            <a:r>
              <a:rPr lang="fa-I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lang="fa-I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سازی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" y="205581"/>
            <a:ext cx="4572000" cy="2209800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1989137" y="48566"/>
            <a:ext cx="8229600" cy="411162"/>
          </a:xfrm>
          <a:prstGeom prst="rect">
            <a:avLst/>
          </a:prstGeom>
        </p:spPr>
        <p:txBody>
          <a:bodyPr vert="horz" rtlCol="0" anchor="ctr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rtl="1"/>
            <a:r>
              <a:rPr lang="fa-IR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روش پارامتری سازی موقعیت و فرکانس پلاسما</a:t>
            </a:r>
            <a:r>
              <a:rPr lang="en-US" sz="28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(DBD)</a:t>
            </a:r>
            <a:endParaRPr lang="en-US" sz="2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26797"/>
              </p:ext>
            </p:extLst>
          </p:nvPr>
        </p:nvGraphicFramePr>
        <p:xfrm>
          <a:off x="5062037" y="608500"/>
          <a:ext cx="2721309" cy="67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9" name="Equation" r:id="rId4" imgW="2260600" imgH="558800" progId="Equation.DSMT4">
                  <p:embed/>
                </p:oleObj>
              </mc:Choice>
              <mc:Fallback>
                <p:oleObj name="Equation" r:id="rId4" imgW="2260600" imgH="558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037" y="608500"/>
                        <a:ext cx="2721309" cy="6779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90425"/>
              </p:ext>
            </p:extLst>
          </p:nvPr>
        </p:nvGraphicFramePr>
        <p:xfrm>
          <a:off x="5062037" y="1407067"/>
          <a:ext cx="20796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0" name="Equation" r:id="rId6" imgW="1752600" imgH="457200" progId="Equation.DSMT4">
                  <p:embed/>
                </p:oleObj>
              </mc:Choice>
              <mc:Fallback>
                <p:oleObj name="Equation" r:id="rId6" imgW="1752600" imgH="457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037" y="1407067"/>
                        <a:ext cx="20796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481698"/>
              </p:ext>
            </p:extLst>
          </p:nvPr>
        </p:nvGraphicFramePr>
        <p:xfrm>
          <a:off x="5062037" y="2076991"/>
          <a:ext cx="4060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1" name="Equation" r:id="rId8" imgW="3416300" imgH="457200" progId="Equation.DSMT4">
                  <p:embed/>
                </p:oleObj>
              </mc:Choice>
              <mc:Fallback>
                <p:oleObj name="Equation" r:id="rId8" imgW="341630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037" y="2076991"/>
                        <a:ext cx="406082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52400" y="70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274476"/>
              </p:ext>
            </p:extLst>
          </p:nvPr>
        </p:nvGraphicFramePr>
        <p:xfrm>
          <a:off x="101099" y="2483642"/>
          <a:ext cx="221773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2" name="Equation" r:id="rId10" imgW="1866090" imgH="253890" progId="Equation.DSMT4">
                  <p:embed/>
                </p:oleObj>
              </mc:Choice>
              <mc:Fallback>
                <p:oleObj name="Equation" r:id="rId10" imgW="1866090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99" y="2483642"/>
                        <a:ext cx="221773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123566"/>
              </p:ext>
            </p:extLst>
          </p:nvPr>
        </p:nvGraphicFramePr>
        <p:xfrm>
          <a:off x="101099" y="2768617"/>
          <a:ext cx="43815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3" name="Equation" r:id="rId12" imgW="3683000" imgH="419100" progId="Equation.DSMT4">
                  <p:embed/>
                </p:oleObj>
              </mc:Choice>
              <mc:Fallback>
                <p:oleObj name="Equation" r:id="rId12" imgW="3683000" imgH="4191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99" y="2768617"/>
                        <a:ext cx="43815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0" y="503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408411"/>
              </p:ext>
            </p:extLst>
          </p:nvPr>
        </p:nvGraphicFramePr>
        <p:xfrm>
          <a:off x="5304924" y="4190852"/>
          <a:ext cx="3673475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4" name="Equation" r:id="rId14" imgW="3086100" imgH="1638300" progId="Equation.DSMT4">
                  <p:embed/>
                </p:oleObj>
              </mc:Choice>
              <mc:Fallback>
                <p:oleObj name="Equation" r:id="rId14" imgW="3086100" imgH="1638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924" y="4190852"/>
                        <a:ext cx="3673475" cy="196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1965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818164"/>
              </p:ext>
            </p:extLst>
          </p:nvPr>
        </p:nvGraphicFramePr>
        <p:xfrm>
          <a:off x="117016" y="3279085"/>
          <a:ext cx="22177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5" name="Equation" r:id="rId16" imgW="1866090" imgH="583947" progId="Equation.DSMT4">
                  <p:embed/>
                </p:oleObj>
              </mc:Choice>
              <mc:Fallback>
                <p:oleObj name="Equation" r:id="rId16" imgW="1866090" imgH="583947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16" y="3279085"/>
                        <a:ext cx="2217738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0" y="70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388561"/>
              </p:ext>
            </p:extLst>
          </p:nvPr>
        </p:nvGraphicFramePr>
        <p:xfrm>
          <a:off x="81046" y="3987990"/>
          <a:ext cx="365760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6" name="Equation" r:id="rId18" imgW="3073400" imgH="990600" progId="Equation.DSMT4">
                  <p:embed/>
                </p:oleObj>
              </mc:Choice>
              <mc:Fallback>
                <p:oleObj name="Equation" r:id="rId18" imgW="3073400" imgH="9906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46" y="3987990"/>
                        <a:ext cx="3657600" cy="118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-138072" y="27549"/>
            <a:ext cx="11785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 smtClean="0"/>
              <a:t>Control point</a:t>
            </a:r>
            <a:endParaRPr lang="en-US" sz="1200" dirty="0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70681"/>
              </p:ext>
            </p:extLst>
          </p:nvPr>
        </p:nvGraphicFramePr>
        <p:xfrm>
          <a:off x="2819400" y="3279476"/>
          <a:ext cx="15240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7" name="Equation" r:id="rId20" imgW="1282700" imgH="469900" progId="Equation.DSMT4">
                  <p:embed/>
                </p:oleObj>
              </mc:Choice>
              <mc:Fallback>
                <p:oleObj name="Equation" r:id="rId20" imgW="1282700" imgH="4699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79476"/>
                        <a:ext cx="152400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0" y="56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46562"/>
              </p:ext>
            </p:extLst>
          </p:nvPr>
        </p:nvGraphicFramePr>
        <p:xfrm>
          <a:off x="5304924" y="2744358"/>
          <a:ext cx="3703638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8" name="Equation" r:id="rId22" imgW="3111500" imgH="1244600" progId="Equation.DSMT4">
                  <p:embed/>
                </p:oleObj>
              </mc:Choice>
              <mc:Fallback>
                <p:oleObj name="Equation" r:id="rId22" imgW="3111500" imgH="12446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4924" y="2744358"/>
                        <a:ext cx="3703638" cy="1493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0" y="1493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56159"/>
              </p:ext>
            </p:extLst>
          </p:nvPr>
        </p:nvGraphicFramePr>
        <p:xfrm>
          <a:off x="580604" y="192357"/>
          <a:ext cx="1513729" cy="391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9" name="Equation" r:id="rId24" imgW="914400" imgH="241300" progId="Equation.3">
                  <p:embed/>
                </p:oleObj>
              </mc:Choice>
              <mc:Fallback>
                <p:oleObj name="Equation" r:id="rId24" imgW="914400" imgH="24130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604" y="192357"/>
                        <a:ext cx="1513729" cy="3915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0"/>
          <p:cNvSpPr>
            <a:spLocks noChangeArrowheads="1"/>
          </p:cNvSpPr>
          <p:nvPr/>
        </p:nvSpPr>
        <p:spPr bwMode="auto">
          <a:xfrm>
            <a:off x="0" y="23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6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23448"/>
              </p:ext>
            </p:extLst>
          </p:nvPr>
        </p:nvGraphicFramePr>
        <p:xfrm>
          <a:off x="584615" y="585057"/>
          <a:ext cx="1558028" cy="399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0" name="Equation" r:id="rId26" imgW="927100" imgH="241300" progId="Equation.3">
                  <p:embed/>
                </p:oleObj>
              </mc:Choice>
              <mc:Fallback>
                <p:oleObj name="Equation" r:id="rId26" imgW="927100" imgH="24130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15" y="585057"/>
                        <a:ext cx="1558028" cy="399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63"/>
          <p:cNvSpPr>
            <a:spLocks noChangeArrowheads="1"/>
          </p:cNvSpPr>
          <p:nvPr/>
        </p:nvSpPr>
        <p:spPr bwMode="auto">
          <a:xfrm>
            <a:off x="152400" y="388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6"/>
          <p:cNvSpPr>
            <a:spLocks noChangeArrowheads="1"/>
          </p:cNvSpPr>
          <p:nvPr/>
        </p:nvSpPr>
        <p:spPr bwMode="auto">
          <a:xfrm>
            <a:off x="0" y="182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4" name="Elbow Connector 43"/>
          <p:cNvCxnSpPr/>
          <p:nvPr/>
        </p:nvCxnSpPr>
        <p:spPr>
          <a:xfrm rot="10800000">
            <a:off x="1060792" y="75375"/>
            <a:ext cx="304800" cy="228599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>
            <a:off x="749254" y="97262"/>
            <a:ext cx="623075" cy="59347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92"/>
          <p:cNvSpPr>
            <a:spLocks noChangeArrowheads="1"/>
          </p:cNvSpPr>
          <p:nvPr/>
        </p:nvSpPr>
        <p:spPr bwMode="auto">
          <a:xfrm>
            <a:off x="234904" y="53219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91086"/>
              </p:ext>
            </p:extLst>
          </p:nvPr>
        </p:nvGraphicFramePr>
        <p:xfrm>
          <a:off x="234904" y="5321979"/>
          <a:ext cx="10287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1" name="Equation" r:id="rId28" imgW="1028254" imgH="444307" progId="Equation.3">
                  <p:embed/>
                </p:oleObj>
              </mc:Choice>
              <mc:Fallback>
                <p:oleObj name="Equation" r:id="rId28" imgW="1028254" imgH="444307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04" y="5321979"/>
                        <a:ext cx="10287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93"/>
          <p:cNvSpPr>
            <a:spLocks noChangeArrowheads="1"/>
          </p:cNvSpPr>
          <p:nvPr/>
        </p:nvSpPr>
        <p:spPr bwMode="auto">
          <a:xfrm>
            <a:off x="234904" y="57633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372329" y="52821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49061"/>
              </p:ext>
            </p:extLst>
          </p:nvPr>
        </p:nvGraphicFramePr>
        <p:xfrm>
          <a:off x="1372329" y="5282124"/>
          <a:ext cx="10445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2" name="Equation" r:id="rId30" imgW="1041400" imgH="457200" progId="Equation.3">
                  <p:embed/>
                </p:oleObj>
              </mc:Choice>
              <mc:Fallback>
                <p:oleObj name="Equation" r:id="rId30" imgW="1041400" imgH="457200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329" y="5282124"/>
                        <a:ext cx="1044575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96"/>
          <p:cNvSpPr>
            <a:spLocks noChangeArrowheads="1"/>
          </p:cNvSpPr>
          <p:nvPr/>
        </p:nvSpPr>
        <p:spPr bwMode="auto">
          <a:xfrm>
            <a:off x="1372329" y="57472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98"/>
          <p:cNvSpPr>
            <a:spLocks noChangeArrowheads="1"/>
          </p:cNvSpPr>
          <p:nvPr/>
        </p:nvSpPr>
        <p:spPr bwMode="auto">
          <a:xfrm>
            <a:off x="2689606" y="528212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614311"/>
              </p:ext>
            </p:extLst>
          </p:nvPr>
        </p:nvGraphicFramePr>
        <p:xfrm>
          <a:off x="2689606" y="5282124"/>
          <a:ext cx="974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3" name="Equation" r:id="rId32" imgW="977476" imgH="482391" progId="Equation.3">
                  <p:embed/>
                </p:oleObj>
              </mc:Choice>
              <mc:Fallback>
                <p:oleObj name="Equation" r:id="rId32" imgW="977476" imgH="482391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606" y="5282124"/>
                        <a:ext cx="974725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99"/>
          <p:cNvSpPr>
            <a:spLocks noChangeArrowheads="1"/>
          </p:cNvSpPr>
          <p:nvPr/>
        </p:nvSpPr>
        <p:spPr bwMode="auto">
          <a:xfrm>
            <a:off x="2689606" y="57694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7" name="Rectangle 101"/>
          <p:cNvSpPr>
            <a:spLocks noChangeArrowheads="1"/>
          </p:cNvSpPr>
          <p:nvPr/>
        </p:nvSpPr>
        <p:spPr bwMode="auto">
          <a:xfrm>
            <a:off x="3812179" y="529006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571162"/>
              </p:ext>
            </p:extLst>
          </p:nvPr>
        </p:nvGraphicFramePr>
        <p:xfrm>
          <a:off x="3812179" y="5290062"/>
          <a:ext cx="9604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4" name="Equation" r:id="rId34" imgW="965200" imgH="469900" progId="Equation.3">
                  <p:embed/>
                </p:oleObj>
              </mc:Choice>
              <mc:Fallback>
                <p:oleObj name="Equation" r:id="rId34" imgW="965200" imgH="4699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2179" y="5290062"/>
                        <a:ext cx="9604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102"/>
          <p:cNvSpPr>
            <a:spLocks noChangeArrowheads="1"/>
          </p:cNvSpPr>
          <p:nvPr/>
        </p:nvSpPr>
        <p:spPr bwMode="auto">
          <a:xfrm>
            <a:off x="3812179" y="57694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34903" y="5242270"/>
            <a:ext cx="4669515" cy="9139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104"/>
          <p:cNvSpPr>
            <a:spLocks noChangeArrowheads="1"/>
          </p:cNvSpPr>
          <p:nvPr/>
        </p:nvSpPr>
        <p:spPr bwMode="auto">
          <a:xfrm>
            <a:off x="3838742" y="65417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110222"/>
              </p:ext>
            </p:extLst>
          </p:nvPr>
        </p:nvGraphicFramePr>
        <p:xfrm>
          <a:off x="3561354" y="5867745"/>
          <a:ext cx="12112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5" name="Equation" r:id="rId36" imgW="1205977" imgH="304668" progId="Equation.3">
                  <p:embed/>
                </p:oleObj>
              </mc:Choice>
              <mc:Fallback>
                <p:oleObj name="Equation" r:id="rId36" imgW="1205977" imgH="304668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354" y="5867745"/>
                        <a:ext cx="12112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105"/>
          <p:cNvSpPr>
            <a:spLocks noChangeArrowheads="1"/>
          </p:cNvSpPr>
          <p:nvPr/>
        </p:nvSpPr>
        <p:spPr bwMode="auto">
          <a:xfrm>
            <a:off x="3838742" y="684658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062802" y="5770591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روابط پلاسما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بهینه سازی ایرفویل با تغییر مکان پلاسما</a:t>
            </a:r>
            <a:r>
              <a:rPr lang="en-US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(DBD)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71" y="1171184"/>
            <a:ext cx="5697077" cy="1123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0819" y="1143002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پارامتر های مربوط به پلاسما(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DBD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79144" y="89972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ایرفویل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S809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آزمایش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2T18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61" y="2148164"/>
            <a:ext cx="5732895" cy="8278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8007" y="1953298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شرایط اولیه و قیود بهینه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سازی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برای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S809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13995" y="2915621"/>
            <a:ext cx="194796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Minimizing Cd/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53" y="2765920"/>
            <a:ext cx="5732895" cy="1576604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13241" b="4051"/>
          <a:stretch/>
        </p:blipFill>
        <p:spPr>
          <a:xfrm>
            <a:off x="5387875" y="4001391"/>
            <a:ext cx="3756125" cy="2873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04" y="4495800"/>
            <a:ext cx="2773680" cy="1600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830404" y="4503080"/>
            <a:ext cx="2773680" cy="15929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43600" y="4953000"/>
            <a:ext cx="762000" cy="457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4604085" y="5105401"/>
            <a:ext cx="1339515" cy="7619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9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بهینه سازی ایرفویل با تغییر مکان پلاسما</a:t>
            </a:r>
            <a:r>
              <a:rPr lang="en-US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(DBD)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144" y="89972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ایرفویل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S809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آزمایش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2T18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2" t="13184" r="15459" b="5002"/>
          <a:stretch/>
        </p:blipFill>
        <p:spPr>
          <a:xfrm>
            <a:off x="6007969" y="1123043"/>
            <a:ext cx="3103947" cy="2610757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11207" b="4094"/>
          <a:stretch/>
        </p:blipFill>
        <p:spPr>
          <a:xfrm>
            <a:off x="2987742" y="3620861"/>
            <a:ext cx="3028248" cy="2398940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12901" b="2481"/>
          <a:stretch/>
        </p:blipFill>
        <p:spPr>
          <a:xfrm>
            <a:off x="2987742" y="1236168"/>
            <a:ext cx="2975408" cy="236062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0" t="12625" b="4432"/>
          <a:stretch/>
        </p:blipFill>
        <p:spPr>
          <a:xfrm>
            <a:off x="12032" y="1182608"/>
            <a:ext cx="2919062" cy="222519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406113" y="1039470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Original</a:t>
            </a:r>
            <a:endParaRPr lang="en-US" dirty="0"/>
          </a:p>
        </p:txBody>
      </p:sp>
      <p:pic>
        <p:nvPicPr>
          <p:cNvPr id="28" name="Picture 2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12410" b="3126"/>
          <a:stretch/>
        </p:blipFill>
        <p:spPr>
          <a:xfrm>
            <a:off x="0" y="3596797"/>
            <a:ext cx="2987742" cy="242300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200928" y="3521653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Optimized</a:t>
            </a:r>
            <a:endParaRPr lang="en-US" dirty="0"/>
          </a:p>
        </p:txBody>
      </p:sp>
      <p:pic>
        <p:nvPicPr>
          <p:cNvPr id="30" name="Picture 2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" t="12210" r="16408" b="3488"/>
          <a:stretch/>
        </p:blipFill>
        <p:spPr>
          <a:xfrm>
            <a:off x="6060809" y="3733800"/>
            <a:ext cx="305110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fa-IR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بهینه سازی ایرفویل با تغییر مکان پلاسما</a:t>
            </a:r>
            <a:r>
              <a:rPr lang="en-US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(DBD)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144" y="89972"/>
            <a:ext cx="4527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ایرفویل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S809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آزمایش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2T18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" t="11293" r="19122" b="2880"/>
          <a:stretch/>
        </p:blipFill>
        <p:spPr>
          <a:xfrm>
            <a:off x="4648200" y="1152028"/>
            <a:ext cx="3767180" cy="2733166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6399" r="20857" b="4025"/>
          <a:stretch/>
        </p:blipFill>
        <p:spPr>
          <a:xfrm>
            <a:off x="0" y="1074823"/>
            <a:ext cx="3505200" cy="288757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2841" r="18073" b="3692"/>
          <a:stretch/>
        </p:blipFill>
        <p:spPr>
          <a:xfrm>
            <a:off x="0" y="4038600"/>
            <a:ext cx="3634834" cy="2823411"/>
          </a:xfrm>
          <a:prstGeom prst="rect">
            <a:avLst/>
          </a:prstGeom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t="7672" r="6505" b="5380"/>
          <a:stretch/>
        </p:blipFill>
        <p:spPr bwMode="auto">
          <a:xfrm>
            <a:off x="4139913" y="3986463"/>
            <a:ext cx="4491789" cy="282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62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31146"/>
            <a:ext cx="9131968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240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بهینه سازی ترکیبی ایرفویل با تغییر مکان پلاسما </a:t>
            </a:r>
            <a:r>
              <a:rPr lang="en-US" sz="240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(DBD)</a:t>
            </a:r>
            <a:r>
              <a:rPr lang="fa-IR" sz="240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 و تغییر شکل ایرفویل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40819" y="1143002"/>
            <a:ext cx="2791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پارامتر های مربوط به پلاسما(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DBD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63079" y="89972"/>
            <a:ext cx="5843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ایرفویل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NACA0012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آزمایش مافوق صوت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8007" y="1953298"/>
            <a:ext cx="2358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شرایط اولیه و قیود بهینه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سازی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/>
            <a:r>
              <a:rPr lang="fa-I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برای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NACA0012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13995" y="2915621"/>
            <a:ext cx="194796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Minimizing Cd/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69" y="1060796"/>
            <a:ext cx="5732895" cy="1130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27" y="1942412"/>
            <a:ext cx="5732895" cy="9952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9" y="2581752"/>
            <a:ext cx="5732895" cy="1576604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t="12947" b="4158"/>
          <a:stretch/>
        </p:blipFill>
        <p:spPr>
          <a:xfrm>
            <a:off x="5343424" y="3886200"/>
            <a:ext cx="3800576" cy="2947737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t="10298" r="9782" b="3681"/>
          <a:stretch/>
        </p:blipFill>
        <p:spPr>
          <a:xfrm>
            <a:off x="561808" y="3810001"/>
            <a:ext cx="3378445" cy="302393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943600" y="4489453"/>
            <a:ext cx="762000" cy="4572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340819" y="4946653"/>
            <a:ext cx="1" cy="41341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55632" y="5369179"/>
            <a:ext cx="1435768" cy="9846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523267"/>
            <a:ext cx="1417320" cy="83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32" y="274638"/>
            <a:ext cx="9131968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240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بهینه سازی ترکیبی ایرفویل با تغییر مکان پلاسما </a:t>
            </a:r>
            <a:r>
              <a:rPr lang="en-US" sz="240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(DBD)</a:t>
            </a:r>
            <a:r>
              <a:rPr lang="fa-IR" sz="240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 و تغییر شکل ایرفویل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3079" y="89972"/>
            <a:ext cx="5843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ایرفویل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NACA0012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آزمایش مافوق صوت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637" y="1162555"/>
            <a:ext cx="3095425" cy="275148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t="11572" r="4903" b="4268"/>
          <a:stretch/>
        </p:blipFill>
        <p:spPr>
          <a:xfrm>
            <a:off x="12032" y="1175827"/>
            <a:ext cx="2959768" cy="263417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13441" r="4809" b="5065"/>
          <a:stretch/>
        </p:blipFill>
        <p:spPr>
          <a:xfrm>
            <a:off x="2983628" y="1175827"/>
            <a:ext cx="3036172" cy="2634174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" t="12369" r="3263" b="2836"/>
          <a:stretch/>
        </p:blipFill>
        <p:spPr>
          <a:xfrm>
            <a:off x="2930791" y="3810001"/>
            <a:ext cx="3033165" cy="266699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3011" r="3698" b="2441"/>
          <a:stretch/>
        </p:blipFill>
        <p:spPr>
          <a:xfrm>
            <a:off x="28576" y="3886201"/>
            <a:ext cx="2854590" cy="259079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362973" y="3761874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Optimized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65565" y="910209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Original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12019" r="14364" b="3578"/>
          <a:stretch/>
        </p:blipFill>
        <p:spPr>
          <a:xfrm>
            <a:off x="6011581" y="3761874"/>
            <a:ext cx="3156482" cy="28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32" y="274638"/>
            <a:ext cx="9131968" cy="1143000"/>
          </a:xfrm>
        </p:spPr>
        <p:txBody>
          <a:bodyPr>
            <a:noAutofit/>
          </a:bodyPr>
          <a:lstStyle/>
          <a:p>
            <a:pPr algn="ctr" rtl="1"/>
            <a:r>
              <a:rPr lang="fa-IR" sz="240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بهینه سازی ترکیبی ایرفویل با تغییر مکان پلاسما </a:t>
            </a:r>
            <a:r>
              <a:rPr lang="en-US" sz="240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(DBD)</a:t>
            </a:r>
            <a:r>
              <a:rPr lang="fa-IR" sz="2400" dirty="0">
                <a:solidFill>
                  <a:srgbClr val="FF0000"/>
                </a:solidFill>
                <a:effectLst/>
                <a:cs typeface="B Nazanin" panose="00000400000000000000" pitchFamily="2" charset="-78"/>
              </a:rPr>
              <a:t> و تغییر شکل ایرفویل</a:t>
            </a:r>
            <a:endParaRPr lang="en-US" sz="24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3079" y="89972"/>
            <a:ext cx="5843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بهینه سازی 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ایرفویل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NACA0012</a:t>
            </a: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در آزمایش مافوق صوت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5282" r="6678" b="6510"/>
          <a:stretch/>
        </p:blipFill>
        <p:spPr bwMode="auto">
          <a:xfrm>
            <a:off x="4997116" y="4096563"/>
            <a:ext cx="41148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t="11313" r="10422" b="2609"/>
          <a:stretch/>
        </p:blipFill>
        <p:spPr>
          <a:xfrm>
            <a:off x="4997117" y="990600"/>
            <a:ext cx="4114800" cy="3029763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" t="10506" r="13946" b="2706"/>
          <a:stretch/>
        </p:blipFill>
        <p:spPr>
          <a:xfrm>
            <a:off x="561474" y="1066800"/>
            <a:ext cx="3886200" cy="3029763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9798" r="17098" b="3608"/>
          <a:stretch/>
        </p:blipFill>
        <p:spPr>
          <a:xfrm>
            <a:off x="561474" y="4160624"/>
            <a:ext cx="3886200" cy="267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8796</TotalTime>
  <Words>451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B Nazanin</vt:lpstr>
      <vt:lpstr>B Titr</vt:lpstr>
      <vt:lpstr>Calibri</vt:lpstr>
      <vt:lpstr>Cambria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Equation</vt:lpstr>
      <vt:lpstr>           بهینه سازی ترکیبی هندسی و پلاسما بر روی ایرفویل  محمدامین ذوالجناحی آبان 96     </vt:lpstr>
      <vt:lpstr>PowerPoint Presentation</vt:lpstr>
      <vt:lpstr>PowerPoint Presentation</vt:lpstr>
      <vt:lpstr>بهینه سازی ایرفویل با تغییر مکان پلاسما(DBD)</vt:lpstr>
      <vt:lpstr>بهینه سازی ایرفویل با تغییر مکان پلاسما(DBD)</vt:lpstr>
      <vt:lpstr>بهینه سازی ایرفویل با تغییر مکان پلاسما(DBD)</vt:lpstr>
      <vt:lpstr>بهینه سازی ترکیبی ایرفویل با تغییر مکان پلاسما (DBD) و تغییر شکل ایرفویل</vt:lpstr>
      <vt:lpstr>بهینه سازی ترکیبی ایرفویل با تغییر مکان پلاسما (DBD) و تغییر شکل ایرفویل</vt:lpstr>
      <vt:lpstr>بهینه سازی ترکیبی ایرفویل با تغییر مکان پلاسما (DBD) و تغییر شکل ایرفویل</vt:lpstr>
      <vt:lpstr>بهینه سازی ترکیبی با تغییر مکان پلاسما (DBD) و تغییر شکل ایرفویل و تغییر فرکانس پلاسما </vt:lpstr>
      <vt:lpstr>بهینه سازی ترکیبی با تغییر مکان پلاسما (DBD) و تغییر شکل ایرفویل و تغییر فرکانس پلاسما</vt:lpstr>
      <vt:lpstr>بهینه سازی ترکیبی با تغییر مکان پلاسما (DBD) و تغییر شکل ایرفویل و تغییر فرکانس پلاسما</vt:lpstr>
      <vt:lpstr>آنچه در این کد خواهید آموخت</vt:lpstr>
      <vt:lpstr>نکات و الزامات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YousefKhah</dc:creator>
  <cp:lastModifiedBy>marketcode</cp:lastModifiedBy>
  <cp:revision>374</cp:revision>
  <dcterms:created xsi:type="dcterms:W3CDTF">2006-08-16T00:00:00Z</dcterms:created>
  <dcterms:modified xsi:type="dcterms:W3CDTF">2017-11-23T11:53:28Z</dcterms:modified>
</cp:coreProperties>
</file>