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5"/>
  </p:notesMasterIdLst>
  <p:sldIdLst>
    <p:sldId id="366" r:id="rId2"/>
    <p:sldId id="454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362" r:id="rId13"/>
    <p:sldId id="3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40" autoAdjust="0"/>
  </p:normalViewPr>
  <p:slideViewPr>
    <p:cSldViewPr>
      <p:cViewPr varScale="1">
        <p:scale>
          <a:sx n="84" d="100"/>
          <a:sy n="84" d="100"/>
        </p:scale>
        <p:origin x="11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63944617487926"/>
          <c:y val="3.6816683857009889E-2"/>
          <c:w val="0.75273236729929638"/>
          <c:h val="0.83879357332729576"/>
        </c:manualLayout>
      </c:layout>
      <c:scatterChart>
        <c:scatterStyle val="lineMarker"/>
        <c:varyColors val="0"/>
        <c:ser>
          <c:idx val="0"/>
          <c:order val="0"/>
          <c:tx>
            <c:v>Pareto front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tradeoff!$B$4:$B$106</c:f>
              <c:numCache>
                <c:formatCode>General</c:formatCode>
                <c:ptCount val="103"/>
                <c:pt idx="0">
                  <c:v>13.686461436690699</c:v>
                </c:pt>
                <c:pt idx="1">
                  <c:v>12.654814652210099</c:v>
                </c:pt>
                <c:pt idx="2">
                  <c:v>13.4867515999325</c:v>
                </c:pt>
                <c:pt idx="3">
                  <c:v>13.686461436690699</c:v>
                </c:pt>
                <c:pt idx="4">
                  <c:v>13.6724230322325</c:v>
                </c:pt>
                <c:pt idx="5">
                  <c:v>12.607236923442301</c:v>
                </c:pt>
                <c:pt idx="6">
                  <c:v>13.2110995055078</c:v>
                </c:pt>
                <c:pt idx="7">
                  <c:v>13.3025268869053</c:v>
                </c:pt>
                <c:pt idx="8">
                  <c:v>12.7599144096719</c:v>
                </c:pt>
                <c:pt idx="9">
                  <c:v>13.2874955900405</c:v>
                </c:pt>
                <c:pt idx="10">
                  <c:v>12.604348351796</c:v>
                </c:pt>
                <c:pt idx="11">
                  <c:v>12.6039682430224</c:v>
                </c:pt>
                <c:pt idx="12">
                  <c:v>13.499331886937</c:v>
                </c:pt>
                <c:pt idx="13">
                  <c:v>13.2330368918941</c:v>
                </c:pt>
                <c:pt idx="14">
                  <c:v>13.6076516330885</c:v>
                </c:pt>
                <c:pt idx="15">
                  <c:v>13.3025268869053</c:v>
                </c:pt>
                <c:pt idx="16">
                  <c:v>12.609517626057</c:v>
                </c:pt>
                <c:pt idx="17">
                  <c:v>13.4589332102721</c:v>
                </c:pt>
                <c:pt idx="18">
                  <c:v>13.341096145426601</c:v>
                </c:pt>
                <c:pt idx="19">
                  <c:v>12.6189267805906</c:v>
                </c:pt>
                <c:pt idx="20">
                  <c:v>12.8026431873771</c:v>
                </c:pt>
                <c:pt idx="21">
                  <c:v>13.169950417278599</c:v>
                </c:pt>
                <c:pt idx="22">
                  <c:v>12.797084239327299</c:v>
                </c:pt>
                <c:pt idx="23">
                  <c:v>13.082534982601301</c:v>
                </c:pt>
                <c:pt idx="24">
                  <c:v>12.587908262665</c:v>
                </c:pt>
                <c:pt idx="25">
                  <c:v>12.690411888048001</c:v>
                </c:pt>
                <c:pt idx="26">
                  <c:v>13.7014082968777</c:v>
                </c:pt>
                <c:pt idx="27">
                  <c:v>12.568244400606901</c:v>
                </c:pt>
                <c:pt idx="28">
                  <c:v>12.654860443547101</c:v>
                </c:pt>
                <c:pt idx="29">
                  <c:v>12.7142939346255</c:v>
                </c:pt>
                <c:pt idx="30">
                  <c:v>13.4913660307394</c:v>
                </c:pt>
                <c:pt idx="31">
                  <c:v>13.2177614556752</c:v>
                </c:pt>
                <c:pt idx="32">
                  <c:v>13.340885901600201</c:v>
                </c:pt>
                <c:pt idx="33">
                  <c:v>13.3025869564038</c:v>
                </c:pt>
                <c:pt idx="34">
                  <c:v>12.824308268020999</c:v>
                </c:pt>
                <c:pt idx="35">
                  <c:v>12.765245940736101</c:v>
                </c:pt>
                <c:pt idx="36">
                  <c:v>12.7729540861476</c:v>
                </c:pt>
                <c:pt idx="37">
                  <c:v>12.7745779020521</c:v>
                </c:pt>
                <c:pt idx="38">
                  <c:v>12.8292360931912</c:v>
                </c:pt>
                <c:pt idx="39">
                  <c:v>12.7729540861476</c:v>
                </c:pt>
                <c:pt idx="40">
                  <c:v>13.6346403591425</c:v>
                </c:pt>
                <c:pt idx="41">
                  <c:v>13.236742250107699</c:v>
                </c:pt>
                <c:pt idx="42">
                  <c:v>12.6357263202603</c:v>
                </c:pt>
                <c:pt idx="43">
                  <c:v>13.4860217578583</c:v>
                </c:pt>
                <c:pt idx="44">
                  <c:v>13.4764252277218</c:v>
                </c:pt>
                <c:pt idx="45">
                  <c:v>13.342568987684199</c:v>
                </c:pt>
                <c:pt idx="46">
                  <c:v>13.349704009616699</c:v>
                </c:pt>
                <c:pt idx="47">
                  <c:v>12.653031429644299</c:v>
                </c:pt>
                <c:pt idx="48">
                  <c:v>13.207759389231301</c:v>
                </c:pt>
                <c:pt idx="49">
                  <c:v>13.126939422362501</c:v>
                </c:pt>
                <c:pt idx="50">
                  <c:v>12.5885277910015</c:v>
                </c:pt>
                <c:pt idx="51">
                  <c:v>12.733222034268</c:v>
                </c:pt>
                <c:pt idx="52">
                  <c:v>12.5738024160493</c:v>
                </c:pt>
                <c:pt idx="53">
                  <c:v>12.677751325273899</c:v>
                </c:pt>
                <c:pt idx="54">
                  <c:v>12.655763005954199</c:v>
                </c:pt>
                <c:pt idx="55">
                  <c:v>12.714391721763199</c:v>
                </c:pt>
                <c:pt idx="56">
                  <c:v>12.7337849925088</c:v>
                </c:pt>
                <c:pt idx="57">
                  <c:v>12.7335898152407</c:v>
                </c:pt>
                <c:pt idx="58">
                  <c:v>13.2324954029871</c:v>
                </c:pt>
                <c:pt idx="59">
                  <c:v>13.2238967816476</c:v>
                </c:pt>
                <c:pt idx="60">
                  <c:v>13.231254125934599</c:v>
                </c:pt>
                <c:pt idx="61">
                  <c:v>13.331590974573601</c:v>
                </c:pt>
                <c:pt idx="62">
                  <c:v>13.335510668402501</c:v>
                </c:pt>
                <c:pt idx="63">
                  <c:v>12.765704417427999</c:v>
                </c:pt>
                <c:pt idx="64">
                  <c:v>12.842525510861099</c:v>
                </c:pt>
                <c:pt idx="65">
                  <c:v>12.842287044610799</c:v>
                </c:pt>
                <c:pt idx="66">
                  <c:v>13.287455868653501</c:v>
                </c:pt>
                <c:pt idx="67">
                  <c:v>13.237296616947599</c:v>
                </c:pt>
                <c:pt idx="68">
                  <c:v>12.639913418196899</c:v>
                </c:pt>
                <c:pt idx="69">
                  <c:v>13.4867204033318</c:v>
                </c:pt>
                <c:pt idx="70">
                  <c:v>13.3438478228764</c:v>
                </c:pt>
                <c:pt idx="71">
                  <c:v>13.3516979245726</c:v>
                </c:pt>
                <c:pt idx="72">
                  <c:v>13.437109730072001</c:v>
                </c:pt>
                <c:pt idx="73">
                  <c:v>13.157316306129699</c:v>
                </c:pt>
                <c:pt idx="74">
                  <c:v>12.605906569768001</c:v>
                </c:pt>
                <c:pt idx="75">
                  <c:v>12.5918488212981</c:v>
                </c:pt>
                <c:pt idx="76">
                  <c:v>12.7430198071657</c:v>
                </c:pt>
                <c:pt idx="77">
                  <c:v>12.7495680445007</c:v>
                </c:pt>
                <c:pt idx="78">
                  <c:v>12.742834359081099</c:v>
                </c:pt>
                <c:pt idx="79">
                  <c:v>12.7382775864202</c:v>
                </c:pt>
                <c:pt idx="80">
                  <c:v>12.746513176549399</c:v>
                </c:pt>
                <c:pt idx="81">
                  <c:v>12.7187104099684</c:v>
                </c:pt>
                <c:pt idx="82">
                  <c:v>12.7182760672441</c:v>
                </c:pt>
                <c:pt idx="83">
                  <c:v>12.733991338785</c:v>
                </c:pt>
                <c:pt idx="84">
                  <c:v>12.7357131082038</c:v>
                </c:pt>
                <c:pt idx="85">
                  <c:v>13.244830501385</c:v>
                </c:pt>
                <c:pt idx="86">
                  <c:v>13.343384362567001</c:v>
                </c:pt>
                <c:pt idx="87">
                  <c:v>13.3430775116733</c:v>
                </c:pt>
                <c:pt idx="88">
                  <c:v>12.777160542212201</c:v>
                </c:pt>
                <c:pt idx="89">
                  <c:v>12.844343740728601</c:v>
                </c:pt>
                <c:pt idx="90">
                  <c:v>13.2937993029708</c:v>
                </c:pt>
                <c:pt idx="91">
                  <c:v>12.6431998058966</c:v>
                </c:pt>
                <c:pt idx="92">
                  <c:v>13.3517144173011</c:v>
                </c:pt>
                <c:pt idx="93">
                  <c:v>13.1795284974498</c:v>
                </c:pt>
                <c:pt idx="94">
                  <c:v>13.1722625443373</c:v>
                </c:pt>
                <c:pt idx="95">
                  <c:v>13.173586555023601</c:v>
                </c:pt>
                <c:pt idx="96">
                  <c:v>12.6301067004239</c:v>
                </c:pt>
                <c:pt idx="97">
                  <c:v>12.6233086430745</c:v>
                </c:pt>
                <c:pt idx="98">
                  <c:v>12.744708556776599</c:v>
                </c:pt>
                <c:pt idx="99">
                  <c:v>12.645193069581</c:v>
                </c:pt>
                <c:pt idx="100">
                  <c:v>13.6</c:v>
                </c:pt>
                <c:pt idx="101">
                  <c:v>13.4</c:v>
                </c:pt>
                <c:pt idx="102">
                  <c:v>13.91</c:v>
                </c:pt>
              </c:numCache>
            </c:numRef>
          </c:xVal>
          <c:yVal>
            <c:numRef>
              <c:f>tradeoff!$C$4:$C$106</c:f>
              <c:numCache>
                <c:formatCode>General</c:formatCode>
                <c:ptCount val="103"/>
                <c:pt idx="0">
                  <c:v>0.68479313199555303</c:v>
                </c:pt>
                <c:pt idx="1">
                  <c:v>0.68181324541022903</c:v>
                </c:pt>
                <c:pt idx="2">
                  <c:v>0.68467387780953604</c:v>
                </c:pt>
                <c:pt idx="3">
                  <c:v>0.68479313199555303</c:v>
                </c:pt>
                <c:pt idx="4">
                  <c:v>0.68479027308490203</c:v>
                </c:pt>
                <c:pt idx="5">
                  <c:v>0.68011210561422397</c:v>
                </c:pt>
                <c:pt idx="6">
                  <c:v>0.68434239058003099</c:v>
                </c:pt>
                <c:pt idx="7">
                  <c:v>0.68444575834631805</c:v>
                </c:pt>
                <c:pt idx="8">
                  <c:v>0.68289390358407498</c:v>
                </c:pt>
                <c:pt idx="9">
                  <c:v>0.68436870395410099</c:v>
                </c:pt>
                <c:pt idx="10">
                  <c:v>0.67963663094701898</c:v>
                </c:pt>
                <c:pt idx="11">
                  <c:v>0.67933636349922399</c:v>
                </c:pt>
                <c:pt idx="12">
                  <c:v>0.68474300072293603</c:v>
                </c:pt>
                <c:pt idx="13">
                  <c:v>0.68436528817588504</c:v>
                </c:pt>
                <c:pt idx="14">
                  <c:v>0.68477558168951302</c:v>
                </c:pt>
                <c:pt idx="15">
                  <c:v>0.68444575834631805</c:v>
                </c:pt>
                <c:pt idx="16">
                  <c:v>0.680197107204217</c:v>
                </c:pt>
                <c:pt idx="17">
                  <c:v>0.68458835169737597</c:v>
                </c:pt>
                <c:pt idx="18">
                  <c:v>0.68449378011131901</c:v>
                </c:pt>
                <c:pt idx="19">
                  <c:v>0.68145658212247795</c:v>
                </c:pt>
                <c:pt idx="20">
                  <c:v>0.68300567637525</c:v>
                </c:pt>
                <c:pt idx="21">
                  <c:v>0.68432515930627003</c:v>
                </c:pt>
                <c:pt idx="22">
                  <c:v>0.68298615181223898</c:v>
                </c:pt>
                <c:pt idx="23">
                  <c:v>0.684143770794025</c:v>
                </c:pt>
                <c:pt idx="24">
                  <c:v>0.67908599711180895</c:v>
                </c:pt>
                <c:pt idx="25">
                  <c:v>0.682519031517834</c:v>
                </c:pt>
                <c:pt idx="26">
                  <c:v>0.68486145132492904</c:v>
                </c:pt>
                <c:pt idx="27">
                  <c:v>0.67855186881271901</c:v>
                </c:pt>
                <c:pt idx="28">
                  <c:v>0.680798638196078</c:v>
                </c:pt>
                <c:pt idx="29">
                  <c:v>0.68172952358971695</c:v>
                </c:pt>
                <c:pt idx="30">
                  <c:v>0.68451052029059101</c:v>
                </c:pt>
                <c:pt idx="31">
                  <c:v>0.68430170644510402</c:v>
                </c:pt>
                <c:pt idx="32">
                  <c:v>0.68441519812051299</c:v>
                </c:pt>
                <c:pt idx="33">
                  <c:v>0.68437802260054503</c:v>
                </c:pt>
                <c:pt idx="34">
                  <c:v>0.68273872525671997</c:v>
                </c:pt>
                <c:pt idx="35">
                  <c:v>0.68242295300683897</c:v>
                </c:pt>
                <c:pt idx="36">
                  <c:v>0.68244469656658102</c:v>
                </c:pt>
                <c:pt idx="37">
                  <c:v>0.68244872528784895</c:v>
                </c:pt>
                <c:pt idx="38">
                  <c:v>0.68284298774207397</c:v>
                </c:pt>
                <c:pt idx="39">
                  <c:v>0.68244469656658102</c:v>
                </c:pt>
                <c:pt idx="40">
                  <c:v>0.68472983911851104</c:v>
                </c:pt>
                <c:pt idx="41">
                  <c:v>0.68436149095274101</c:v>
                </c:pt>
                <c:pt idx="42">
                  <c:v>0.680151043860872</c:v>
                </c:pt>
                <c:pt idx="43">
                  <c:v>0.68450573646664603</c:v>
                </c:pt>
                <c:pt idx="44">
                  <c:v>0.68449228389805805</c:v>
                </c:pt>
                <c:pt idx="45">
                  <c:v>0.68445697888586698</c:v>
                </c:pt>
                <c:pt idx="46">
                  <c:v>0.68446922228361795</c:v>
                </c:pt>
                <c:pt idx="47">
                  <c:v>0.68052594903976205</c:v>
                </c:pt>
                <c:pt idx="48">
                  <c:v>0.684299723242069</c:v>
                </c:pt>
                <c:pt idx="49">
                  <c:v>0.68400724002434798</c:v>
                </c:pt>
                <c:pt idx="50">
                  <c:v>0.67908438966603102</c:v>
                </c:pt>
                <c:pt idx="51">
                  <c:v>0.68237553693040598</c:v>
                </c:pt>
                <c:pt idx="52">
                  <c:v>0.67830121257905596</c:v>
                </c:pt>
                <c:pt idx="53">
                  <c:v>0.68056348773819397</c:v>
                </c:pt>
                <c:pt idx="54">
                  <c:v>0.68045646024399897</c:v>
                </c:pt>
                <c:pt idx="55">
                  <c:v>0.68064353168639702</c:v>
                </c:pt>
                <c:pt idx="56">
                  <c:v>0.68162370184222398</c:v>
                </c:pt>
                <c:pt idx="57">
                  <c:v>0.68107979430286603</c:v>
                </c:pt>
                <c:pt idx="58">
                  <c:v>0.68424273070171404</c:v>
                </c:pt>
                <c:pt idx="59">
                  <c:v>0.68391674320566398</c:v>
                </c:pt>
                <c:pt idx="60">
                  <c:v>0.68396431696849602</c:v>
                </c:pt>
                <c:pt idx="61">
                  <c:v>0.68435646538050798</c:v>
                </c:pt>
                <c:pt idx="62">
                  <c:v>0.684371251093845</c:v>
                </c:pt>
                <c:pt idx="63">
                  <c:v>0.68241586799711296</c:v>
                </c:pt>
                <c:pt idx="64">
                  <c:v>0.682836722416438</c:v>
                </c:pt>
                <c:pt idx="65">
                  <c:v>0.68283581741053201</c:v>
                </c:pt>
                <c:pt idx="66">
                  <c:v>0.684348213850965</c:v>
                </c:pt>
                <c:pt idx="67">
                  <c:v>0.68434445361338903</c:v>
                </c:pt>
                <c:pt idx="68">
                  <c:v>0.68012086511409697</c:v>
                </c:pt>
                <c:pt idx="69">
                  <c:v>0.68450468590842894</c:v>
                </c:pt>
                <c:pt idx="70">
                  <c:v>0.68444672998518696</c:v>
                </c:pt>
                <c:pt idx="71">
                  <c:v>0.68446059955951999</c:v>
                </c:pt>
                <c:pt idx="72">
                  <c:v>0.68446455483568103</c:v>
                </c:pt>
                <c:pt idx="73">
                  <c:v>0.68389417113860296</c:v>
                </c:pt>
                <c:pt idx="74">
                  <c:v>0.67905814298803102</c:v>
                </c:pt>
                <c:pt idx="75">
                  <c:v>0.67832067349945002</c:v>
                </c:pt>
                <c:pt idx="76">
                  <c:v>0.68221865601309795</c:v>
                </c:pt>
                <c:pt idx="77">
                  <c:v>0.68234210409118001</c:v>
                </c:pt>
                <c:pt idx="78">
                  <c:v>0.68219522039025404</c:v>
                </c:pt>
                <c:pt idx="79">
                  <c:v>0.68201569770375503</c:v>
                </c:pt>
                <c:pt idx="80">
                  <c:v>0.68227948455337195</c:v>
                </c:pt>
                <c:pt idx="81">
                  <c:v>0.68060652665077703</c:v>
                </c:pt>
                <c:pt idx="82">
                  <c:v>0.68060469639738796</c:v>
                </c:pt>
                <c:pt idx="83">
                  <c:v>0.68108153838247998</c:v>
                </c:pt>
                <c:pt idx="84">
                  <c:v>0.68147676592901996</c:v>
                </c:pt>
                <c:pt idx="85">
                  <c:v>0.68422345946031204</c:v>
                </c:pt>
                <c:pt idx="86">
                  <c:v>0.68436633954026904</c:v>
                </c:pt>
                <c:pt idx="87">
                  <c:v>0.68436606394329802</c:v>
                </c:pt>
                <c:pt idx="88">
                  <c:v>0.68234956376752198</c:v>
                </c:pt>
                <c:pt idx="89">
                  <c:v>0.68283541616271703</c:v>
                </c:pt>
                <c:pt idx="90">
                  <c:v>0.68424507447483296</c:v>
                </c:pt>
                <c:pt idx="91">
                  <c:v>0.68008378164791095</c:v>
                </c:pt>
                <c:pt idx="92">
                  <c:v>0.68446027638280105</c:v>
                </c:pt>
                <c:pt idx="93">
                  <c:v>0.68387384717455202</c:v>
                </c:pt>
                <c:pt idx="94">
                  <c:v>0.68340901995185499</c:v>
                </c:pt>
                <c:pt idx="95">
                  <c:v>0.683822022360983</c:v>
                </c:pt>
                <c:pt idx="96">
                  <c:v>0.678498999661027</c:v>
                </c:pt>
                <c:pt idx="97">
                  <c:v>0.67769900040660502</c:v>
                </c:pt>
                <c:pt idx="98">
                  <c:v>0.68216450959527197</c:v>
                </c:pt>
                <c:pt idx="99">
                  <c:v>0.67683804462925801</c:v>
                </c:pt>
                <c:pt idx="100">
                  <c:v>0.68510000000000004</c:v>
                </c:pt>
                <c:pt idx="101">
                  <c:v>0.68489999999999995</c:v>
                </c:pt>
                <c:pt idx="102">
                  <c:v>0.68479999999999996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872512"/>
        <c:axId val="291875312"/>
      </c:scatterChart>
      <c:valAx>
        <c:axId val="291872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900" b="0">
                    <a:latin typeface="+mj-lt"/>
                  </a:rPr>
                  <a:t>NPSHd (m)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91875312"/>
        <c:crosses val="autoZero"/>
        <c:crossBetween val="midCat"/>
      </c:valAx>
      <c:valAx>
        <c:axId val="291875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900" b="0">
                    <a:latin typeface="+mj-lt"/>
                  </a:rPr>
                  <a:t>Total Efficiency (%)</a:t>
                </a:r>
              </a:p>
            </c:rich>
          </c:tx>
          <c:layout>
            <c:manualLayout>
              <c:xMode val="edge"/>
              <c:yMode val="edge"/>
              <c:x val="0"/>
              <c:y val="0.35261774569845433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918725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913058095940375"/>
          <c:y val="5.2991032370953581E-2"/>
          <c:w val="0.31418481193618292"/>
          <c:h val="0.11650845727617382"/>
        </c:manualLayout>
      </c:layout>
      <c:overlay val="1"/>
      <c:txPr>
        <a:bodyPr/>
        <a:lstStyle/>
        <a:p>
          <a:pPr>
            <a:defRPr sz="8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ln w="15875">
      <a:solidFill>
        <a:srgbClr val="FF0000"/>
      </a:solidFill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0.60442</cdr:x>
      <cdr:y>0.08307</cdr:y>
    </cdr:from>
    <cdr:to>
      <cdr:x>0.65602</cdr:x>
      <cdr:y>0.15335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874520" y="198120"/>
          <a:ext cx="160020" cy="167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0.70188</cdr:x>
      <cdr:y>0.06603</cdr:y>
    </cdr:from>
    <cdr:to>
      <cdr:x>0.75348</cdr:x>
      <cdr:y>0.13632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176780" y="157480"/>
          <a:ext cx="160020" cy="167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</cdr:sp>
  </cdr:relSizeAnchor>
  <cdr:relSizeAnchor xmlns:cdr="http://schemas.openxmlformats.org/drawingml/2006/chartDrawing">
    <cdr:from>
      <cdr:x>0.85667</cdr:x>
      <cdr:y>0.10117</cdr:y>
    </cdr:from>
    <cdr:to>
      <cdr:x>0.90827</cdr:x>
      <cdr:y>0.17146</cdr:y>
    </cdr:to>
    <cdr:sp macro="" textlink="">
      <cdr:nvSpPr>
        <cdr:cNvPr id="4" name="Oval 3"/>
        <cdr:cNvSpPr/>
      </cdr:nvSpPr>
      <cdr:spPr>
        <a:xfrm xmlns:a="http://schemas.openxmlformats.org/drawingml/2006/main">
          <a:off x="2656840" y="241300"/>
          <a:ext cx="160020" cy="167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</cdr:sp>
  </cdr:relSizeAnchor>
  <cdr:relSizeAnchor xmlns:cdr="http://schemas.openxmlformats.org/drawingml/2006/chartDrawing">
    <cdr:from>
      <cdr:x>0.58722</cdr:x>
      <cdr:y>0.15335</cdr:y>
    </cdr:from>
    <cdr:to>
      <cdr:x>0.63022</cdr:x>
      <cdr:y>0.39617</cdr:y>
    </cdr:to>
    <cdr:cxnSp macro="">
      <cdr:nvCxnSpPr>
        <cdr:cNvPr id="6" name="Straight Arrow Connector 5"/>
        <cdr:cNvCxnSpPr>
          <a:stCxn xmlns:a="http://schemas.openxmlformats.org/drawingml/2006/main" id="2" idx="4"/>
        </cdr:cNvCxnSpPr>
      </cdr:nvCxnSpPr>
      <cdr:spPr>
        <a:xfrm xmlns:a="http://schemas.openxmlformats.org/drawingml/2006/main" flipH="1">
          <a:off x="1821180" y="365760"/>
          <a:ext cx="133350" cy="579120"/>
        </a:xfrm>
        <a:prstGeom xmlns:a="http://schemas.openxmlformats.org/drawingml/2006/main" prst="straightConnector1">
          <a:avLst/>
        </a:prstGeom>
        <a:ln xmlns:a="http://schemas.openxmlformats.org/drawingml/2006/main" w="12700">
          <a:prstDash val="sysDash"/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0.72768</cdr:x>
      <cdr:y>0.1459</cdr:y>
    </cdr:from>
    <cdr:to>
      <cdr:x>0.7371</cdr:x>
      <cdr:y>0.38019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2256790" y="347980"/>
          <a:ext cx="29210" cy="558800"/>
        </a:xfrm>
        <a:prstGeom xmlns:a="http://schemas.openxmlformats.org/drawingml/2006/main" prst="straightConnector1">
          <a:avLst/>
        </a:prstGeom>
        <a:ln xmlns:a="http://schemas.openxmlformats.org/drawingml/2006/main" w="12700">
          <a:prstDash val="sysDash"/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0.83948</cdr:x>
      <cdr:y>0.17785</cdr:y>
    </cdr:from>
    <cdr:to>
      <cdr:x>0.88247</cdr:x>
      <cdr:y>0.42066</cdr:y>
    </cdr:to>
    <cdr:cxnSp macro="">
      <cdr:nvCxnSpPr>
        <cdr:cNvPr id="11" name="Straight Arrow Connector 10"/>
        <cdr:cNvCxnSpPr/>
      </cdr:nvCxnSpPr>
      <cdr:spPr>
        <a:xfrm xmlns:a="http://schemas.openxmlformats.org/drawingml/2006/main" flipH="1">
          <a:off x="2603500" y="424180"/>
          <a:ext cx="133350" cy="579120"/>
        </a:xfrm>
        <a:prstGeom xmlns:a="http://schemas.openxmlformats.org/drawingml/2006/main" prst="straightConnector1">
          <a:avLst/>
        </a:prstGeom>
        <a:ln xmlns:a="http://schemas.openxmlformats.org/drawingml/2006/main" w="12700">
          <a:prstDash val="sysDash"/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0.5258</cdr:x>
      <cdr:y>0.38658</cdr:y>
    </cdr:from>
    <cdr:to>
      <cdr:x>0.63391</cdr:x>
      <cdr:y>0.51438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1630680" y="922020"/>
          <a:ext cx="335280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0">
              <a:latin typeface="+mj-lt"/>
            </a:rPr>
            <a:t>A</a:t>
          </a:r>
        </a:p>
      </cdr:txBody>
    </cdr:sp>
  </cdr:relSizeAnchor>
  <cdr:relSizeAnchor xmlns:cdr="http://schemas.openxmlformats.org/drawingml/2006/chartDrawing">
    <cdr:from>
      <cdr:x>0.68468</cdr:x>
      <cdr:y>0.37593</cdr:y>
    </cdr:from>
    <cdr:to>
      <cdr:x>0.79279</cdr:x>
      <cdr:y>0.50373</cdr:y>
    </cdr:to>
    <cdr:sp macro="" textlink="">
      <cdr:nvSpPr>
        <cdr:cNvPr id="13" name="Rectangle 12"/>
        <cdr:cNvSpPr/>
      </cdr:nvSpPr>
      <cdr:spPr>
        <a:xfrm xmlns:a="http://schemas.openxmlformats.org/drawingml/2006/main">
          <a:off x="2123440" y="896620"/>
          <a:ext cx="335280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1400">
              <a:latin typeface="+mj-lt"/>
            </a:rPr>
            <a:t>B</a:t>
          </a:r>
        </a:p>
      </cdr:txBody>
    </cdr:sp>
  </cdr:relSizeAnchor>
  <cdr:relSizeAnchor xmlns:cdr="http://schemas.openxmlformats.org/drawingml/2006/chartDrawing">
    <cdr:from>
      <cdr:x>0.79197</cdr:x>
      <cdr:y>0.41321</cdr:y>
    </cdr:from>
    <cdr:to>
      <cdr:x>0.90008</cdr:x>
      <cdr:y>0.541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2456180" y="985520"/>
          <a:ext cx="335280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1400">
              <a:latin typeface="+mj-lt"/>
            </a:rPr>
            <a:t>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8B8B8-8D91-41DF-B362-032895F026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1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7" Type="http://schemas.openxmlformats.org/officeDocument/2006/relationships/image" Target="../media/image2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png"/><Relationship Id="rId5" Type="http://schemas.openxmlformats.org/officeDocument/2006/relationships/image" Target="../media/image27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png"/><Relationship Id="rId7" Type="http://schemas.openxmlformats.org/officeDocument/2006/relationships/image" Target="../media/image1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jpeg"/><Relationship Id="rId10" Type="http://schemas.openxmlformats.org/officeDocument/2006/relationships/image" Target="../media/image17.tiff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ar-SA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بهینه </a:t>
            </a:r>
            <a:r>
              <a:rPr lang="ar-SA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سازی تیغه پمپ گریز از مرکز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+mn-cs"/>
              </a:rPr>
            </a:br>
            <a:r>
              <a:rPr lang="en-US" sz="3600" dirty="0">
                <a:solidFill>
                  <a:srgbClr val="FF0000"/>
                </a:solidFill>
                <a:cs typeface="+mn-cs"/>
              </a:rPr>
              <a:t/>
            </a:r>
            <a:br>
              <a:rPr lang="en-US" sz="3600" dirty="0">
                <a:solidFill>
                  <a:srgbClr val="FF0000"/>
                </a:solidFill>
                <a:cs typeface="+mn-cs"/>
              </a:rPr>
            </a:br>
            <a:r>
              <a:rPr lang="fa-IR" sz="3100" dirty="0" smtClean="0">
                <a:solidFill>
                  <a:srgbClr val="008000"/>
                </a:solidFill>
                <a:cs typeface="B Nazanin" panose="00000400000000000000" pitchFamily="2" charset="-78"/>
              </a:rPr>
              <a:t>محمدامین ذوالجناحی</a:t>
            </a:r>
            <a:r>
              <a:rPr lang="fa-IR" sz="3100" dirty="0" smtClean="0">
                <a:solidFill>
                  <a:srgbClr val="008000"/>
                </a:solidFill>
                <a:cs typeface="+mn-cs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+mn-cs"/>
              </a:rPr>
            </a:br>
            <a:r>
              <a:rPr lang="fa-IR" sz="3100" dirty="0" smtClean="0">
                <a:solidFill>
                  <a:srgbClr val="008000"/>
                </a:solidFill>
                <a:cs typeface="B Nazanin" panose="00000400000000000000" pitchFamily="2" charset="-78"/>
              </a:rPr>
              <a:t>آبان 96</a:t>
            </a:r>
            <a:br>
              <a:rPr lang="fa-IR" sz="3100" dirty="0" smtClean="0">
                <a:solidFill>
                  <a:srgbClr val="008000"/>
                </a:solidFill>
                <a:cs typeface="B Nazanin" panose="000004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4876800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39" y="609600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بحث پیرامون نتایج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9940" y="1559604"/>
            <a:ext cx="7402864" cy="4159533"/>
            <a:chOff x="396240" y="1860"/>
            <a:chExt cx="5935980" cy="3305220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960" y="1569720"/>
              <a:ext cx="2550795" cy="1493520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960" y="12360"/>
              <a:ext cx="2550795" cy="1493520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885" y="1569720"/>
              <a:ext cx="2505075" cy="1493520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885" y="12360"/>
              <a:ext cx="2505075" cy="149352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96240" y="12360"/>
              <a:ext cx="594360" cy="480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Times New Roman"/>
                  <a:cs typeface="Lotus"/>
                </a:rPr>
                <a:t>(a)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Lotu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1380" y="1860"/>
              <a:ext cx="777240" cy="480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(b)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240" y="1566840"/>
              <a:ext cx="594360" cy="480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(c)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61360" y="1556340"/>
              <a:ext cx="1082040" cy="480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(d)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33440" y="3062816"/>
              <a:ext cx="1336380" cy="2438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Before Optimization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98620" y="3062392"/>
              <a:ext cx="1336040" cy="2446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After Optimization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154680" y="731520"/>
              <a:ext cx="43434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>
            <a:xfrm>
              <a:off x="3154680" y="2298360"/>
              <a:ext cx="43434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2080260" y="58080"/>
              <a:ext cx="980100" cy="4794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P</a:t>
              </a:r>
              <a:r>
                <a:rPr kumimoji="0" lang="en-US" sz="11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1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=0.5 atm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11680" y="1541507"/>
              <a:ext cx="1305900" cy="35360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P</a:t>
              </a:r>
              <a:r>
                <a:rPr kumimoji="0" lang="en-US" sz="11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2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=60% of P</a:t>
              </a:r>
              <a:r>
                <a:rPr kumimoji="0" lang="en-US" sz="11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1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82540" y="1559205"/>
              <a:ext cx="1249680" cy="3873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P</a:t>
              </a:r>
              <a:r>
                <a:rPr kumimoji="0" lang="en-US" sz="11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2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=60% of P</a:t>
              </a:r>
              <a:r>
                <a:rPr kumimoji="0" lang="en-US" sz="11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1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3960" y="12360"/>
              <a:ext cx="2550795" cy="3050008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77155" y="58080"/>
              <a:ext cx="979805" cy="4794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P</a:t>
              </a:r>
              <a:r>
                <a:rPr kumimoji="0" lang="en-US" sz="11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1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=0.5 atm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51885" y="12360"/>
              <a:ext cx="2505075" cy="304990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94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بحث پیرامون نتایج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25" y="1600200"/>
            <a:ext cx="3963112" cy="293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" y="1295400"/>
            <a:ext cx="4132263" cy="329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43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295401"/>
            <a:ext cx="7467600" cy="3733799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1- محاسبه ضرایب بِرن اشتاین تابع شکل و پیاده سازی روش </a:t>
            </a:r>
            <a:r>
              <a:rPr lang="en-US" sz="2200" b="1" dirty="0" smtClean="0">
                <a:cs typeface="B Nazanin" panose="00000400000000000000" pitchFamily="2" charset="-78"/>
              </a:rPr>
              <a:t>CST</a:t>
            </a:r>
            <a:endParaRPr lang="fa-IR" sz="2200" b="1" dirty="0" smtClean="0">
              <a:cs typeface="B Nazanin" panose="000004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2- پیاده سازی الگوریتم بهینه سازی </a:t>
            </a:r>
            <a:r>
              <a:rPr lang="en-US" sz="2200" b="1" dirty="0">
                <a:cs typeface="B Nazanin" panose="00000400000000000000" pitchFamily="2" charset="-78"/>
              </a:rPr>
              <a:t>PSO </a:t>
            </a:r>
            <a:endParaRPr lang="fa-IR" sz="2200" b="1" dirty="0" smtClean="0">
              <a:cs typeface="B Nazanin" panose="000004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3- نحوه </a:t>
            </a:r>
            <a:r>
              <a:rPr lang="fa-IR" sz="2200" b="1" dirty="0">
                <a:cs typeface="B Nazanin" panose="00000400000000000000" pitchFamily="2" charset="-78"/>
              </a:rPr>
              <a:t>پیاده سازی یک حلقه تکرار بهینه سازی و محاسبه مقادیر بهینه محلی و کلی </a:t>
            </a:r>
            <a:endParaRPr lang="fa-IR" sz="2200" b="1" dirty="0" smtClean="0">
              <a:cs typeface="B Nazanin" panose="000004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4- نحوه </a:t>
            </a:r>
            <a:r>
              <a:rPr lang="fa-IR" sz="2200" b="1" dirty="0">
                <a:cs typeface="B Nazanin" panose="00000400000000000000" pitchFamily="2" charset="-78"/>
              </a:rPr>
              <a:t>تغییر شبکه بندی در حین اجرای حلقه بهینه سازی </a:t>
            </a:r>
            <a:endParaRPr lang="en-US" sz="2200" b="1" dirty="0" smtClean="0">
              <a:cs typeface="B Nazanin" panose="000004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6- بررسی بهترین روش های گسسته سازی ترم جابجایی معادله نویر استوکس و بهینه سازی پمپ گریز از مرکز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700" dirty="0">
                <a:solidFill>
                  <a:srgbClr val="FF0000"/>
                </a:solidFill>
                <a:cs typeface="+mn-cs"/>
              </a:rPr>
              <a:t>آنچه در این کد خواهید آموخت</a:t>
            </a:r>
            <a:endParaRPr lang="en-US" sz="3700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fa-IR" sz="2600" b="1" dirty="0">
                <a:cs typeface="B Nazanin" panose="00000400000000000000" pitchFamily="2" charset="-78"/>
              </a:rPr>
              <a:t>1- </a:t>
            </a:r>
            <a:r>
              <a:rPr lang="fa-IR" sz="2400" b="1" dirty="0">
                <a:cs typeface="B Nazanin" panose="00000400000000000000" pitchFamily="2" charset="-78"/>
              </a:rPr>
              <a:t>این  برنامه در همه نسخه های کامپایلرهای فرترن قابل اجراست.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2- خروجی ها در همه نسخه های </a:t>
            </a:r>
            <a:r>
              <a:rPr lang="en-US" sz="2200" b="1" dirty="0" err="1">
                <a:cs typeface="B Nazanin" panose="00000400000000000000" pitchFamily="2" charset="-78"/>
              </a:rPr>
              <a:t>Tecplot</a:t>
            </a:r>
            <a:r>
              <a:rPr lang="fa-IR" sz="2400" b="1" dirty="0">
                <a:cs typeface="B Nazanin" panose="00000400000000000000" pitchFamily="2" charset="-78"/>
              </a:rPr>
              <a:t> قابل مشاهده است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3- آشنایی اولیه با </a:t>
            </a:r>
            <a:r>
              <a:rPr lang="fa-IR" sz="2400" b="1" dirty="0" smtClean="0">
                <a:cs typeface="B Nazanin" panose="00000400000000000000" pitchFamily="2" charset="-78"/>
              </a:rPr>
              <a:t>مفاهیم مربوط به هندسه ایرفویل و تعاریف مربوط به آن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و همچنین آشنایی با روشهای پارامتری سازی هندسه ایرفویل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4- آشنایی اولیه با الگوریتم های بهینه سازی و روش </a:t>
            </a:r>
            <a:r>
              <a:rPr lang="en-US" sz="2400" b="1" dirty="0" smtClean="0">
                <a:cs typeface="B Nazanin" panose="00000400000000000000" pitchFamily="2" charset="-78"/>
              </a:rPr>
              <a:t>PSO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5- آشنایی با روش های </a:t>
            </a:r>
            <a:r>
              <a:rPr lang="en-US" sz="2400" b="1" dirty="0" smtClean="0">
                <a:cs typeface="B Nazanin" panose="00000400000000000000" pitchFamily="2" charset="-78"/>
              </a:rPr>
              <a:t>CFD</a:t>
            </a:r>
            <a:r>
              <a:rPr lang="fa-IR" sz="2400" b="1" dirty="0" smtClean="0">
                <a:cs typeface="B Nazanin" panose="00000400000000000000" pitchFamily="2" charset="-78"/>
              </a:rPr>
              <a:t>  حل جریان حول ایرفویل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6- آشنایی با شبکه بندی و چگونگی ورود شبکه بندی و نحوه تغییر آن در حین حلقه بهینه سازی </a:t>
            </a:r>
          </a:p>
          <a:p>
            <a:pPr algn="r" rtl="1">
              <a:lnSpc>
                <a:spcPct val="200000"/>
              </a:lnSpc>
            </a:pPr>
            <a:r>
              <a:rPr lang="fa-IR" sz="2400" b="1" smtClean="0">
                <a:cs typeface="B Nazanin" panose="00000400000000000000" pitchFamily="2" charset="-78"/>
              </a:rPr>
              <a:t>7- </a:t>
            </a:r>
            <a:r>
              <a:rPr lang="fa-IR" sz="2400" b="1" dirty="0">
                <a:cs typeface="B Nazanin" panose="00000400000000000000" pitchFamily="2" charset="-78"/>
              </a:rPr>
              <a:t>آشنایی با </a:t>
            </a:r>
            <a:r>
              <a:rPr lang="fa-IR" sz="2400" b="1" dirty="0" smtClean="0">
                <a:cs typeface="B Nazanin" panose="00000400000000000000" pitchFamily="2" charset="-78"/>
              </a:rPr>
              <a:t>زبان برنامه نویسی </a:t>
            </a:r>
            <a:r>
              <a:rPr lang="en-US" sz="2200" b="1" dirty="0">
                <a:cs typeface="B Nazanin" panose="00000400000000000000" pitchFamily="2" charset="-78"/>
              </a:rPr>
              <a:t>Fortran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700" dirty="0">
                <a:solidFill>
                  <a:srgbClr val="FF0000"/>
                </a:solidFill>
                <a:cs typeface="+mn-cs"/>
              </a:rPr>
              <a:t>نکات و الزامات</a:t>
            </a:r>
            <a:endParaRPr lang="en-US" sz="3700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pPr lvl="0" algn="ctr" rtl="1"/>
            <a:r>
              <a:rPr lang="fa-IR" sz="6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sz="6000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6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6000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cs typeface="B Nazanin" panose="00000400000000000000" pitchFamily="2" charset="-78"/>
              </a:rPr>
              <a:t>بهینه سازی چند هدفه یک پمپ گریز از مرکز 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بهینه سازی چند هدفه با صفحه پاسخ </a:t>
            </a:r>
            <a:r>
              <a:rPr lang="en-US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NPR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و الگوریتم </a:t>
            </a:r>
            <a:r>
              <a:rPr lang="en-US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GA</a:t>
            </a:r>
            <a:endParaRPr lang="en-US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fa-IR" dirty="0" smtClean="0"/>
                  <a:t>روش </a:t>
                </a:r>
                <a:r>
                  <a:rPr lang="en-US" dirty="0" smtClean="0"/>
                  <a:t>LHSD</a:t>
                </a:r>
                <a:endParaRPr lang="fa-IR" dirty="0" smtClean="0"/>
              </a:p>
              <a:p>
                <a:pPr algn="r" rtl="1"/>
                <a:r>
                  <a:rPr lang="fa-IR" dirty="0" smtClean="0"/>
                  <a:t>متغیر های ورودی و توابع خروجی</a:t>
                </a:r>
              </a:p>
              <a:p>
                <a:pPr algn="r" rtl="1"/>
                <a:r>
                  <a:rPr lang="en-US" dirty="0" smtClean="0"/>
                  <a:t>NPSHd</a:t>
                </a:r>
                <a:r>
                  <a:rPr lang="fa-IR" dirty="0" smtClean="0"/>
                  <a:t> و بازده کل</a:t>
                </a:r>
              </a:p>
              <a:p>
                <a:pPr algn="r" rtl="1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𝑁𝑃𝑆𝐻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𝑡𝑜𝑡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𝑖𝑛𝑙𝑒𝑡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𝜌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fa-IR" dirty="0" smtClean="0"/>
              </a:p>
              <a:p>
                <a:pPr algn="r" rtl="1"/>
                <a:r>
                  <a:rPr lang="en-US" dirty="0" smtClean="0"/>
                  <a:t>NPSHr</a:t>
                </a:r>
                <a:endParaRPr lang="fa-IR" dirty="0" smtClean="0"/>
              </a:p>
              <a:p>
                <a:pPr algn="r" rtl="1"/>
                <a:endParaRPr lang="fa-IR" dirty="0" smtClean="0"/>
              </a:p>
              <a:p>
                <a:pPr algn="r" rt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4591" y="1105796"/>
            <a:ext cx="3265171" cy="5478780"/>
            <a:chOff x="0" y="0"/>
            <a:chExt cx="2567941" cy="4709173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2567941" cy="4709173"/>
              <a:chOff x="0" y="0"/>
              <a:chExt cx="2300153" cy="443068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963281" y="0"/>
                <a:ext cx="335203" cy="187328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54109" tIns="27055" rIns="54109" bIns="2705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Times New Roman"/>
                  </a:rPr>
                  <a:t>Start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1115760" y="187347"/>
                <a:ext cx="0" cy="104051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9" name="Rectangle 8"/>
              <p:cNvSpPr/>
              <p:nvPr/>
            </p:nvSpPr>
            <p:spPr>
              <a:xfrm>
                <a:off x="841304" y="294956"/>
                <a:ext cx="654841" cy="294868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54109" tIns="27055" rIns="54109" bIns="2705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 dirty="0">
                    <a:effectLst/>
                    <a:latin typeface="Cambria"/>
                    <a:ea typeface="Calibri"/>
                    <a:cs typeface="Times New Roman"/>
                  </a:rPr>
                  <a:t>Optimization parameters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28230" y="644027"/>
                <a:ext cx="583813" cy="469182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54109" tIns="27055" rIns="54109" bIns="2705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 dirty="0">
                    <a:effectLst/>
                    <a:latin typeface="Cambria"/>
                    <a:ea typeface="Calibri"/>
                    <a:cs typeface="Times New Roman"/>
                  </a:rPr>
                  <a:t>DOE matrix generation (LHD</a:t>
                </a:r>
                <a:r>
                  <a:rPr lang="en-US" sz="800" dirty="0" smtClean="0">
                    <a:effectLst/>
                    <a:latin typeface="Cambria"/>
                    <a:ea typeface="Calibri"/>
                    <a:cs typeface="Times New Roman"/>
                  </a:rPr>
                  <a:t>)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1120136" y="589841"/>
                <a:ext cx="1" cy="10019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1443324" y="822302"/>
                <a:ext cx="152383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3" name="Rectangle 12"/>
              <p:cNvSpPr/>
              <p:nvPr/>
            </p:nvSpPr>
            <p:spPr>
              <a:xfrm>
                <a:off x="1595631" y="731069"/>
                <a:ext cx="635051" cy="295098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54109" tIns="27055" rIns="54109" bIns="2705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Parametric modeling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1890947" y="1026125"/>
                <a:ext cx="0" cy="13577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5" name="Rectangle 14"/>
              <p:cNvSpPr/>
              <p:nvPr/>
            </p:nvSpPr>
            <p:spPr>
              <a:xfrm>
                <a:off x="1595983" y="1161903"/>
                <a:ext cx="634698" cy="279854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54109" tIns="27055" rIns="54109" bIns="2705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Grid Generation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1443295" y="1295874"/>
                <a:ext cx="152687" cy="595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7" name="Rectangle 16"/>
              <p:cNvSpPr/>
              <p:nvPr/>
            </p:nvSpPr>
            <p:spPr>
              <a:xfrm>
                <a:off x="886825" y="1214858"/>
                <a:ext cx="565608" cy="32757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54109" tIns="27055" rIns="54109" bIns="2705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CFD evaluation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1166667" y="1537132"/>
                <a:ext cx="90" cy="9142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9" name="Rectangle 18"/>
              <p:cNvSpPr/>
              <p:nvPr/>
            </p:nvSpPr>
            <p:spPr>
              <a:xfrm>
                <a:off x="878542" y="1628559"/>
                <a:ext cx="565225" cy="366086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54109" tIns="27055" rIns="54109" bIns="2705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RSM training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60012" y="3009237"/>
                <a:ext cx="636134" cy="58924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54109" tIns="27055" rIns="54109" bIns="2705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MOGA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Operators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1165111" y="1994647"/>
                <a:ext cx="1" cy="13202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1503758" y="3139706"/>
                <a:ext cx="127839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23" name="Rectangle 22"/>
              <p:cNvSpPr/>
              <p:nvPr/>
            </p:nvSpPr>
            <p:spPr>
              <a:xfrm>
                <a:off x="1631597" y="3029842"/>
                <a:ext cx="668556" cy="299121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54109" tIns="27055" rIns="54109" bIns="2705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Optimization parameters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1911411" y="3329089"/>
                <a:ext cx="0" cy="1151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25" name="Rectangle 24"/>
              <p:cNvSpPr/>
              <p:nvPr/>
            </p:nvSpPr>
            <p:spPr>
              <a:xfrm>
                <a:off x="1637081" y="3444084"/>
                <a:ext cx="611363" cy="298679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54109" tIns="27055" rIns="54109" bIns="2705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NPR evaluation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>
                <a:off x="1496145" y="3517740"/>
                <a:ext cx="140936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158126" y="1113137"/>
                <a:ext cx="0" cy="1082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28" name="Rectangle 27"/>
              <p:cNvSpPr/>
              <p:nvPr/>
            </p:nvSpPr>
            <p:spPr>
              <a:xfrm>
                <a:off x="878542" y="3695241"/>
                <a:ext cx="668441" cy="299329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54109" tIns="27055" rIns="54109" bIns="2705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Optimization results 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>
                <a:off x="1165227" y="3598484"/>
                <a:ext cx="1011" cy="9706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1165227" y="3994557"/>
                <a:ext cx="1010" cy="24814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31" name="Rectangle 30"/>
              <p:cNvSpPr/>
              <p:nvPr/>
            </p:nvSpPr>
            <p:spPr>
              <a:xfrm>
                <a:off x="963281" y="4243054"/>
                <a:ext cx="378229" cy="187635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54109" tIns="27055" rIns="54109" bIns="2705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END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2" name="Flowchart: Decision 31"/>
              <p:cNvSpPr/>
              <p:nvPr/>
            </p:nvSpPr>
            <p:spPr>
              <a:xfrm>
                <a:off x="489168" y="2126809"/>
                <a:ext cx="1354135" cy="653863"/>
              </a:xfrm>
              <a:prstGeom prst="flowChartDecision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71460" tIns="35730" rIns="71460" bIns="357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1165227" y="2780672"/>
                <a:ext cx="1009" cy="22856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34" name="Rectangle 33"/>
              <p:cNvSpPr/>
              <p:nvPr/>
            </p:nvSpPr>
            <p:spPr>
              <a:xfrm>
                <a:off x="1070775" y="2732070"/>
                <a:ext cx="678380" cy="3152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71460" tIns="35730" rIns="71460" bIns="357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It is ok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0" y="2373337"/>
                <a:ext cx="769297" cy="52408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71460" tIns="35730" rIns="71460" bIns="357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It is not ok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36" name="Elbow Connector 35"/>
              <p:cNvCxnSpPr/>
              <p:nvPr/>
            </p:nvCxnSpPr>
            <p:spPr>
              <a:xfrm rot="10800000" flipH="1">
                <a:off x="489167" y="1378647"/>
                <a:ext cx="397657" cy="1075094"/>
              </a:xfrm>
              <a:prstGeom prst="bentConnector3">
                <a:avLst>
                  <a:gd name="adj1" fmla="val -57487"/>
                </a:avLst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37" name="Rectangle 36"/>
              <p:cNvSpPr/>
              <p:nvPr/>
            </p:nvSpPr>
            <p:spPr>
              <a:xfrm>
                <a:off x="72513" y="955788"/>
                <a:ext cx="696786" cy="48602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71460" tIns="35730" rIns="71460" bIns="357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Add refinement points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158358" y="3935046"/>
                <a:ext cx="1141795" cy="46205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71460" tIns="35730" rIns="71460" bIns="357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Select the candidate points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106013" y="1824225"/>
                <a:ext cx="1142430" cy="67296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71460" tIns="35730" rIns="71460" bIns="357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Objective functions 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355128" y="2031250"/>
                <a:ext cx="893316" cy="44784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71460" tIns="35730" rIns="71460" bIns="357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Cambria"/>
                    <a:ea typeface="Calibri"/>
                    <a:cs typeface="Arial"/>
                  </a:rPr>
                  <a:t>Tot Eff, NPSHd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929640" y="2430780"/>
              <a:ext cx="830580" cy="46355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ot="0" spcFirstLastPara="0" vert="horz" wrap="square" lIns="71460" tIns="35730" rIns="71460" bIns="357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50">
                  <a:effectLst/>
                  <a:latin typeface="Cambria"/>
                  <a:ea typeface="Calibri"/>
                  <a:cs typeface="Arial"/>
                </a:rPr>
                <a:t>Check the goodness of fit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85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پارامتر بندی تیغه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83531" y="1396020"/>
            <a:ext cx="3424228" cy="2179005"/>
            <a:chOff x="15" y="0"/>
            <a:chExt cx="2566637" cy="1488499"/>
          </a:xfrm>
        </p:grpSpPr>
        <p:sp>
          <p:nvSpPr>
            <p:cNvPr id="6" name="Rectangle 5"/>
            <p:cNvSpPr/>
            <p:nvPr/>
          </p:nvSpPr>
          <p:spPr>
            <a:xfrm>
              <a:off x="1002103" y="0"/>
              <a:ext cx="691095" cy="179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4825" tIns="27413" rIns="54825" bIns="2741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Cambria Math"/>
                  <a:ea typeface="Calibri"/>
                  <a:cs typeface="Arial"/>
                </a:rPr>
                <a:t>Thickness_x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12458" y="207060"/>
              <a:ext cx="554194" cy="6215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4825" tIns="27413" rIns="54825" bIns="2741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solidFill>
                    <a:srgbClr val="0070C0"/>
                  </a:solidFill>
                  <a:effectLst/>
                  <a:latin typeface="Cambria"/>
                  <a:ea typeface="Calibri"/>
                  <a:cs typeface="Arial"/>
                </a:rPr>
                <a:t>Leading edge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rot="5400000">
              <a:off x="648646" y="-535905"/>
              <a:ext cx="1176266" cy="2473528"/>
              <a:chOff x="648631" y="-535904"/>
              <a:chExt cx="1176266" cy="2473528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551223" y="-74901"/>
                <a:ext cx="0" cy="1622851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1507706" y="1515312"/>
                <a:ext cx="43517" cy="3183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1489211" y="1514918"/>
                <a:ext cx="18495" cy="3203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1469628" y="1515114"/>
                <a:ext cx="19584" cy="3143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443517" y="1514527"/>
                <a:ext cx="26111" cy="318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1417406" y="1515114"/>
                <a:ext cx="26111" cy="3083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1374977" y="1513938"/>
                <a:ext cx="42430" cy="3381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1374977" y="1293371"/>
                <a:ext cx="1" cy="2521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1374978" y="-74928"/>
                <a:ext cx="132728" cy="13679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507706" y="-315698"/>
                <a:ext cx="0" cy="24075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1551223" y="-315711"/>
                <a:ext cx="0" cy="24071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339074" y="-230855"/>
                <a:ext cx="168631" cy="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551225" y="-230855"/>
                <a:ext cx="18930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3" name="Arc 22"/>
              <p:cNvSpPr/>
              <p:nvPr/>
            </p:nvSpPr>
            <p:spPr>
              <a:xfrm>
                <a:off x="1507706" y="-102372"/>
                <a:ext cx="43517" cy="45468"/>
              </a:xfrm>
              <a:prstGeom prst="arc">
                <a:avLst>
                  <a:gd name="adj1" fmla="val 11326255"/>
                  <a:gd name="adj2" fmla="val 21320170"/>
                </a:avLst>
              </a:prstGeom>
              <a:noFill/>
              <a:ln w="1270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1551224" y="-186614"/>
                <a:ext cx="273673" cy="8451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672396" y="-102723"/>
                <a:ext cx="860309" cy="2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303520" y="229421"/>
                <a:ext cx="168305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553591" y="203836"/>
                <a:ext cx="18924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136546" y="559193"/>
                <a:ext cx="30694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553974" y="559161"/>
                <a:ext cx="188867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920083" y="895180"/>
                <a:ext cx="497293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1554358" y="897582"/>
                <a:ext cx="188487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15682" y="1291675"/>
                <a:ext cx="659233" cy="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3" name="Rectangle 32"/>
              <p:cNvSpPr/>
              <p:nvPr/>
            </p:nvSpPr>
            <p:spPr>
              <a:xfrm rot="16200000">
                <a:off x="1200856" y="-40394"/>
                <a:ext cx="272778" cy="1805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>
                    <a:effectLst/>
                    <a:latin typeface="Cambria"/>
                    <a:ea typeface="Times New Roman"/>
                    <a:cs typeface="Lotus"/>
                  </a:rPr>
                  <a:t>15</a:t>
                </a:r>
                <a:endParaRPr lang="en-US" sz="1200">
                  <a:effectLst/>
                  <a:latin typeface="Times New Roman"/>
                  <a:ea typeface="Times New Roman"/>
                  <a:cs typeface="Lotu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6200000">
                <a:off x="1009726" y="105412"/>
                <a:ext cx="272639" cy="18010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>
                    <a:effectLst/>
                    <a:latin typeface="Cambria"/>
                    <a:ea typeface="Calibri"/>
                    <a:cs typeface="Arial"/>
                  </a:rPr>
                  <a:t>30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6200000">
                <a:off x="811594" y="312279"/>
                <a:ext cx="272639" cy="18010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>
                    <a:effectLst/>
                    <a:latin typeface="Cambria"/>
                    <a:ea typeface="Calibri"/>
                    <a:cs typeface="Arial"/>
                  </a:rPr>
                  <a:t>45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602367" y="492270"/>
                <a:ext cx="272258" cy="17972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>
                    <a:effectLst/>
                    <a:latin typeface="Cambria"/>
                    <a:ea typeface="Calibri"/>
                    <a:cs typeface="Arial"/>
                  </a:rPr>
                  <a:t>60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1542356" y="-478995"/>
                <a:ext cx="339081" cy="2252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>
                    <a:effectLst/>
                    <a:latin typeface="Cambria Math"/>
                    <a:ea typeface="Calibri"/>
                    <a:cs typeface="Arial"/>
                  </a:rPr>
                  <a:t>1.5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1498938" y="-130869"/>
                <a:ext cx="407608" cy="20762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>
                    <a:effectLst/>
                    <a:latin typeface="Cambria Math"/>
                    <a:ea typeface="Calibri"/>
                    <a:cs typeface="Arial"/>
                  </a:rPr>
                  <a:t>0.75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6200000">
                <a:off x="1528585" y="204295"/>
                <a:ext cx="292208" cy="17972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>
                    <a:effectLst/>
                    <a:latin typeface="Cambria Math"/>
                    <a:ea typeface="Calibri"/>
                    <a:cs typeface="Arial"/>
                  </a:rPr>
                  <a:t>2.60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1536817" y="552583"/>
                <a:ext cx="305296" cy="17972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>
                    <a:effectLst/>
                    <a:latin typeface="Cambria Math"/>
                    <a:ea typeface="Calibri"/>
                    <a:cs typeface="Arial"/>
                  </a:rPr>
                  <a:t>3.75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6200000">
                <a:off x="1543321" y="901676"/>
                <a:ext cx="292278" cy="17972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>
                    <a:effectLst/>
                    <a:latin typeface="Cambria Math"/>
                    <a:ea typeface="Calibri"/>
                    <a:cs typeface="Arial"/>
                  </a:rPr>
                  <a:t>4.90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1507669" y="-75055"/>
                <a:ext cx="43477" cy="3181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1489161" y="72677"/>
                <a:ext cx="59188" cy="4566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1471789" y="260079"/>
                <a:ext cx="79139" cy="5662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1456401" y="479131"/>
                <a:ext cx="91978" cy="6923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1429934" y="721842"/>
                <a:ext cx="120830" cy="10089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1403423" y="986572"/>
                <a:ext cx="147356" cy="11769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1383048" y="1227064"/>
                <a:ext cx="165333" cy="11702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1374895" y="1395194"/>
                <a:ext cx="173469" cy="12505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1303460" y="-102780"/>
                <a:ext cx="0" cy="11194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303461" y="102685"/>
                <a:ext cx="31" cy="13102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1136495" y="-102215"/>
                <a:ext cx="25" cy="23953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1136443" y="244407"/>
                <a:ext cx="76" cy="3036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945086" y="-102779"/>
                <a:ext cx="0" cy="44181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945068" y="440276"/>
                <a:ext cx="10" cy="4547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743015" y="-102823"/>
                <a:ext cx="0" cy="62440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454174" y="1002586"/>
                <a:ext cx="573088" cy="444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1553448" y="1545553"/>
                <a:ext cx="2839" cy="24079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1374916" y="1547950"/>
                <a:ext cx="2665" cy="24065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209651" y="1719453"/>
                <a:ext cx="167924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1556294" y="1719453"/>
                <a:ext cx="18924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62" name="Rectangle 61"/>
              <p:cNvSpPr/>
              <p:nvPr/>
            </p:nvSpPr>
            <p:spPr>
              <a:xfrm rot="16200000">
                <a:off x="1323784" y="1628414"/>
                <a:ext cx="271877" cy="17972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>
                    <a:effectLst/>
                    <a:latin typeface="Cambria Math"/>
                    <a:ea typeface="Calibri"/>
                    <a:cs typeface="Arial"/>
                  </a:rPr>
                  <a:t>6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10800000">
                <a:off x="1132842" y="1758277"/>
                <a:ext cx="646437" cy="17934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>
                    <a:effectLst/>
                    <a:latin typeface="Cambria Math"/>
                    <a:ea typeface="Calibri"/>
                    <a:cs typeface="Arial"/>
                  </a:rPr>
                  <a:t>Thickness_y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16200000">
                <a:off x="1284560" y="1260802"/>
                <a:ext cx="774900" cy="19670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>
                    <a:effectLst/>
                    <a:latin typeface="Cambria Math"/>
                    <a:ea typeface="Calibri"/>
                    <a:cs typeface="Arial"/>
                  </a:rPr>
                  <a:t>Pressure side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flipH="1" flipV="1">
                <a:off x="1136362" y="-289820"/>
                <a:ext cx="393102" cy="18699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132862" y="1395192"/>
                <a:ext cx="3418" cy="4661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67" name="Rectangle 66"/>
              <p:cNvSpPr/>
              <p:nvPr/>
            </p:nvSpPr>
            <p:spPr>
              <a:xfrm rot="16200000">
                <a:off x="665094" y="1391678"/>
                <a:ext cx="592132" cy="49697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54825" tIns="27413" rIns="54825" bIns="274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>
                    <a:solidFill>
                      <a:srgbClr val="0070C0"/>
                    </a:solidFill>
                    <a:effectLst/>
                    <a:latin typeface="Cambria"/>
                    <a:ea typeface="Calibri"/>
                    <a:cs typeface="Arial"/>
                  </a:rPr>
                  <a:t>To the Trailing edge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739870" y="1271054"/>
              <a:ext cx="940140" cy="217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4825" tIns="27413" rIns="54825" bIns="2741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Cambria Math"/>
                  <a:ea typeface="Calibri"/>
                  <a:cs typeface="Arial"/>
                </a:rPr>
                <a:t>Dimension: (mm)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80903" y="1291958"/>
            <a:ext cx="3738697" cy="2518042"/>
            <a:chOff x="0" y="0"/>
            <a:chExt cx="2842495" cy="1939038"/>
          </a:xfrm>
        </p:grpSpPr>
        <p:pic>
          <p:nvPicPr>
            <p:cNvPr id="69" name="Picture 6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042" y="465695"/>
              <a:ext cx="2126280" cy="1382184"/>
            </a:xfrm>
            <a:prstGeom prst="rect">
              <a:avLst/>
            </a:prstGeom>
          </p:spPr>
        </p:pic>
        <p:cxnSp>
          <p:nvCxnSpPr>
            <p:cNvPr id="70" name="Straight Arrow Connector 69"/>
            <p:cNvCxnSpPr/>
            <p:nvPr/>
          </p:nvCxnSpPr>
          <p:spPr>
            <a:xfrm flipH="1" flipV="1">
              <a:off x="803296" y="345478"/>
              <a:ext cx="3901" cy="119630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1" name="Freeform 70"/>
            <p:cNvSpPr/>
            <p:nvPr/>
          </p:nvSpPr>
          <p:spPr>
            <a:xfrm>
              <a:off x="545318" y="883867"/>
              <a:ext cx="1925939" cy="515956"/>
            </a:xfrm>
            <a:custGeom>
              <a:avLst/>
              <a:gdLst>
                <a:gd name="connsiteX0" fmla="*/ 0 w 2999509"/>
                <a:gd name="connsiteY0" fmla="*/ 0 h 803563"/>
                <a:gd name="connsiteX1" fmla="*/ 83127 w 2999509"/>
                <a:gd name="connsiteY1" fmla="*/ 214745 h 803563"/>
                <a:gd name="connsiteX2" fmla="*/ 249382 w 2999509"/>
                <a:gd name="connsiteY2" fmla="*/ 387927 h 803563"/>
                <a:gd name="connsiteX3" fmla="*/ 498764 w 2999509"/>
                <a:gd name="connsiteY3" fmla="*/ 533400 h 803563"/>
                <a:gd name="connsiteX4" fmla="*/ 831273 w 2999509"/>
                <a:gd name="connsiteY4" fmla="*/ 665018 h 803563"/>
                <a:gd name="connsiteX5" fmla="*/ 1323109 w 2999509"/>
                <a:gd name="connsiteY5" fmla="*/ 762000 h 803563"/>
                <a:gd name="connsiteX6" fmla="*/ 1842655 w 2999509"/>
                <a:gd name="connsiteY6" fmla="*/ 775854 h 803563"/>
                <a:gd name="connsiteX7" fmla="*/ 2521527 w 2999509"/>
                <a:gd name="connsiteY7" fmla="*/ 796636 h 803563"/>
                <a:gd name="connsiteX8" fmla="*/ 2999509 w 2999509"/>
                <a:gd name="connsiteY8" fmla="*/ 803563 h 80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9509" h="803563">
                  <a:moveTo>
                    <a:pt x="0" y="0"/>
                  </a:moveTo>
                  <a:cubicBezTo>
                    <a:pt x="20781" y="75045"/>
                    <a:pt x="41563" y="150090"/>
                    <a:pt x="83127" y="214745"/>
                  </a:cubicBezTo>
                  <a:cubicBezTo>
                    <a:pt x="124691" y="279400"/>
                    <a:pt x="180109" y="334818"/>
                    <a:pt x="249382" y="387927"/>
                  </a:cubicBezTo>
                  <a:cubicBezTo>
                    <a:pt x="318655" y="441036"/>
                    <a:pt x="401782" y="487218"/>
                    <a:pt x="498764" y="533400"/>
                  </a:cubicBezTo>
                  <a:cubicBezTo>
                    <a:pt x="595746" y="579582"/>
                    <a:pt x="693882" y="626918"/>
                    <a:pt x="831273" y="665018"/>
                  </a:cubicBezTo>
                  <a:cubicBezTo>
                    <a:pt x="968664" y="703118"/>
                    <a:pt x="1154545" y="743527"/>
                    <a:pt x="1323109" y="762000"/>
                  </a:cubicBezTo>
                  <a:cubicBezTo>
                    <a:pt x="1491673" y="780473"/>
                    <a:pt x="1842655" y="775854"/>
                    <a:pt x="1842655" y="775854"/>
                  </a:cubicBezTo>
                  <a:lnTo>
                    <a:pt x="2521527" y="796636"/>
                  </a:lnTo>
                  <a:lnTo>
                    <a:pt x="2999509" y="803563"/>
                  </a:lnTo>
                </a:path>
              </a:pathLst>
            </a:cu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97559" y="1184920"/>
              <a:ext cx="28948" cy="2894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Times New Roman"/>
                  <a:ea typeface="Times New Roman"/>
                  <a:cs typeface="Arial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 flipV="1">
              <a:off x="598692" y="346042"/>
              <a:ext cx="306905" cy="1209458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>
            <a:xfrm flipV="1">
              <a:off x="742804" y="346042"/>
              <a:ext cx="271544" cy="1137702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  <a:effectLst/>
          </p:spPr>
        </p:cxnSp>
        <p:sp>
          <p:nvSpPr>
            <p:cNvPr id="75" name="Arc 74"/>
            <p:cNvSpPr/>
            <p:nvPr/>
          </p:nvSpPr>
          <p:spPr>
            <a:xfrm>
              <a:off x="545318" y="200156"/>
              <a:ext cx="359612" cy="379591"/>
            </a:xfrm>
            <a:prstGeom prst="arc">
              <a:avLst>
                <a:gd name="adj1" fmla="val 13479983"/>
                <a:gd name="adj2" fmla="val 17046354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700">
                  <a:effectLst/>
                  <a:latin typeface="Times New Roman"/>
                  <a:ea typeface="Times New Roman"/>
                  <a:cs typeface="Lotus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  <a:cs typeface="Lotus"/>
              </a:endParaRPr>
            </a:p>
          </p:txBody>
        </p:sp>
        <p:sp>
          <p:nvSpPr>
            <p:cNvPr id="76" name="Arc 75"/>
            <p:cNvSpPr/>
            <p:nvPr/>
          </p:nvSpPr>
          <p:spPr>
            <a:xfrm>
              <a:off x="706109" y="200138"/>
              <a:ext cx="359612" cy="379591"/>
            </a:xfrm>
            <a:prstGeom prst="arc">
              <a:avLst>
                <a:gd name="adj1" fmla="val 15190209"/>
                <a:gd name="adj2" fmla="val 18706672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700">
                  <a:effectLst/>
                  <a:latin typeface="Times New Roman"/>
                  <a:ea typeface="Times New Roman"/>
                  <a:cs typeface="Lotus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  <a:cs typeface="Lotus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>
              <a:off x="356282" y="1209629"/>
              <a:ext cx="445516" cy="449507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8" name="Rectangle 77"/>
            <p:cNvSpPr/>
            <p:nvPr/>
          </p:nvSpPr>
          <p:spPr>
            <a:xfrm>
              <a:off x="26772" y="1631512"/>
              <a:ext cx="1212418" cy="3075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Cambria Math"/>
                  <a:ea typeface="Calibri"/>
                  <a:cs typeface="Arial"/>
                </a:rPr>
                <a:t>Center of rotation: Second mid line control point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8405" y="0"/>
              <a:ext cx="771006" cy="3074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Cambria Math"/>
                  <a:ea typeface="Calibri"/>
                  <a:cs typeface="Arial"/>
                </a:rPr>
                <a:t>Variation of   </a:t>
              </a:r>
              <a:r>
                <a:rPr lang="en-US" sz="700" i="1">
                  <a:effectLst/>
                  <a:latin typeface="Cambria Math"/>
                  <a:ea typeface="Calibri"/>
                  <a:cs typeface="Arial"/>
                </a:rPr>
                <a:t>γ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V="1">
              <a:off x="1375686" y="671783"/>
              <a:ext cx="0" cy="27013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1" name="Rectangle 80"/>
            <p:cNvSpPr/>
            <p:nvPr/>
          </p:nvSpPr>
          <p:spPr>
            <a:xfrm>
              <a:off x="165467" y="174070"/>
              <a:ext cx="771006" cy="3074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>
                  <a:effectLst/>
                  <a:latin typeface="Cambria Math"/>
                  <a:ea typeface="Calibri"/>
                  <a:cs typeface="Arial"/>
                </a:rPr>
                <a:t>+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54736" y="158574"/>
              <a:ext cx="771006" cy="307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>
                  <a:effectLst/>
                  <a:latin typeface="Cambria Math"/>
                  <a:ea typeface="Calibri"/>
                  <a:cs typeface="Arial"/>
                </a:rPr>
                <a:t>__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425742" y="709568"/>
              <a:ext cx="1084093" cy="3074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Cambria Math"/>
                  <a:ea typeface="Calibri"/>
                  <a:cs typeface="Arial"/>
                </a:rPr>
                <a:t>Line that connects three control points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491943" y="1236586"/>
              <a:ext cx="606564" cy="351877"/>
            </a:xfrm>
            <a:custGeom>
              <a:avLst/>
              <a:gdLst>
                <a:gd name="connsiteX0" fmla="*/ 0 w 944679"/>
                <a:gd name="connsiteY0" fmla="*/ 0 h 548023"/>
                <a:gd name="connsiteX1" fmla="*/ 27709 w 944679"/>
                <a:gd name="connsiteY1" fmla="*/ 193963 h 548023"/>
                <a:gd name="connsiteX2" fmla="*/ 96982 w 944679"/>
                <a:gd name="connsiteY2" fmla="*/ 304800 h 548023"/>
                <a:gd name="connsiteX3" fmla="*/ 242454 w 944679"/>
                <a:gd name="connsiteY3" fmla="*/ 415636 h 548023"/>
                <a:gd name="connsiteX4" fmla="*/ 464127 w 944679"/>
                <a:gd name="connsiteY4" fmla="*/ 491836 h 548023"/>
                <a:gd name="connsiteX5" fmla="*/ 872836 w 944679"/>
                <a:gd name="connsiteY5" fmla="*/ 540327 h 548023"/>
                <a:gd name="connsiteX6" fmla="*/ 942109 w 944679"/>
                <a:gd name="connsiteY6" fmla="*/ 547254 h 54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4679" h="548023">
                  <a:moveTo>
                    <a:pt x="0" y="0"/>
                  </a:moveTo>
                  <a:cubicBezTo>
                    <a:pt x="5772" y="71581"/>
                    <a:pt x="11545" y="143163"/>
                    <a:pt x="27709" y="193963"/>
                  </a:cubicBezTo>
                  <a:cubicBezTo>
                    <a:pt x="43873" y="244763"/>
                    <a:pt x="61191" y="267855"/>
                    <a:pt x="96982" y="304800"/>
                  </a:cubicBezTo>
                  <a:cubicBezTo>
                    <a:pt x="132773" y="341745"/>
                    <a:pt x="181263" y="384463"/>
                    <a:pt x="242454" y="415636"/>
                  </a:cubicBezTo>
                  <a:cubicBezTo>
                    <a:pt x="303645" y="446809"/>
                    <a:pt x="359063" y="471054"/>
                    <a:pt x="464127" y="491836"/>
                  </a:cubicBezTo>
                  <a:cubicBezTo>
                    <a:pt x="569191" y="512618"/>
                    <a:pt x="793172" y="531091"/>
                    <a:pt x="872836" y="540327"/>
                  </a:cubicBezTo>
                  <a:cubicBezTo>
                    <a:pt x="952500" y="549563"/>
                    <a:pt x="947304" y="548408"/>
                    <a:pt x="942109" y="547254"/>
                  </a:cubicBezTo>
                </a:path>
              </a:pathLst>
            </a:cu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80901" y="538266"/>
              <a:ext cx="689424" cy="547091"/>
            </a:xfrm>
            <a:custGeom>
              <a:avLst/>
              <a:gdLst>
                <a:gd name="connsiteX0" fmla="*/ 0 w 1073728"/>
                <a:gd name="connsiteY0" fmla="*/ 0 h 852054"/>
                <a:gd name="connsiteX1" fmla="*/ 55418 w 1073728"/>
                <a:gd name="connsiteY1" fmla="*/ 221673 h 852054"/>
                <a:gd name="connsiteX2" fmla="*/ 124691 w 1073728"/>
                <a:gd name="connsiteY2" fmla="*/ 422564 h 852054"/>
                <a:gd name="connsiteX3" fmla="*/ 284018 w 1073728"/>
                <a:gd name="connsiteY3" fmla="*/ 623454 h 852054"/>
                <a:gd name="connsiteX4" fmla="*/ 512618 w 1073728"/>
                <a:gd name="connsiteY4" fmla="*/ 748145 h 852054"/>
                <a:gd name="connsiteX5" fmla="*/ 838200 w 1073728"/>
                <a:gd name="connsiteY5" fmla="*/ 831273 h 852054"/>
                <a:gd name="connsiteX6" fmla="*/ 1073728 w 1073728"/>
                <a:gd name="connsiteY6" fmla="*/ 852054 h 85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728" h="852054">
                  <a:moveTo>
                    <a:pt x="0" y="0"/>
                  </a:moveTo>
                  <a:cubicBezTo>
                    <a:pt x="17318" y="75623"/>
                    <a:pt x="34636" y="151246"/>
                    <a:pt x="55418" y="221673"/>
                  </a:cubicBezTo>
                  <a:cubicBezTo>
                    <a:pt x="76200" y="292100"/>
                    <a:pt x="86591" y="355601"/>
                    <a:pt x="124691" y="422564"/>
                  </a:cubicBezTo>
                  <a:cubicBezTo>
                    <a:pt x="162791" y="489527"/>
                    <a:pt x="219364" y="569191"/>
                    <a:pt x="284018" y="623454"/>
                  </a:cubicBezTo>
                  <a:cubicBezTo>
                    <a:pt x="348672" y="677717"/>
                    <a:pt x="420254" y="713509"/>
                    <a:pt x="512618" y="748145"/>
                  </a:cubicBezTo>
                  <a:cubicBezTo>
                    <a:pt x="604982" y="782782"/>
                    <a:pt x="744682" y="813955"/>
                    <a:pt x="838200" y="831273"/>
                  </a:cubicBezTo>
                  <a:cubicBezTo>
                    <a:pt x="931718" y="848591"/>
                    <a:pt x="1002723" y="850322"/>
                    <a:pt x="1073728" y="852054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98692" y="516027"/>
              <a:ext cx="640497" cy="569330"/>
            </a:xfrm>
            <a:custGeom>
              <a:avLst/>
              <a:gdLst>
                <a:gd name="connsiteX0" fmla="*/ 0 w 997528"/>
                <a:gd name="connsiteY0" fmla="*/ 0 h 886690"/>
                <a:gd name="connsiteX1" fmla="*/ 62346 w 997528"/>
                <a:gd name="connsiteY1" fmla="*/ 263236 h 886690"/>
                <a:gd name="connsiteX2" fmla="*/ 159328 w 997528"/>
                <a:gd name="connsiteY2" fmla="*/ 464127 h 886690"/>
                <a:gd name="connsiteX3" fmla="*/ 284019 w 997528"/>
                <a:gd name="connsiteY3" fmla="*/ 609600 h 886690"/>
                <a:gd name="connsiteX4" fmla="*/ 415637 w 997528"/>
                <a:gd name="connsiteY4" fmla="*/ 692727 h 886690"/>
                <a:gd name="connsiteX5" fmla="*/ 574964 w 997528"/>
                <a:gd name="connsiteY5" fmla="*/ 775854 h 886690"/>
                <a:gd name="connsiteX6" fmla="*/ 789709 w 997528"/>
                <a:gd name="connsiteY6" fmla="*/ 852054 h 886690"/>
                <a:gd name="connsiteX7" fmla="*/ 997528 w 997528"/>
                <a:gd name="connsiteY7" fmla="*/ 886690 h 8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528" h="886690">
                  <a:moveTo>
                    <a:pt x="0" y="0"/>
                  </a:moveTo>
                  <a:cubicBezTo>
                    <a:pt x="17895" y="92941"/>
                    <a:pt x="35791" y="185882"/>
                    <a:pt x="62346" y="263236"/>
                  </a:cubicBezTo>
                  <a:cubicBezTo>
                    <a:pt x="88901" y="340591"/>
                    <a:pt x="122383" y="406400"/>
                    <a:pt x="159328" y="464127"/>
                  </a:cubicBezTo>
                  <a:cubicBezTo>
                    <a:pt x="196273" y="521854"/>
                    <a:pt x="241301" y="571500"/>
                    <a:pt x="284019" y="609600"/>
                  </a:cubicBezTo>
                  <a:cubicBezTo>
                    <a:pt x="326737" y="647700"/>
                    <a:pt x="367146" y="665018"/>
                    <a:pt x="415637" y="692727"/>
                  </a:cubicBezTo>
                  <a:cubicBezTo>
                    <a:pt x="464128" y="720436"/>
                    <a:pt x="512619" y="749300"/>
                    <a:pt x="574964" y="775854"/>
                  </a:cubicBezTo>
                  <a:cubicBezTo>
                    <a:pt x="637309" y="802408"/>
                    <a:pt x="719282" y="833581"/>
                    <a:pt x="789709" y="852054"/>
                  </a:cubicBezTo>
                  <a:cubicBezTo>
                    <a:pt x="860136" y="870527"/>
                    <a:pt x="928832" y="878608"/>
                    <a:pt x="997528" y="886690"/>
                  </a:cubicBezTo>
                </a:path>
              </a:pathLst>
            </a:cu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92723" y="913330"/>
              <a:ext cx="28948" cy="2854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Times New Roman"/>
                  <a:ea typeface="Times New Roman"/>
                  <a:cs typeface="Arial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792723" y="1541781"/>
              <a:ext cx="28948" cy="2854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Times New Roman"/>
                  <a:ea typeface="Times New Roman"/>
                  <a:cs typeface="Arial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375686" y="387149"/>
              <a:ext cx="0" cy="249036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dash"/>
            </a:ln>
            <a:effectLst/>
          </p:spPr>
        </p:cxnSp>
        <p:sp>
          <p:nvSpPr>
            <p:cNvPr id="90" name="Rectangle 89"/>
            <p:cNvSpPr/>
            <p:nvPr/>
          </p:nvSpPr>
          <p:spPr>
            <a:xfrm rot="16200000">
              <a:off x="-13847" y="866491"/>
              <a:ext cx="771006" cy="307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Cambria Math"/>
                  <a:ea typeface="Calibri"/>
                  <a:cs typeface="Arial"/>
                </a:rPr>
                <a:t>Leading edge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311403" y="402553"/>
              <a:ext cx="771006" cy="307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Cambria Math"/>
                  <a:ea typeface="Calibri"/>
                  <a:cs typeface="Arial"/>
                </a:rPr>
                <a:t>Camber line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2229104" y="1344710"/>
              <a:ext cx="321204" cy="1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3" name="Rectangle 92"/>
            <p:cNvSpPr/>
            <p:nvPr/>
          </p:nvSpPr>
          <p:spPr>
            <a:xfrm>
              <a:off x="1987329" y="1382386"/>
              <a:ext cx="855166" cy="30660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Cambria Math"/>
                  <a:ea typeface="Calibri"/>
                  <a:cs typeface="Arial"/>
                </a:rPr>
                <a:t>To the trailing edge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370851" y="286514"/>
              <a:ext cx="28948" cy="2854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Times New Roman"/>
                  <a:ea typeface="Times New Roman"/>
                  <a:cs typeface="Arial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375149" y="200364"/>
              <a:ext cx="1391029" cy="30660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Cambria Math"/>
                  <a:ea typeface="Calibri"/>
                  <a:cs typeface="Arial"/>
                </a:rPr>
                <a:t>Second series of control points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15132" y="184477"/>
              <a:ext cx="771006" cy="307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Cambria Math"/>
                  <a:ea typeface="Calibri"/>
                  <a:cs typeface="Arial"/>
                </a:rPr>
                <a:t>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7032" y="459032"/>
              <a:ext cx="771006" cy="307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solidFill>
                    <a:srgbClr val="FF0000"/>
                  </a:solidFill>
                  <a:effectLst/>
                  <a:latin typeface="Cambria Math"/>
                  <a:ea typeface="Calibri"/>
                  <a:cs typeface="Arial"/>
                </a:rPr>
                <a:t>Suction side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0" y="364999"/>
              <a:ext cx="692692" cy="30660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8704" tIns="29352" rIns="58704" bIns="293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solidFill>
                    <a:srgbClr val="FF0000"/>
                  </a:solidFill>
                  <a:effectLst/>
                  <a:latin typeface="Cambria Math"/>
                  <a:ea typeface="Calibri"/>
                  <a:cs typeface="Arial"/>
                </a:rPr>
                <a:t>Pressure side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V="1">
              <a:off x="1311403" y="671586"/>
              <a:ext cx="0" cy="270273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648451" y="3919042"/>
            <a:ext cx="4081672" cy="2608356"/>
            <a:chOff x="1" y="0"/>
            <a:chExt cx="3447415" cy="2105025"/>
          </a:xfrm>
        </p:grpSpPr>
        <p:grpSp>
          <p:nvGrpSpPr>
            <p:cNvPr id="101" name="Group 100"/>
            <p:cNvGrpSpPr/>
            <p:nvPr/>
          </p:nvGrpSpPr>
          <p:grpSpPr>
            <a:xfrm>
              <a:off x="1" y="0"/>
              <a:ext cx="3447415" cy="2105025"/>
              <a:chOff x="0" y="0"/>
              <a:chExt cx="3447754" cy="2105214"/>
            </a:xfrm>
          </p:grpSpPr>
          <p:pic>
            <p:nvPicPr>
              <p:cNvPr id="103" name="Picture 102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672" y="155509"/>
                <a:ext cx="2554022" cy="1603502"/>
              </a:xfrm>
              <a:prstGeom prst="rect">
                <a:avLst/>
              </a:prstGeom>
            </p:spPr>
          </p:pic>
          <p:cxnSp>
            <p:nvCxnSpPr>
              <p:cNvPr id="104" name="Straight Arrow Connector 103"/>
              <p:cNvCxnSpPr/>
              <p:nvPr/>
            </p:nvCxnSpPr>
            <p:spPr>
              <a:xfrm flipH="1" flipV="1">
                <a:off x="190067" y="841268"/>
                <a:ext cx="866530" cy="126394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5" name="Straight Arrow Connector 104"/>
              <p:cNvCxnSpPr/>
              <p:nvPr/>
            </p:nvCxnSpPr>
            <p:spPr>
              <a:xfrm flipH="1" flipV="1">
                <a:off x="345756" y="464338"/>
                <a:ext cx="258115" cy="97510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6" name="Straight Arrow Connector 105"/>
              <p:cNvCxnSpPr/>
              <p:nvPr/>
            </p:nvCxnSpPr>
            <p:spPr>
              <a:xfrm flipV="1">
                <a:off x="505542" y="374202"/>
                <a:ext cx="249921" cy="93003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7" name="Straight Arrow Connector 106"/>
              <p:cNvCxnSpPr/>
              <p:nvPr/>
            </p:nvCxnSpPr>
            <p:spPr>
              <a:xfrm flipH="1" flipV="1">
                <a:off x="2654953" y="917564"/>
                <a:ext cx="606366" cy="88087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8" name="Freeform 107"/>
              <p:cNvSpPr/>
              <p:nvPr/>
            </p:nvSpPr>
            <p:spPr>
              <a:xfrm>
                <a:off x="624357" y="225022"/>
                <a:ext cx="2445949" cy="1322990"/>
              </a:xfrm>
              <a:custGeom>
                <a:avLst/>
                <a:gdLst>
                  <a:gd name="connsiteX0" fmla="*/ 0 w 4549140"/>
                  <a:gd name="connsiteY0" fmla="*/ 1321395 h 2460585"/>
                  <a:gd name="connsiteX1" fmla="*/ 45720 w 4549140"/>
                  <a:gd name="connsiteY1" fmla="*/ 1191855 h 2460585"/>
                  <a:gd name="connsiteX2" fmla="*/ 129540 w 4549140"/>
                  <a:gd name="connsiteY2" fmla="*/ 1012785 h 2460585"/>
                  <a:gd name="connsiteX3" fmla="*/ 270510 w 4549140"/>
                  <a:gd name="connsiteY3" fmla="*/ 780375 h 2460585"/>
                  <a:gd name="connsiteX4" fmla="*/ 422910 w 4549140"/>
                  <a:gd name="connsiteY4" fmla="*/ 589875 h 2460585"/>
                  <a:gd name="connsiteX5" fmla="*/ 548640 w 4549140"/>
                  <a:gd name="connsiteY5" fmla="*/ 479385 h 2460585"/>
                  <a:gd name="connsiteX6" fmla="*/ 666750 w 4549140"/>
                  <a:gd name="connsiteY6" fmla="*/ 391755 h 2460585"/>
                  <a:gd name="connsiteX7" fmla="*/ 762000 w 4549140"/>
                  <a:gd name="connsiteY7" fmla="*/ 330795 h 2460585"/>
                  <a:gd name="connsiteX8" fmla="*/ 864870 w 4549140"/>
                  <a:gd name="connsiteY8" fmla="*/ 277455 h 2460585"/>
                  <a:gd name="connsiteX9" fmla="*/ 975360 w 4549140"/>
                  <a:gd name="connsiteY9" fmla="*/ 224115 h 2460585"/>
                  <a:gd name="connsiteX10" fmla="*/ 1143000 w 4549140"/>
                  <a:gd name="connsiteY10" fmla="*/ 159345 h 2460585"/>
                  <a:gd name="connsiteX11" fmla="*/ 1261110 w 4549140"/>
                  <a:gd name="connsiteY11" fmla="*/ 121245 h 2460585"/>
                  <a:gd name="connsiteX12" fmla="*/ 1432560 w 4549140"/>
                  <a:gd name="connsiteY12" fmla="*/ 71715 h 2460585"/>
                  <a:gd name="connsiteX13" fmla="*/ 1672590 w 4549140"/>
                  <a:gd name="connsiteY13" fmla="*/ 22185 h 2460585"/>
                  <a:gd name="connsiteX14" fmla="*/ 1935480 w 4549140"/>
                  <a:gd name="connsiteY14" fmla="*/ 3135 h 2460585"/>
                  <a:gd name="connsiteX15" fmla="*/ 2160270 w 4549140"/>
                  <a:gd name="connsiteY15" fmla="*/ 3135 h 2460585"/>
                  <a:gd name="connsiteX16" fmla="*/ 2426970 w 4549140"/>
                  <a:gd name="connsiteY16" fmla="*/ 33615 h 2460585"/>
                  <a:gd name="connsiteX17" fmla="*/ 2731770 w 4549140"/>
                  <a:gd name="connsiteY17" fmla="*/ 113625 h 2460585"/>
                  <a:gd name="connsiteX18" fmla="*/ 3032760 w 4549140"/>
                  <a:gd name="connsiteY18" fmla="*/ 239355 h 2460585"/>
                  <a:gd name="connsiteX19" fmla="*/ 3318510 w 4549140"/>
                  <a:gd name="connsiteY19" fmla="*/ 410805 h 2460585"/>
                  <a:gd name="connsiteX20" fmla="*/ 3608070 w 4549140"/>
                  <a:gd name="connsiteY20" fmla="*/ 650835 h 2460585"/>
                  <a:gd name="connsiteX21" fmla="*/ 3794760 w 4549140"/>
                  <a:gd name="connsiteY21" fmla="*/ 856575 h 2460585"/>
                  <a:gd name="connsiteX22" fmla="*/ 3989070 w 4549140"/>
                  <a:gd name="connsiteY22" fmla="*/ 1108035 h 2460585"/>
                  <a:gd name="connsiteX23" fmla="*/ 4156710 w 4549140"/>
                  <a:gd name="connsiteY23" fmla="*/ 1374735 h 2460585"/>
                  <a:gd name="connsiteX24" fmla="*/ 4271010 w 4549140"/>
                  <a:gd name="connsiteY24" fmla="*/ 1626195 h 2460585"/>
                  <a:gd name="connsiteX25" fmla="*/ 4396740 w 4549140"/>
                  <a:gd name="connsiteY25" fmla="*/ 1934805 h 2460585"/>
                  <a:gd name="connsiteX26" fmla="*/ 4472940 w 4549140"/>
                  <a:gd name="connsiteY26" fmla="*/ 2174835 h 2460585"/>
                  <a:gd name="connsiteX27" fmla="*/ 4549140 w 4549140"/>
                  <a:gd name="connsiteY27" fmla="*/ 2460585 h 246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9140" h="2460585">
                    <a:moveTo>
                      <a:pt x="0" y="1321395"/>
                    </a:moveTo>
                    <a:cubicBezTo>
                      <a:pt x="12065" y="1282342"/>
                      <a:pt x="24130" y="1243290"/>
                      <a:pt x="45720" y="1191855"/>
                    </a:cubicBezTo>
                    <a:cubicBezTo>
                      <a:pt x="67310" y="1140420"/>
                      <a:pt x="92075" y="1081365"/>
                      <a:pt x="129540" y="1012785"/>
                    </a:cubicBezTo>
                    <a:cubicBezTo>
                      <a:pt x="167005" y="944205"/>
                      <a:pt x="221615" y="850860"/>
                      <a:pt x="270510" y="780375"/>
                    </a:cubicBezTo>
                    <a:cubicBezTo>
                      <a:pt x="319405" y="709890"/>
                      <a:pt x="376555" y="640040"/>
                      <a:pt x="422910" y="589875"/>
                    </a:cubicBezTo>
                    <a:cubicBezTo>
                      <a:pt x="469265" y="539710"/>
                      <a:pt x="508000" y="512405"/>
                      <a:pt x="548640" y="479385"/>
                    </a:cubicBezTo>
                    <a:cubicBezTo>
                      <a:pt x="589280" y="446365"/>
                      <a:pt x="631190" y="416520"/>
                      <a:pt x="666750" y="391755"/>
                    </a:cubicBezTo>
                    <a:cubicBezTo>
                      <a:pt x="702310" y="366990"/>
                      <a:pt x="728980" y="349845"/>
                      <a:pt x="762000" y="330795"/>
                    </a:cubicBezTo>
                    <a:cubicBezTo>
                      <a:pt x="795020" y="311745"/>
                      <a:pt x="829310" y="295235"/>
                      <a:pt x="864870" y="277455"/>
                    </a:cubicBezTo>
                    <a:cubicBezTo>
                      <a:pt x="900430" y="259675"/>
                      <a:pt x="929005" y="243800"/>
                      <a:pt x="975360" y="224115"/>
                    </a:cubicBezTo>
                    <a:cubicBezTo>
                      <a:pt x="1021715" y="204430"/>
                      <a:pt x="1095375" y="176490"/>
                      <a:pt x="1143000" y="159345"/>
                    </a:cubicBezTo>
                    <a:cubicBezTo>
                      <a:pt x="1190625" y="142200"/>
                      <a:pt x="1212850" y="135850"/>
                      <a:pt x="1261110" y="121245"/>
                    </a:cubicBezTo>
                    <a:cubicBezTo>
                      <a:pt x="1309370" y="106640"/>
                      <a:pt x="1363980" y="88225"/>
                      <a:pt x="1432560" y="71715"/>
                    </a:cubicBezTo>
                    <a:cubicBezTo>
                      <a:pt x="1501140" y="55205"/>
                      <a:pt x="1588770" y="33615"/>
                      <a:pt x="1672590" y="22185"/>
                    </a:cubicBezTo>
                    <a:cubicBezTo>
                      <a:pt x="1756410" y="10755"/>
                      <a:pt x="1854200" y="6310"/>
                      <a:pt x="1935480" y="3135"/>
                    </a:cubicBezTo>
                    <a:cubicBezTo>
                      <a:pt x="2016760" y="-40"/>
                      <a:pt x="2078355" y="-1945"/>
                      <a:pt x="2160270" y="3135"/>
                    </a:cubicBezTo>
                    <a:cubicBezTo>
                      <a:pt x="2242185" y="8215"/>
                      <a:pt x="2331720" y="15200"/>
                      <a:pt x="2426970" y="33615"/>
                    </a:cubicBezTo>
                    <a:cubicBezTo>
                      <a:pt x="2522220" y="52030"/>
                      <a:pt x="2630805" y="79335"/>
                      <a:pt x="2731770" y="113625"/>
                    </a:cubicBezTo>
                    <a:cubicBezTo>
                      <a:pt x="2832735" y="147915"/>
                      <a:pt x="2934970" y="189825"/>
                      <a:pt x="3032760" y="239355"/>
                    </a:cubicBezTo>
                    <a:cubicBezTo>
                      <a:pt x="3130550" y="288885"/>
                      <a:pt x="3222625" y="342225"/>
                      <a:pt x="3318510" y="410805"/>
                    </a:cubicBezTo>
                    <a:cubicBezTo>
                      <a:pt x="3414395" y="479385"/>
                      <a:pt x="3528695" y="576540"/>
                      <a:pt x="3608070" y="650835"/>
                    </a:cubicBezTo>
                    <a:cubicBezTo>
                      <a:pt x="3687445" y="725130"/>
                      <a:pt x="3731260" y="780375"/>
                      <a:pt x="3794760" y="856575"/>
                    </a:cubicBezTo>
                    <a:cubicBezTo>
                      <a:pt x="3858260" y="932775"/>
                      <a:pt x="3928745" y="1021675"/>
                      <a:pt x="3989070" y="1108035"/>
                    </a:cubicBezTo>
                    <a:cubicBezTo>
                      <a:pt x="4049395" y="1194395"/>
                      <a:pt x="4109720" y="1288375"/>
                      <a:pt x="4156710" y="1374735"/>
                    </a:cubicBezTo>
                    <a:cubicBezTo>
                      <a:pt x="4203700" y="1461095"/>
                      <a:pt x="4231005" y="1532850"/>
                      <a:pt x="4271010" y="1626195"/>
                    </a:cubicBezTo>
                    <a:cubicBezTo>
                      <a:pt x="4311015" y="1719540"/>
                      <a:pt x="4363085" y="1843365"/>
                      <a:pt x="4396740" y="1934805"/>
                    </a:cubicBezTo>
                    <a:cubicBezTo>
                      <a:pt x="4430395" y="2026245"/>
                      <a:pt x="4447540" y="2087205"/>
                      <a:pt x="4472940" y="2174835"/>
                    </a:cubicBezTo>
                    <a:cubicBezTo>
                      <a:pt x="4498340" y="2262465"/>
                      <a:pt x="4534535" y="2405340"/>
                      <a:pt x="4549140" y="2460585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9" name="Straight Arrow Connector 108"/>
              <p:cNvCxnSpPr/>
              <p:nvPr/>
            </p:nvCxnSpPr>
            <p:spPr>
              <a:xfrm>
                <a:off x="3070306" y="1548012"/>
                <a:ext cx="137252" cy="50803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0" name="Oval 109"/>
              <p:cNvSpPr/>
              <p:nvPr/>
            </p:nvSpPr>
            <p:spPr>
              <a:xfrm>
                <a:off x="497848" y="1279996"/>
                <a:ext cx="24241" cy="24241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Arial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90373" y="1429698"/>
                <a:ext cx="24241" cy="24241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Arial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046065" y="1493202"/>
                <a:ext cx="24241" cy="24241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Arial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13" name="Arc 112"/>
              <p:cNvSpPr/>
              <p:nvPr/>
            </p:nvSpPr>
            <p:spPr>
              <a:xfrm>
                <a:off x="345756" y="1056364"/>
                <a:ext cx="491648" cy="491648"/>
              </a:xfrm>
              <a:prstGeom prst="arc">
                <a:avLst>
                  <a:gd name="adj1" fmla="val 13088831"/>
                  <a:gd name="adj2" fmla="val 14974105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Arc 113"/>
              <p:cNvSpPr/>
              <p:nvPr/>
            </p:nvSpPr>
            <p:spPr>
              <a:xfrm>
                <a:off x="249975" y="759327"/>
                <a:ext cx="491648" cy="491648"/>
              </a:xfrm>
              <a:prstGeom prst="arc">
                <a:avLst>
                  <a:gd name="adj1" fmla="val 11617665"/>
                  <a:gd name="adj2" fmla="val 18261165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Lotus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endParaRPr>
              </a:p>
            </p:txBody>
          </p:sp>
          <p:sp>
            <p:nvSpPr>
              <p:cNvPr id="115" name="Arc 114"/>
              <p:cNvSpPr/>
              <p:nvPr/>
            </p:nvSpPr>
            <p:spPr>
              <a:xfrm>
                <a:off x="2917166" y="1353402"/>
                <a:ext cx="314974" cy="311377"/>
              </a:xfrm>
              <a:prstGeom prst="arc">
                <a:avLst>
                  <a:gd name="adj1" fmla="val 14020476"/>
                  <a:gd name="adj2" fmla="val 4744532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Lotus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endParaRPr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 flipV="1">
                <a:off x="1056597" y="1031782"/>
                <a:ext cx="1677749" cy="1073432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Arrow Connector 116"/>
              <p:cNvCxnSpPr/>
              <p:nvPr/>
            </p:nvCxnSpPr>
            <p:spPr>
              <a:xfrm flipV="1">
                <a:off x="1017675" y="2021224"/>
                <a:ext cx="51213" cy="3482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Arrow Connector 117"/>
              <p:cNvCxnSpPr/>
              <p:nvPr/>
            </p:nvCxnSpPr>
            <p:spPr>
              <a:xfrm>
                <a:off x="1068888" y="2021223"/>
                <a:ext cx="30728" cy="4916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9" name="Rectangle 118"/>
              <p:cNvSpPr/>
              <p:nvPr/>
            </p:nvSpPr>
            <p:spPr>
              <a:xfrm>
                <a:off x="1" y="937213"/>
                <a:ext cx="802111" cy="16081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Calibri"/>
                    <a:cs typeface="Arial"/>
                  </a:rPr>
                  <a:t>Hub_theta_1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0" y="598510"/>
                <a:ext cx="807720" cy="16081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Calibri"/>
                    <a:cs typeface="Arial"/>
                  </a:rPr>
                  <a:t>shroud_theta_1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980344" y="1137965"/>
                <a:ext cx="467410" cy="2199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Calibri"/>
                    <a:cs typeface="Arial"/>
                  </a:rPr>
                  <a:t>Theta_5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444244" y="272188"/>
                <a:ext cx="657625" cy="16081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 Math"/>
                    <a:ea typeface="Calibri"/>
                    <a:cs typeface="Arial"/>
                  </a:rPr>
                  <a:t>Suction side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410754" y="0"/>
                <a:ext cx="728484" cy="16081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/>
                    <a:ea typeface="Calibri"/>
                    <a:cs typeface="Arial"/>
                  </a:rPr>
                  <a:t>Pressure side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587446" y="931403"/>
                <a:ext cx="38959" cy="505988"/>
              </a:xfrm>
              <a:custGeom>
                <a:avLst/>
                <a:gdLst>
                  <a:gd name="connsiteX0" fmla="*/ 72459 w 72459"/>
                  <a:gd name="connsiteY0" fmla="*/ 0 h 941070"/>
                  <a:gd name="connsiteX1" fmla="*/ 41979 w 72459"/>
                  <a:gd name="connsiteY1" fmla="*/ 118110 h 941070"/>
                  <a:gd name="connsiteX2" fmla="*/ 15309 w 72459"/>
                  <a:gd name="connsiteY2" fmla="*/ 300990 h 941070"/>
                  <a:gd name="connsiteX3" fmla="*/ 11499 w 72459"/>
                  <a:gd name="connsiteY3" fmla="*/ 396240 h 941070"/>
                  <a:gd name="connsiteX4" fmla="*/ 69 w 72459"/>
                  <a:gd name="connsiteY4" fmla="*/ 594360 h 941070"/>
                  <a:gd name="connsiteX5" fmla="*/ 7689 w 72459"/>
                  <a:gd name="connsiteY5" fmla="*/ 742950 h 941070"/>
                  <a:gd name="connsiteX6" fmla="*/ 26739 w 72459"/>
                  <a:gd name="connsiteY6" fmla="*/ 941070 h 94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459" h="941070">
                    <a:moveTo>
                      <a:pt x="72459" y="0"/>
                    </a:moveTo>
                    <a:cubicBezTo>
                      <a:pt x="61981" y="33972"/>
                      <a:pt x="51504" y="67945"/>
                      <a:pt x="41979" y="118110"/>
                    </a:cubicBezTo>
                    <a:cubicBezTo>
                      <a:pt x="32454" y="168275"/>
                      <a:pt x="20389" y="254635"/>
                      <a:pt x="15309" y="300990"/>
                    </a:cubicBezTo>
                    <a:cubicBezTo>
                      <a:pt x="10229" y="347345"/>
                      <a:pt x="14039" y="347345"/>
                      <a:pt x="11499" y="396240"/>
                    </a:cubicBezTo>
                    <a:cubicBezTo>
                      <a:pt x="8959" y="445135"/>
                      <a:pt x="704" y="536575"/>
                      <a:pt x="69" y="594360"/>
                    </a:cubicBezTo>
                    <a:cubicBezTo>
                      <a:pt x="-566" y="652145"/>
                      <a:pt x="3244" y="685165"/>
                      <a:pt x="7689" y="742950"/>
                    </a:cubicBezTo>
                    <a:cubicBezTo>
                      <a:pt x="12134" y="800735"/>
                      <a:pt x="19436" y="870902"/>
                      <a:pt x="26739" y="94107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Arc 124"/>
              <p:cNvSpPr/>
              <p:nvPr/>
            </p:nvSpPr>
            <p:spPr>
              <a:xfrm>
                <a:off x="2570464" y="286115"/>
                <a:ext cx="301134" cy="317864"/>
              </a:xfrm>
              <a:prstGeom prst="arc">
                <a:avLst>
                  <a:gd name="adj1" fmla="val 17621082"/>
                  <a:gd name="adj2" fmla="val 20151205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 w="med" len="med"/>
                <a:tailEnd type="none" w="med" len="me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614419" y="347281"/>
                <a:ext cx="478674" cy="16081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Calibri"/>
                    <a:cs typeface="Arial"/>
                  </a:rPr>
                  <a:t>ω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99302" y="890433"/>
                <a:ext cx="675575" cy="56350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23442" y="841268"/>
                <a:ext cx="577687" cy="58842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49158" tIns="24579" rIns="49158" bIns="245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1773401" y="1758853"/>
              <a:ext cx="944880" cy="2355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4825" tIns="27413" rIns="54825" bIns="2741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Calibri"/>
                  <a:cs typeface="Arial"/>
                </a:rPr>
                <a:t>Dimension: (degree)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</p:grpSp>
      <p:graphicFrame>
        <p:nvGraphicFramePr>
          <p:cNvPr id="129" name="Table 128"/>
          <p:cNvGraphicFramePr>
            <a:graphicFrameLocks noGrp="1"/>
          </p:cNvGraphicFramePr>
          <p:nvPr>
            <p:extLst/>
          </p:nvPr>
        </p:nvGraphicFramePr>
        <p:xfrm>
          <a:off x="4993250" y="4045810"/>
          <a:ext cx="3922150" cy="1514984"/>
        </p:xfrm>
        <a:graphic>
          <a:graphicData uri="http://schemas.openxmlformats.org/drawingml/2006/table">
            <a:tbl>
              <a:tblPr firstRow="1" firstCol="1" bandRow="1"/>
              <a:tblGrid>
                <a:gridCol w="1248218"/>
                <a:gridCol w="1236765"/>
                <a:gridCol w="1437167"/>
              </a:tblGrid>
              <a:tr h="18937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متغیر های طراحی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کران پایین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imes New Roman"/>
                          <a:ea typeface="Times New Roman"/>
                          <a:cs typeface="Nazanin"/>
                        </a:rPr>
                        <a:t>کران بالا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7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Hub_theta_1(deg)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4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Shroud_theta_1(deg)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7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Theta_5(deg)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7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Gama(deg)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7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Thickness_y(mm)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7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Thickness_x(mm)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10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پارامتر بندی تیغه ها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3198" y="1235701"/>
            <a:ext cx="3680243" cy="2767629"/>
            <a:chOff x="50107" y="0"/>
            <a:chExt cx="2865159" cy="2219755"/>
          </a:xfrm>
        </p:grpSpPr>
        <p:sp>
          <p:nvSpPr>
            <p:cNvPr id="5" name="Rectangle 4"/>
            <p:cNvSpPr/>
            <p:nvPr/>
          </p:nvSpPr>
          <p:spPr>
            <a:xfrm>
              <a:off x="575204" y="0"/>
              <a:ext cx="2170627" cy="196494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84262" y="372082"/>
              <a:ext cx="2170626" cy="1312878"/>
            </a:xfrm>
            <a:custGeom>
              <a:avLst/>
              <a:gdLst>
                <a:gd name="connsiteX0" fmla="*/ 0 w 3435927"/>
                <a:gd name="connsiteY0" fmla="*/ 2078181 h 2078181"/>
                <a:gd name="connsiteX1" fmla="*/ 678873 w 3435927"/>
                <a:gd name="connsiteY1" fmla="*/ 1427018 h 2078181"/>
                <a:gd name="connsiteX2" fmla="*/ 2292927 w 3435927"/>
                <a:gd name="connsiteY2" fmla="*/ 817418 h 2078181"/>
                <a:gd name="connsiteX3" fmla="*/ 3435927 w 3435927"/>
                <a:gd name="connsiteY3" fmla="*/ 0 h 20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927" h="2078181">
                  <a:moveTo>
                    <a:pt x="0" y="2078181"/>
                  </a:moveTo>
                  <a:cubicBezTo>
                    <a:pt x="148359" y="1857663"/>
                    <a:pt x="296719" y="1637145"/>
                    <a:pt x="678873" y="1427018"/>
                  </a:cubicBezTo>
                  <a:cubicBezTo>
                    <a:pt x="1061028" y="1216891"/>
                    <a:pt x="1833418" y="1055254"/>
                    <a:pt x="2292927" y="817418"/>
                  </a:cubicBezTo>
                  <a:cubicBezTo>
                    <a:pt x="2752436" y="579582"/>
                    <a:pt x="3094181" y="289791"/>
                    <a:pt x="3435927" y="0"/>
                  </a:cubicBezTo>
                </a:path>
              </a:pathLst>
            </a:cu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84262" y="372081"/>
              <a:ext cx="2166250" cy="727471"/>
            </a:xfrm>
            <a:custGeom>
              <a:avLst/>
              <a:gdLst>
                <a:gd name="connsiteX0" fmla="*/ 0 w 3429000"/>
                <a:gd name="connsiteY0" fmla="*/ 1094509 h 1151528"/>
                <a:gd name="connsiteX1" fmla="*/ 207818 w 3429000"/>
                <a:gd name="connsiteY1" fmla="*/ 1149927 h 1151528"/>
                <a:gd name="connsiteX2" fmla="*/ 845127 w 3429000"/>
                <a:gd name="connsiteY2" fmla="*/ 1039090 h 1151528"/>
                <a:gd name="connsiteX3" fmla="*/ 1849582 w 3429000"/>
                <a:gd name="connsiteY3" fmla="*/ 748145 h 1151528"/>
                <a:gd name="connsiteX4" fmla="*/ 2431473 w 3429000"/>
                <a:gd name="connsiteY4" fmla="*/ 526472 h 1151528"/>
                <a:gd name="connsiteX5" fmla="*/ 3429000 w 3429000"/>
                <a:gd name="connsiteY5" fmla="*/ 0 h 115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0" h="1151528">
                  <a:moveTo>
                    <a:pt x="0" y="1094509"/>
                  </a:moveTo>
                  <a:cubicBezTo>
                    <a:pt x="33482" y="1126836"/>
                    <a:pt x="66964" y="1159163"/>
                    <a:pt x="207818" y="1149927"/>
                  </a:cubicBezTo>
                  <a:cubicBezTo>
                    <a:pt x="348672" y="1140691"/>
                    <a:pt x="571500" y="1106054"/>
                    <a:pt x="845127" y="1039090"/>
                  </a:cubicBezTo>
                  <a:cubicBezTo>
                    <a:pt x="1118754" y="972126"/>
                    <a:pt x="1585191" y="833581"/>
                    <a:pt x="1849582" y="748145"/>
                  </a:cubicBezTo>
                  <a:cubicBezTo>
                    <a:pt x="2113973" y="662709"/>
                    <a:pt x="2168237" y="651163"/>
                    <a:pt x="2431473" y="526472"/>
                  </a:cubicBezTo>
                  <a:cubicBezTo>
                    <a:pt x="2694709" y="401781"/>
                    <a:pt x="3061854" y="200890"/>
                    <a:pt x="3429000" y="0"/>
                  </a:cubicBezTo>
                </a:path>
              </a:pathLst>
            </a:custGeom>
            <a:noFill/>
            <a:ln w="127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3096" y="1948007"/>
              <a:ext cx="2402170" cy="18827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rPr>
                <a:t>0                                                                                            100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Lotu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27048" y="2000812"/>
              <a:ext cx="1189020" cy="21894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Times New Roman"/>
                  <a:cs typeface="Times New Roman"/>
                </a:rPr>
                <a:t>Meridonal distance (%)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Lotu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-33037" y="462896"/>
              <a:ext cx="938752" cy="2635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Times New Roman"/>
                  <a:cs typeface="Times New Roman"/>
                </a:rPr>
                <a:t>Theta (degree)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Lotu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583883" y="1181615"/>
              <a:ext cx="336599" cy="50282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 flipV="1">
              <a:off x="920596" y="948341"/>
              <a:ext cx="1066873" cy="233349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 flipV="1">
              <a:off x="1988171" y="730935"/>
              <a:ext cx="398473" cy="21758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 flipV="1">
              <a:off x="2386365" y="372082"/>
              <a:ext cx="364147" cy="35880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</a:ln>
            <a:effectLst/>
          </p:spPr>
        </p:cxnSp>
        <p:sp>
          <p:nvSpPr>
            <p:cNvPr id="15" name="Oval 14"/>
            <p:cNvSpPr/>
            <p:nvPr/>
          </p:nvSpPr>
          <p:spPr>
            <a:xfrm>
              <a:off x="566998" y="1684384"/>
              <a:ext cx="28883" cy="28883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04870" y="1181397"/>
              <a:ext cx="28883" cy="28883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Lotu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959689" y="932269"/>
              <a:ext cx="28482" cy="28482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Lotu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372170" y="717737"/>
              <a:ext cx="28482" cy="28482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Lotu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745830" y="360707"/>
              <a:ext cx="28482" cy="28482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Lotu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2653" y="1369070"/>
              <a:ext cx="28482" cy="28482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Arial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3624" y="374438"/>
              <a:ext cx="2173656" cy="1007213"/>
            </a:xfrm>
            <a:custGeom>
              <a:avLst/>
              <a:gdLst>
                <a:gd name="connsiteX0" fmla="*/ 0 w 3440723"/>
                <a:gd name="connsiteY0" fmla="*/ 1594338 h 1594338"/>
                <a:gd name="connsiteX1" fmla="*/ 586154 w 3440723"/>
                <a:gd name="connsiteY1" fmla="*/ 1266092 h 1594338"/>
                <a:gd name="connsiteX2" fmla="*/ 1887415 w 3440723"/>
                <a:gd name="connsiteY2" fmla="*/ 879230 h 1594338"/>
                <a:gd name="connsiteX3" fmla="*/ 2614246 w 3440723"/>
                <a:gd name="connsiteY3" fmla="*/ 533400 h 1594338"/>
                <a:gd name="connsiteX4" fmla="*/ 3440723 w 3440723"/>
                <a:gd name="connsiteY4" fmla="*/ 0 h 15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0723" h="1594338">
                  <a:moveTo>
                    <a:pt x="0" y="1594338"/>
                  </a:moveTo>
                  <a:cubicBezTo>
                    <a:pt x="135792" y="1489807"/>
                    <a:pt x="271585" y="1385277"/>
                    <a:pt x="586154" y="1266092"/>
                  </a:cubicBezTo>
                  <a:cubicBezTo>
                    <a:pt x="900723" y="1146907"/>
                    <a:pt x="1549400" y="1001345"/>
                    <a:pt x="1887415" y="879230"/>
                  </a:cubicBezTo>
                  <a:cubicBezTo>
                    <a:pt x="2225430" y="757115"/>
                    <a:pt x="2355361" y="679938"/>
                    <a:pt x="2614246" y="533400"/>
                  </a:cubicBezTo>
                  <a:cubicBezTo>
                    <a:pt x="2873131" y="386862"/>
                    <a:pt x="3156927" y="193431"/>
                    <a:pt x="3440723" y="0"/>
                  </a:cubicBezTo>
                </a:path>
              </a:pathLst>
            </a:cu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83624" y="1210203"/>
              <a:ext cx="188852" cy="17144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 flipV="1">
              <a:off x="772282" y="936307"/>
              <a:ext cx="1051844" cy="273743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flipV="1">
              <a:off x="1823696" y="717690"/>
              <a:ext cx="459601" cy="21855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 flipV="1">
              <a:off x="2282763" y="374438"/>
              <a:ext cx="474517" cy="343204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</a:ln>
            <a:effectLst/>
          </p:spPr>
        </p:cxnSp>
        <p:sp>
          <p:nvSpPr>
            <p:cNvPr id="26" name="Oval 25"/>
            <p:cNvSpPr/>
            <p:nvPr/>
          </p:nvSpPr>
          <p:spPr>
            <a:xfrm>
              <a:off x="757512" y="1192242"/>
              <a:ext cx="28482" cy="28482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Arial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814440" y="936193"/>
              <a:ext cx="28482" cy="28482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Arial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54564" y="717696"/>
              <a:ext cx="28482" cy="28482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Arial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84262" y="1063531"/>
              <a:ext cx="54722" cy="146672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 flipV="1">
              <a:off x="638819" y="948280"/>
              <a:ext cx="1023116" cy="26161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 flipV="1">
              <a:off x="1661541" y="730837"/>
              <a:ext cx="486597" cy="217321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 flipV="1">
              <a:off x="2147634" y="374438"/>
              <a:ext cx="609646" cy="3564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</a:ln>
            <a:effectLst/>
          </p:spPr>
        </p:cxnSp>
        <p:sp>
          <p:nvSpPr>
            <p:cNvPr id="33" name="Oval 32"/>
            <p:cNvSpPr/>
            <p:nvPr/>
          </p:nvSpPr>
          <p:spPr>
            <a:xfrm>
              <a:off x="625130" y="1192219"/>
              <a:ext cx="28081" cy="280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Arial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661751" y="936715"/>
              <a:ext cx="28081" cy="280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Arial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147898" y="719439"/>
              <a:ext cx="28081" cy="280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Arial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68140" y="1035791"/>
              <a:ext cx="27680" cy="2768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Arial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0386" y="1636353"/>
              <a:ext cx="878319" cy="1824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Times New Roman"/>
                  <a:cs typeface="Times New Roman"/>
                </a:rPr>
                <a:t>Hub_theta_1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Lotu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107" y="960752"/>
              <a:ext cx="878176" cy="1821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shroud_theta_1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638902" y="932208"/>
              <a:ext cx="268" cy="260011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373377" y="1205973"/>
              <a:ext cx="267055" cy="7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>
            <a:xfrm flipV="1">
              <a:off x="909100" y="1205896"/>
              <a:ext cx="288150" cy="15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>
            <a:xfrm flipH="1">
              <a:off x="908987" y="1206050"/>
              <a:ext cx="112" cy="246421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>
              <a:off x="1125016" y="1147485"/>
              <a:ext cx="216144" cy="22147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+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2179" y="837788"/>
              <a:ext cx="311026" cy="2617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+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4034" y="1152989"/>
              <a:ext cx="215719" cy="2328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+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41688" y="1397435"/>
              <a:ext cx="212722" cy="228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+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566924" y="946511"/>
              <a:ext cx="1392765" cy="35580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 flipH="1">
              <a:off x="575129" y="734592"/>
              <a:ext cx="1820135" cy="12878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575129" y="374920"/>
              <a:ext cx="2199183" cy="28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50" name="Rectangle 49"/>
            <p:cNvSpPr/>
            <p:nvPr/>
          </p:nvSpPr>
          <p:spPr>
            <a:xfrm>
              <a:off x="370404" y="214422"/>
              <a:ext cx="754613" cy="1821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Theta_5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1031618" y="1802695"/>
              <a:ext cx="320777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 flipH="1">
              <a:off x="649098" y="1205972"/>
              <a:ext cx="2125214" cy="10215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2770140" y="385018"/>
              <a:ext cx="3527" cy="820726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ysDash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2386411" y="746220"/>
              <a:ext cx="2618" cy="459066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ysDash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 flipH="1">
              <a:off x="1972192" y="960752"/>
              <a:ext cx="1738" cy="249408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ysDash"/>
              <a:headEnd type="triangle" w="med" len="med"/>
              <a:tailEnd type="triangle" w="med" len="med"/>
            </a:ln>
            <a:effectLst/>
          </p:spPr>
        </p:cxnSp>
        <p:sp>
          <p:nvSpPr>
            <p:cNvPr id="56" name="Rectangle 55"/>
            <p:cNvSpPr/>
            <p:nvPr/>
          </p:nvSpPr>
          <p:spPr>
            <a:xfrm>
              <a:off x="2755691" y="772547"/>
              <a:ext cx="158596" cy="2094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X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371906" y="854017"/>
              <a:ext cx="158457" cy="20940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Y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959471" y="972229"/>
              <a:ext cx="158457" cy="20940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Z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054493" y="1516178"/>
              <a:ext cx="29774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1197252" y="1368740"/>
                  <a:ext cx="460511" cy="671297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57763" tIns="28881" rIns="57763" bIns="2888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/>
                                <a:cs typeface="Lotus"/>
                              </a:rPr>
                            </m:ctrlPr>
                          </m:fPr>
                          <m:num>
                            <m:r>
                              <a:rPr kumimoji="0" lang="en-US" sz="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Lotus"/>
                              </a:rPr>
                              <m:t>𝛾</m:t>
                            </m:r>
                          </m:num>
                          <m:den>
                            <m:r>
                              <a:rPr kumimoji="0" lang="en-US" sz="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Lotus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Lotus"/>
                  </a:endParaRPr>
                </a:p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/>
                                <a:cs typeface="Lotus"/>
                              </a:rPr>
                            </m:ctrlPr>
                          </m:fPr>
                          <m:num>
                            <m:r>
                              <a:rPr kumimoji="0" lang="en-US" sz="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Lotus"/>
                              </a:rPr>
                              <m:t>𝛾</m:t>
                            </m:r>
                          </m:num>
                          <m:den>
                            <m:r>
                              <a:rPr kumimoji="0" lang="en-US" sz="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Lotus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Lotus"/>
                  </a:endParaRPr>
                </a:p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Lotus"/>
                    </a:rPr>
                    <a:t> 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Lotus"/>
                  </a:endParaRPr>
                </a:p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Lotus"/>
                    </a:rPr>
                    <a:t> 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Lotus"/>
                  </a:endParaRPr>
                </a:p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Lotus"/>
                    </a:rPr>
                    <a:t> 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Lotus"/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252" y="1368740"/>
                  <a:ext cx="460511" cy="67129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1959240" y="1251080"/>
                  <a:ext cx="894386" cy="81774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57763" tIns="28881" rIns="57763" bIns="2888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Lotus"/>
                          </a:rPr>
                          <m:t>∆</m:t>
                        </m:r>
                        <m:r>
                          <a:rPr kumimoji="0" lang="en-US" sz="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Lotus"/>
                          </a:rPr>
                          <m:t>𝑦</m:t>
                        </m:r>
                        <m:r>
                          <a:rPr kumimoji="0" lang="en-US" sz="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Lotus"/>
                          </a:rPr>
                          <m:t>=</m:t>
                        </m:r>
                        <m:f>
                          <m:fPr>
                            <m:ctrlPr>
                              <a:rPr kumimoji="0" lang="en-US" sz="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/>
                                <a:cs typeface="Lotus"/>
                              </a:rPr>
                            </m:ctrlPr>
                          </m:fPr>
                          <m:num>
                            <m:r>
                              <a:rPr kumimoji="0" lang="en-US" sz="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Lotus"/>
                              </a:rPr>
                              <m:t>𝑌</m:t>
                            </m:r>
                          </m:num>
                          <m:den>
                            <m:r>
                              <a:rPr kumimoji="0" lang="en-US" sz="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Lotus"/>
                              </a:rPr>
                              <m:t>𝑋</m:t>
                            </m:r>
                          </m:den>
                        </m:f>
                        <m:r>
                          <a:rPr kumimoji="0" lang="en-US" sz="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Lotus"/>
                          </a:rPr>
                          <m:t>∆</m:t>
                        </m:r>
                        <m:r>
                          <a:rPr kumimoji="0" lang="en-US" sz="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Lotus"/>
                          </a:rPr>
                          <m:t>𝑥</m:t>
                        </m:r>
                        <m:r>
                          <a:rPr kumimoji="0" lang="en-US" sz="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Lotus"/>
                          </a:rPr>
                          <m:t> 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Lotus"/>
                  </a:endParaRPr>
                </a:p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Lotus"/>
                          </a:rPr>
                          <m:t>∆</m:t>
                        </m:r>
                        <m:r>
                          <a:rPr kumimoji="0" lang="en-US" sz="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Lotus"/>
                          </a:rPr>
                          <m:t>𝑧</m:t>
                        </m:r>
                        <m:r>
                          <a:rPr kumimoji="0" lang="en-US" sz="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Lotus"/>
                          </a:rPr>
                          <m:t>=</m:t>
                        </m:r>
                        <m:f>
                          <m:fPr>
                            <m:ctrlPr>
                              <a:rPr kumimoji="0" lang="en-US" sz="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/>
                                <a:cs typeface="Lotus"/>
                              </a:rPr>
                            </m:ctrlPr>
                          </m:fPr>
                          <m:num>
                            <m:r>
                              <a:rPr kumimoji="0" lang="en-US" sz="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Lotus"/>
                              </a:rPr>
                              <m:t>𝑍</m:t>
                            </m:r>
                          </m:num>
                          <m:den>
                            <m:r>
                              <a:rPr kumimoji="0" lang="en-US" sz="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Lotus"/>
                              </a:rPr>
                              <m:t>𝑋</m:t>
                            </m:r>
                          </m:den>
                        </m:f>
                        <m:r>
                          <a:rPr kumimoji="0" lang="en-US" sz="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Lotus"/>
                          </a:rPr>
                          <m:t>∆</m:t>
                        </m:r>
                        <m:r>
                          <a:rPr kumimoji="0" lang="en-US" sz="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Lotus"/>
                          </a:rPr>
                          <m:t>𝑥</m:t>
                        </m:r>
                        <m:r>
                          <a:rPr kumimoji="0" lang="en-US" sz="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Lotus"/>
                          </a:rPr>
                          <m:t> 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Lotus"/>
                  </a:endParaRPr>
                </a:p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Lotus"/>
                    </a:rPr>
                    <a:t> 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Lotus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9240" y="1251080"/>
                  <a:ext cx="894386" cy="8177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/>
            <p:cNvSpPr/>
            <p:nvPr/>
          </p:nvSpPr>
          <p:spPr>
            <a:xfrm>
              <a:off x="1006559" y="1397466"/>
              <a:ext cx="636121" cy="530377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65790" y="1274873"/>
              <a:ext cx="635834" cy="653007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Lotus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 flipV="1">
              <a:off x="1299841" y="307418"/>
              <a:ext cx="235984" cy="59307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5" name="Rectangle 64"/>
            <p:cNvSpPr/>
            <p:nvPr/>
          </p:nvSpPr>
          <p:spPr>
            <a:xfrm>
              <a:off x="1031331" y="125347"/>
              <a:ext cx="852531" cy="182125"/>
            </a:xfrm>
            <a:prstGeom prst="rec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Shroud</a:t>
              </a: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 camber line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429948" y="389137"/>
              <a:ext cx="717938" cy="181724"/>
            </a:xfrm>
            <a:prstGeom prst="rec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Mid camber line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99424" y="535119"/>
              <a:ext cx="792496" cy="181323"/>
            </a:xfrm>
            <a:prstGeom prst="rec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Hub camber line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 flipV="1">
              <a:off x="904688" y="747407"/>
              <a:ext cx="344992" cy="4338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1959240" y="614720"/>
              <a:ext cx="28464" cy="23918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>
            <a:xfrm flipH="1" flipV="1">
              <a:off x="2371628" y="288738"/>
              <a:ext cx="14505" cy="282083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  <a:effectLst/>
          </p:spPr>
        </p:cxnSp>
        <p:sp>
          <p:nvSpPr>
            <p:cNvPr id="71" name="Rectangle 70"/>
            <p:cNvSpPr/>
            <p:nvPr/>
          </p:nvSpPr>
          <p:spPr>
            <a:xfrm>
              <a:off x="1945718" y="107009"/>
              <a:ext cx="755693" cy="181724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Bezier lines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52182" y="1018706"/>
              <a:ext cx="47337" cy="699877"/>
            </a:xfrm>
            <a:prstGeom prst="rect">
              <a:avLst/>
            </a:prstGeom>
            <a:noFill/>
            <a:ln w="9525" cap="flat" cmpd="sng" algn="ctr">
              <a:solidFill>
                <a:srgbClr val="FFC000"/>
              </a:solidFill>
              <a:prstDash val="sysDash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19585" y="1152990"/>
              <a:ext cx="369119" cy="121883"/>
            </a:xfrm>
            <a:prstGeom prst="rect">
              <a:avLst/>
            </a:prstGeom>
            <a:noFill/>
            <a:ln w="9525" cap="flat" cmpd="sng" algn="ctr">
              <a:solidFill>
                <a:srgbClr val="FFC000"/>
              </a:solidFill>
              <a:prstDash val="sysDash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Lotu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642679" y="874189"/>
              <a:ext cx="369065" cy="121551"/>
            </a:xfrm>
            <a:prstGeom prst="rect">
              <a:avLst/>
            </a:prstGeom>
            <a:noFill/>
            <a:ln w="9525" cap="flat" cmpd="sng" algn="ctr">
              <a:solidFill>
                <a:srgbClr val="FFC000"/>
              </a:solidFill>
              <a:prstDash val="sysDash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Arial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065789" y="673008"/>
              <a:ext cx="369065" cy="121551"/>
            </a:xfrm>
            <a:prstGeom prst="rect">
              <a:avLst/>
            </a:prstGeom>
            <a:noFill/>
            <a:ln w="9525" cap="flat" cmpd="sng" algn="ctr">
              <a:solidFill>
                <a:srgbClr val="FFC000"/>
              </a:solidFill>
              <a:prstDash val="sysDash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Arial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665144" y="314681"/>
              <a:ext cx="166298" cy="121551"/>
            </a:xfrm>
            <a:prstGeom prst="rect">
              <a:avLst/>
            </a:prstGeom>
            <a:noFill/>
            <a:ln w="9525" cap="flat" cmpd="sng" algn="ctr">
              <a:solidFill>
                <a:srgbClr val="FFC000"/>
              </a:solidFill>
              <a:prstDash val="sysDash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Arial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740302" y="1519276"/>
              <a:ext cx="28482" cy="28482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Arial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652772" y="1569206"/>
              <a:ext cx="369065" cy="3095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Fixed Point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30157" y="56271"/>
              <a:ext cx="390326" cy="23547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57763" tIns="28881" rIns="57763" bIns="28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(b)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43508" y="1267828"/>
            <a:ext cx="3619838" cy="2758798"/>
            <a:chOff x="0" y="0"/>
            <a:chExt cx="2931247" cy="2386935"/>
          </a:xfrm>
        </p:grpSpPr>
        <p:sp>
          <p:nvSpPr>
            <p:cNvPr id="81" name="Rectangle 80"/>
            <p:cNvSpPr/>
            <p:nvPr/>
          </p:nvSpPr>
          <p:spPr>
            <a:xfrm>
              <a:off x="824284" y="2153348"/>
              <a:ext cx="1579242" cy="2335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2152" tIns="31076" rIns="62152" bIns="310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Meridonal distance (%)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-291769" y="1669191"/>
              <a:ext cx="967896" cy="38435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2152" tIns="31076" rIns="62152" bIns="310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 Fixed Blade leading edge </a:t>
              </a: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Calibri"/>
                  <a:cs typeface="Arial"/>
                </a:rPr>
                <a:t>thickness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85553" y="2110064"/>
              <a:ext cx="2645694" cy="2024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2152" tIns="31076" rIns="62152" bIns="310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0 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    </a:t>
              </a: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                                                                                                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      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100  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Arial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93926" y="0"/>
              <a:ext cx="2621490" cy="2117478"/>
              <a:chOff x="93926" y="0"/>
              <a:chExt cx="2621490" cy="2117478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39948" y="0"/>
                <a:ext cx="2335312" cy="211386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Lotus"/>
                  </a:rPr>
                  <a:t> 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flipV="1">
                <a:off x="339948" y="923054"/>
                <a:ext cx="1139672" cy="781707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1479546" y="923054"/>
                <a:ext cx="1195714" cy="1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339948" y="923054"/>
                <a:ext cx="1276235" cy="781707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339949" y="923054"/>
                <a:ext cx="1422216" cy="781707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90" name="Oval 89"/>
              <p:cNvSpPr/>
              <p:nvPr/>
            </p:nvSpPr>
            <p:spPr>
              <a:xfrm>
                <a:off x="339948" y="1674544"/>
                <a:ext cx="30217" cy="30217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Arial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449403" y="923053"/>
                <a:ext cx="30217" cy="30217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Arial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585966" y="923053"/>
                <a:ext cx="30217" cy="30217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Arial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731948" y="923053"/>
                <a:ext cx="30217" cy="30217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Arial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645043" y="907861"/>
                <a:ext cx="30217" cy="30217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Arial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601075" y="923053"/>
                <a:ext cx="0" cy="1190813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>
              <a:xfrm flipH="1" flipV="1">
                <a:off x="339948" y="938078"/>
                <a:ext cx="1139672" cy="84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</p:cxnSp>
          <p:sp>
            <p:nvSpPr>
              <p:cNvPr id="97" name="Rectangle 96"/>
              <p:cNvSpPr/>
              <p:nvPr/>
            </p:nvSpPr>
            <p:spPr>
              <a:xfrm rot="16200000">
                <a:off x="-272919" y="749912"/>
                <a:ext cx="979725" cy="24603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/>
                    <a:ea typeface="Calibri"/>
                    <a:cs typeface="Arial"/>
                  </a:rPr>
                  <a:t>Thickness (mm)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/>
                    <a:ea typeface="Calibri"/>
                    <a:cs typeface="Arial"/>
                  </a:rPr>
                  <a:t>(mm)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285553" y="1704642"/>
                <a:ext cx="0" cy="409078"/>
              </a:xfrm>
              <a:prstGeom prst="lin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07720" y="938023"/>
                <a:ext cx="0" cy="1154223"/>
              </a:xfrm>
              <a:prstGeom prst="lin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370146" y="2074997"/>
                <a:ext cx="121558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01" name="Rectangle 100"/>
              <p:cNvSpPr/>
              <p:nvPr/>
            </p:nvSpPr>
            <p:spPr>
              <a:xfrm>
                <a:off x="633258" y="1882652"/>
                <a:ext cx="813395" cy="2348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/>
                    <a:ea typeface="Calibri"/>
                    <a:cs typeface="Arial"/>
                  </a:rPr>
                  <a:t>Thickness_x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146711" y="1187982"/>
                <a:ext cx="747556" cy="22553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/>
                    <a:ea typeface="Calibri"/>
                    <a:cs typeface="Arial"/>
                  </a:rPr>
                  <a:t>Thickness</a:t>
                </a: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Arial"/>
                  </a:rPr>
                  <a:t>_y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 flipH="1">
                <a:off x="1449404" y="848757"/>
                <a:ext cx="16678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>
              <a:xfrm flipH="1" flipV="1">
                <a:off x="1616184" y="848629"/>
                <a:ext cx="165113" cy="64"/>
              </a:xfrm>
              <a:prstGeom prst="lin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05" name="Rectangle 104"/>
              <p:cNvSpPr/>
              <p:nvPr/>
            </p:nvSpPr>
            <p:spPr>
              <a:xfrm>
                <a:off x="1173870" y="581310"/>
                <a:ext cx="941818" cy="2343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/>
                    <a:ea typeface="Calibri"/>
                    <a:cs typeface="Arial"/>
                  </a:rPr>
                  <a:t>Fixed distance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>
              <a:xfrm flipH="1" flipV="1">
                <a:off x="568675" y="735213"/>
                <a:ext cx="420154" cy="5237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dash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7" name="Straight Arrow Connector 106"/>
              <p:cNvCxnSpPr/>
              <p:nvPr/>
            </p:nvCxnSpPr>
            <p:spPr>
              <a:xfrm flipH="1" flipV="1">
                <a:off x="910313" y="581310"/>
                <a:ext cx="420011" cy="52361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dash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1449404" y="1104759"/>
                <a:ext cx="477579" cy="321119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dash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9" name="Rectangle 108"/>
              <p:cNvSpPr/>
              <p:nvPr/>
            </p:nvSpPr>
            <p:spPr>
              <a:xfrm>
                <a:off x="285553" y="572562"/>
                <a:ext cx="583612" cy="2343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Arial"/>
                  </a:rPr>
                  <a:t>Hub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68015" y="435155"/>
                <a:ext cx="583612" cy="233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/>
                    <a:ea typeface="Calibri"/>
                    <a:cs typeface="Arial"/>
                  </a:rPr>
                  <a:t>Mid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781296" y="1377431"/>
                <a:ext cx="583612" cy="23353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/>
                    <a:ea typeface="Calibri"/>
                    <a:cs typeface="Arial"/>
                  </a:rPr>
                  <a:t>Shroud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398597" y="874375"/>
                <a:ext cx="404486" cy="122436"/>
              </a:xfrm>
              <a:prstGeom prst="rect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ysDash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552242" y="879051"/>
                <a:ext cx="163174" cy="122161"/>
              </a:xfrm>
              <a:prstGeom prst="rect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ysDash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Lotus"/>
                  </a:rPr>
                  <a:t> 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85552" y="89108"/>
                <a:ext cx="420133" cy="2538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2152" tIns="31076" rIns="62152" bIns="310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Lotus"/>
                  </a:rPr>
                  <a:t>(a)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endParaRPr>
              </a:p>
            </p:txBody>
          </p:sp>
        </p:grpSp>
      </p:grpSp>
      <p:graphicFrame>
        <p:nvGraphicFramePr>
          <p:cNvPr id="115" name="Table 114"/>
          <p:cNvGraphicFramePr>
            <a:graphicFrameLocks noGrp="1"/>
          </p:cNvGraphicFramePr>
          <p:nvPr>
            <p:extLst/>
          </p:nvPr>
        </p:nvGraphicFramePr>
        <p:xfrm>
          <a:off x="238716" y="4343400"/>
          <a:ext cx="8824603" cy="2011680"/>
        </p:xfrm>
        <a:graphic>
          <a:graphicData uri="http://schemas.openxmlformats.org/drawingml/2006/table">
            <a:tbl>
              <a:tblPr firstRow="1" firstCol="1" bandRow="1"/>
              <a:tblGrid>
                <a:gridCol w="727775"/>
                <a:gridCol w="845937"/>
                <a:gridCol w="845937"/>
                <a:gridCol w="508905"/>
                <a:gridCol w="690177"/>
                <a:gridCol w="690177"/>
                <a:gridCol w="711327"/>
                <a:gridCol w="662314"/>
                <a:gridCol w="1571027"/>
                <a:gridCol w="1571027"/>
              </a:tblGrid>
              <a:tr h="0"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Num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Design variables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Objective parameters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Hub_theta_1(deg)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Shroud_theta_1(deg)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Theta_5(deg)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6858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Gama (deg)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Thickness_x(mm)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Thickness_y(mm)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Eff (%)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NPSHd(m)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15.033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63.66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194.72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-1.6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60.61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7.15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67.90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15.53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23.23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72.55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236.27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1.86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62.94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4.35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65.77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16.91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0.455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61.88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183.38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4.26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71.5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5.67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68.49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18.24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18.67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45.88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2.13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52.05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4.19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68.75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15.59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2.27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41.44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197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6.13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49.72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7.22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68.17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12.38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37.81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44.11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209.83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1.33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74.61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5.43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68.47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20.05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17.76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67.22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2.66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47.38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5.20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68.08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15.61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36.9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73.44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198.5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1.06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62.16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7.07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67.95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18.20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7.74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64.55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224.94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5.06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68.38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7.30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64.30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19.75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6.83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43.22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226.83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5.86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42.72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4.27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66.72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13.41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28.7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77.88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217.38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0.26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70.72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6.29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64.55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21.39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34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صفحه پاسخ </a:t>
            </a:r>
            <a:r>
              <a:rPr lang="en-US" dirty="0" smtClean="0">
                <a:solidFill>
                  <a:srgbClr val="FF0000"/>
                </a:solidFill>
                <a:cs typeface="B Nazanin" panose="00000400000000000000" pitchFamily="2" charset="-78"/>
              </a:rPr>
              <a:t>NPR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>
                    <a:latin typeface="Times New Roman"/>
                    <a:ea typeface="Times New Roman"/>
                  </a:rPr>
                  <a:t>X={x</a:t>
                </a:r>
                <a:r>
                  <a:rPr lang="en-US" sz="2000" baseline="-25000" dirty="0">
                    <a:latin typeface="Times New Roman"/>
                    <a:ea typeface="Times New Roman"/>
                  </a:rPr>
                  <a:t>1</a:t>
                </a:r>
                <a:r>
                  <a:rPr lang="en-US" sz="2000" dirty="0">
                    <a:latin typeface="Times New Roman"/>
                    <a:ea typeface="Times New Roman"/>
                  </a:rPr>
                  <a:t>, x</a:t>
                </a:r>
                <a:r>
                  <a:rPr lang="en-US" sz="2000" baseline="-25000" dirty="0">
                    <a:latin typeface="Times New Roman"/>
                    <a:ea typeface="Times New Roman"/>
                  </a:rPr>
                  <a:t>2</a:t>
                </a:r>
                <a:r>
                  <a:rPr lang="en-US" sz="2000" dirty="0">
                    <a:latin typeface="Times New Roman"/>
                    <a:ea typeface="Times New Roman"/>
                  </a:rPr>
                  <a:t>, x</a:t>
                </a:r>
                <a:r>
                  <a:rPr lang="en-US" sz="2000" baseline="-25000" dirty="0">
                    <a:latin typeface="Times New Roman"/>
                    <a:ea typeface="Times New Roman"/>
                  </a:rPr>
                  <a:t>3</a:t>
                </a:r>
                <a:r>
                  <a:rPr lang="en-US" sz="2000" dirty="0">
                    <a:latin typeface="Times New Roman"/>
                    <a:ea typeface="Times New Roman"/>
                  </a:rPr>
                  <a:t>…,x</a:t>
                </a:r>
                <a:r>
                  <a:rPr lang="en-US" sz="2000" baseline="-25000" dirty="0">
                    <a:latin typeface="Times New Roman"/>
                    <a:ea typeface="Times New Roman"/>
                  </a:rPr>
                  <a:t>M</a:t>
                </a:r>
                <a:r>
                  <a:rPr lang="en-US" sz="2000" dirty="0" smtClean="0">
                    <a:latin typeface="Times New Roman"/>
                    <a:ea typeface="Times New Roman"/>
                  </a:rPr>
                  <a:t>}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𝑌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=&lt;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𝑊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𝑋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&gt; +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𝑌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𝑁</m:t>
                        </m:r>
                      </m:sup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</m:e>
                    </m:nary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𝑋</m:t>
                        </m:r>
                      </m:e>
                    </m:acc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)+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</m:oMath>
                </a14:m>
                <a:endParaRPr lang="en-US" sz="2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Fitting a regression line for a group of sample points with a tolerance of ε which is characterized by slack variables ξ* and 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490595" cy="28536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" y="3505200"/>
              <a:ext cx="5800090" cy="1408176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1113790"/>
                    <a:gridCol w="4686300"/>
                  </a:tblGrid>
                  <a:tr h="0">
                    <a:tc>
                      <a:txBody>
                        <a:bodyPr/>
                        <a:lstStyle/>
                        <a:p>
                          <a:pPr marL="2971800" marR="0" lvl="6" indent="-228600" algn="r" rtl="1" eaLnBrk="0" hangingPunct="0"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  <a:buSzPts val="1200"/>
                            <a:buFont typeface="Arial"/>
                            <a:buAutoNum type="arabicParenBoth"/>
                            <a:tabLst>
                              <a:tab pos="5040630" algn="r"/>
                            </a:tabLst>
                          </a:pPr>
                          <a:r>
                            <a:rPr lang="fa-IR" sz="1100" b="1" dirty="0">
                              <a:effectLst/>
                              <a:latin typeface="Times New Roman"/>
                              <a:ea typeface="Times New Roman"/>
                              <a:cs typeface="Lotus"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  <a:cs typeface="B Nazani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B Nazanin"/>
                                    <a:cs typeface="Times New Roman"/>
                                  </a:rPr>
                                  <m:t>𝐿</m:t>
                                </m:r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B Nazanin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B Nazanin"/>
                                    <a:cs typeface="Times New Roman"/>
                                  </a:rPr>
                                  <m:t>0</m:t>
                                </m:r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B Nazanin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B Nazanin"/>
                                    <a:cs typeface="Times New Roman"/>
                                  </a:rPr>
                                  <m:t>5</m:t>
                                </m:r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B Nazanin"/>
                                    <a:cs typeface="Times New Roman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B Nazani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B Nazanin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B Nazanin"/>
                                            <a:cs typeface="Times New Roman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B Nazani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B Nazani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B Nazani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B Nazanin"/>
                                        <a:cs typeface="Times New Roman"/>
                                      </a:rPr>
                                      <m:t>𝐶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B Nazanin"/>
                                        <a:cs typeface="Times New Roman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B Nazanin"/>
                                    <a:cs typeface="Times New Roman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B Nazanin"/>
                                        <a:cs typeface="Times New Roman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B Nazanin"/>
                                        <a:cs typeface="Times New Roman"/>
                                      </a:rPr>
                                      <m:t>𝑖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B Nazanin"/>
                                        <a:cs typeface="Times New Roman"/>
                                      </a:rPr>
                                      <m:t>=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B Nazani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B Nazanin"/>
                                        <a:cs typeface="Times New Roman"/>
                                      </a:rPr>
                                      <m:t>𝑁</m:t>
                                    </m:r>
                                  </m:sup>
                                  <m:e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B Nazanin"/>
                                        <a:cs typeface="Times New Roman"/>
                                      </a:rPr>
                                      <m:t>(</m:t>
                                    </m:r>
                                  </m:e>
                                </m:nary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B Nazani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B Nazanin"/>
                                        <a:cs typeface="Times New Roman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B Nazanin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B Nazanin"/>
                                    <a:cs typeface="Times New Roman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B Nazanin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B Nazanin"/>
                                        <a:cs typeface="Times New Roman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B Nazanin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B Nazanin"/>
                                        <a:cs typeface="Times New Roman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B Nazanin"/>
                                    <a:cs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B Nazanin"/>
                            <a:ea typeface="B Nazanin"/>
                          </a:endParaRPr>
                        </a:p>
                        <a:p>
                          <a:pPr marL="0" marR="0" algn="l" rtl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B Nazani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 Nazanin"/>
                                  <a:cs typeface="Times New Roman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B Nazani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&lt;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𝑊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B Nazani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B Nazanin"/>
                                          <a:cs typeface="Times New Roman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B Nazanin"/>
                                          <a:cs typeface="Times New Roman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&gt;+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 Nazanin"/>
                                  <a:cs typeface="Times New Roman"/>
                                </a:rPr>
                                <m:t>≤ 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 Nazanin"/>
                                  <a:cs typeface="Times New Roman"/>
                                </a:rPr>
                                <m:t>𝜀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 Nazanin"/>
                                  <a:cs typeface="Times New Roman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B Nazani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 Nazanin"/>
                                </a:rPr>
                                <m:t> </m:t>
                              </m:r>
                              <m:r>
                                <a:rPr lang="en-US" sz="16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 Nazanin"/>
                                  <a:cs typeface="Times New Roman"/>
                                </a:rPr>
                                <m:t>            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B Nazanin"/>
                            </a:rPr>
                            <a:t>S.T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 Nazanin"/>
                                  <a:cs typeface="Times New Roman"/>
                                </a:rPr>
                                <m:t>         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B Nazani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&lt;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𝑊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B Nazani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B Nazanin"/>
                                          <a:cs typeface="Times New Roman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B Nazanin"/>
                                          <a:cs typeface="Times New Roman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&gt;+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 Nazanin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B Nazani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 Nazanin"/>
                                  <a:cs typeface="Times New Roman"/>
                                </a:rPr>
                                <m:t>≤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 Nazanin"/>
                                  <a:cs typeface="Times New Roman"/>
                                </a:rPr>
                                <m:t>𝜀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 Nazanin"/>
                                  <a:cs typeface="Times New Roman"/>
                                </a:rPr>
                                <m:t> + 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B Nazani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B Nazanin"/>
                                      <a:cs typeface="Times New Roman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en-US" sz="1400" dirty="0">
                            <a:effectLst/>
                            <a:latin typeface="B Nazanin"/>
                            <a:ea typeface="B Nazani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" y="3505200"/>
              <a:ext cx="5800090" cy="1408176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1113790"/>
                    <a:gridCol w="4686300"/>
                  </a:tblGrid>
                  <a:tr h="1408176">
                    <a:tc>
                      <a:txBody>
                        <a:bodyPr/>
                        <a:lstStyle/>
                        <a:p>
                          <a:pPr marL="2971800" marR="0" lvl="6" indent="-228600" algn="r" rtl="1" eaLnBrk="0" hangingPunct="0"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  <a:buSzPts val="1200"/>
                            <a:buFont typeface="Arial"/>
                            <a:buAutoNum type="arabicParenBoth"/>
                            <a:tabLst>
                              <a:tab pos="5040630" algn="r"/>
                            </a:tabLst>
                          </a:pPr>
                          <a:r>
                            <a:rPr lang="fa-IR" sz="1100" b="1" dirty="0">
                              <a:effectLst/>
                              <a:latin typeface="Times New Roman"/>
                              <a:ea typeface="Times New Roman"/>
                              <a:cs typeface="Lotus"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  <a:cs typeface="B Nazani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5"/>
                          <a:stretch>
                            <a:fillRect l="-23797" b="-220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3200400"/>
            <a:ext cx="98508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0313" algn="r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 Nazanin" pitchFamily="2" charset="-78"/>
                <a:cs typeface="Times New Roman" pitchFamily="18" charset="0"/>
              </a:rPr>
              <a:t>Minimize: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0313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685800" y="5562599"/>
                <a:ext cx="4572000" cy="7017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rt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B Nazani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B Nazanin"/>
                              <a:cs typeface="Times New Roman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B Nazanin"/>
                              <a:cs typeface="Times New Roman"/>
                            </a:rPr>
                            <m:t>𝜀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B Nazanin"/>
                          <a:cs typeface="Times New Roman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B Nazanin"/>
                          <a:cs typeface="Times New Roman"/>
                        </a:rPr>
                        <m:t>0</m:t>
                      </m:r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B Nazanin"/>
                          <a:cs typeface="Times New Roman"/>
                        </a:rPr>
                        <m:t>∀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B Nazani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B Nazanin"/>
                              <a:cs typeface="Times New Roman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B Nazani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B Nazanin"/>
                                  <a:cs typeface="Times New Roman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B Nazani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B Nazanin"/>
                              <a:cs typeface="Times New Roman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B Nazanin"/>
                          <a:cs typeface="Times New Roman"/>
                        </a:rPr>
                        <m:t>&lt;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B Nazanin"/>
                          <a:cs typeface="Times New Roman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effectLst/>
                  <a:latin typeface="B Nazanin"/>
                  <a:ea typeface="B Nazani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𝜀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5800" y="5562599"/>
                <a:ext cx="4572000" cy="701731"/>
              </a:xfrm>
              <a:prstGeom prst="rect">
                <a:avLst/>
              </a:prstGeom>
              <a:blipFill rotWithShape="0">
                <a:blip r:embed="rId6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114800" y="4072890"/>
            <a:ext cx="4270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بعد از احتساب تابع افت و استفاده از فرمولاسیون دوگانه لاگرانژین و بعد از چند ساده سازی نهایتا به رابطه زیر می رسیم: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00400" y="5128858"/>
                <a:ext cx="6248400" cy="1569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𝑀𝐼𝑁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𝐿</m:t>
                      </m:r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5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𝑗</m:t>
                              </m:r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</m:e>
                          </m:nary>
                        </m:e>
                      </m:nary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∗</m:t>
                          </m:r>
                        </m:sup>
                      </m:sSubSup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)( 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𝑗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∗</m:t>
                          </m:r>
                        </m:sup>
                      </m:sSubSup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𝑗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𝐾</m:t>
                      </m:r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𝑗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𝑁</m:t>
                          </m:r>
                        </m:sup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[</m:t>
                          </m:r>
                        </m:e>
                      </m:nary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𝜀</m:t>
                      </m:r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∗</m:t>
                          </m:r>
                        </m:sup>
                      </m:sSubSup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∗</m:t>
                          </m:r>
                        </m:sup>
                      </m:sSubSup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)]</m:t>
                      </m:r>
                    </m:oMath>
                  </m:oMathPara>
                </a14:m>
                <a:endParaRPr lang="en-US" sz="1400" dirty="0">
                  <a:effectLst/>
                  <a:latin typeface="Times New Roman"/>
                  <a:ea typeface="Times New Roman"/>
                </a:endParaRPr>
              </a:p>
              <a:p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S.T.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≤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∗</m:t>
                              </m:r>
                            </m:e>
                          </m:d>
                        </m:sup>
                      </m:sSubSup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≤</m:t>
                      </m:r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𝐶</m:t>
                      </m:r>
                    </m:oMath>
                  </m:oMathPara>
                </a14:m>
                <a:endParaRPr lang="en-US" sz="1400" dirty="0">
                  <a:effectLst/>
                  <a:latin typeface="Times New Roman"/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𝑁</m:t>
                          </m:r>
                        </m:sup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</m:e>
                      </m:nary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∗</m:t>
                          </m:r>
                        </m:sup>
                      </m:sSubSup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)=</m:t>
                      </m:r>
                      <m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128858"/>
                <a:ext cx="6248400" cy="15692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066800" y="5193267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تابع افت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4581" y="3217748"/>
            <a:ext cx="240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latin typeface="Times New Roman"/>
                <a:cs typeface="B Nazanin" pitchFamily="2" charset="-78"/>
              </a:rPr>
              <a:t>فرمولاسیون ابتدایی بهینه سازی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6745" y="1600200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latin typeface="Times New Roman"/>
                <a:cs typeface="B Nazanin" pitchFamily="2" charset="-78"/>
              </a:rPr>
              <a:t>نمونه های ورودی تولید شده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1969532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هدف تعیین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4633" y="2749804"/>
            <a:ext cx="278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بازنویسی به روش های غیر پارامتریک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152400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متغیر های بی اثر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2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تایید صفحه پاسخ</a:t>
            </a:r>
            <a:r>
              <a:rPr lang="en-US" dirty="0" smtClean="0">
                <a:solidFill>
                  <a:srgbClr val="FF0000"/>
                </a:solidFill>
                <a:cs typeface="B Nazanin" panose="00000400000000000000" pitchFamily="2" charset="-78"/>
              </a:rPr>
              <a:t>  NPR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r" rtl="1"/>
                <a:r>
                  <a:rPr lang="fa-IR" sz="2400" dirty="0" smtClean="0"/>
                  <a:t>بعد از اضافه 25 نقطه نمونه انتخاب شده از نمودار </a:t>
                </a:r>
                <a:r>
                  <a:rPr lang="en-US" sz="2400" dirty="0" smtClean="0"/>
                  <a:t>Goodness of fit</a:t>
                </a:r>
                <a:r>
                  <a:rPr lang="fa-IR" sz="2400" dirty="0" smtClean="0"/>
                  <a:t> صفحه پاسخ بهبود یافت.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𝑅𝑀𝑆𝐸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20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fa-IR" sz="2400" dirty="0" smtClean="0"/>
              </a:p>
              <a:p>
                <a:pPr algn="l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19600" y="2667000"/>
          <a:ext cx="3561398" cy="571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310"/>
                <a:gridCol w="798577"/>
                <a:gridCol w="1397511"/>
              </a:tblGrid>
              <a:tr h="28567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parameter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Eff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NPSHd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</a:tr>
              <a:tr h="285671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RMSE (best value=0)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1.02e-09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0.000118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686175" cy="293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61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بهینه سازی با الگوریتم ژنتیک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>Mutation probability= 0.01</a:t>
            </a:r>
          </a:p>
          <a:p>
            <a:pPr algn="l"/>
            <a:r>
              <a:rPr lang="en-US" sz="1800" dirty="0" smtClean="0"/>
              <a:t>Crossover Probability=0.98</a:t>
            </a:r>
          </a:p>
          <a:p>
            <a:pPr marL="0" indent="0" algn="l">
              <a:buNone/>
            </a:pP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2374900" cy="198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/>
          <p:nvPr>
            <p:extLst/>
          </p:nvPr>
        </p:nvGraphicFramePr>
        <p:xfrm>
          <a:off x="5943600" y="1295400"/>
          <a:ext cx="308737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6200" y="3810000"/>
          <a:ext cx="8991603" cy="2354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491"/>
                <a:gridCol w="278459"/>
                <a:gridCol w="882324"/>
                <a:gridCol w="190488"/>
                <a:gridCol w="701438"/>
                <a:gridCol w="762000"/>
                <a:gridCol w="609600"/>
                <a:gridCol w="609600"/>
                <a:gridCol w="457200"/>
                <a:gridCol w="609600"/>
                <a:gridCol w="162560"/>
                <a:gridCol w="603327"/>
                <a:gridCol w="605713"/>
                <a:gridCol w="162560"/>
                <a:gridCol w="675640"/>
                <a:gridCol w="609603"/>
              </a:tblGrid>
              <a:tr h="154409">
                <a:tc rowSpan="3">
                  <a:txBody>
                    <a:bodyPr/>
                    <a:lstStyle/>
                    <a:p>
                      <a:pPr marL="12065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Point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Design parameters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Objective Functions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Hub_theta_1 (degree)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Shroud_theta_1 (degree)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Theta_5 (degree)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Gama      (degree)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Thick_y</a:t>
                      </a:r>
                      <a:r>
                        <a:rPr lang="en-US" sz="800" dirty="0">
                          <a:effectLst/>
                        </a:rPr>
                        <a:t>(mm)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Thick_x</a:t>
                      </a:r>
                      <a:r>
                        <a:rPr lang="en-US" sz="800" dirty="0">
                          <a:effectLst/>
                        </a:rPr>
                        <a:t> (mm)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NPSHd (m)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Total Efficiency (%)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Parameter Value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Relative Error (%)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Parameter Value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Relative Error (%)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</a:tr>
              <a:tr h="231614">
                <a:tc rowSpan="2"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Before Optimization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Baseline(CFD)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59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195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15.41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68.11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</a:tr>
              <a:tr h="173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4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 (NPR)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0.39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41.72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186.86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5.71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7.20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47.65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13.40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-7.4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68.49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-0.55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</a:tr>
              <a:tr h="1544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A(verified)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14.48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68.87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532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After Optimization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 (NPR)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3.73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41.78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186.77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5.69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7.15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46.45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13.60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-8.84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68.51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-1.12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</a:tr>
              <a:tr h="1544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B(verified)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14.92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69.28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4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 (NPR)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1.64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41.73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186.01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5.51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7.06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45.79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13.91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-3.13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68.48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-1.09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</a:tr>
              <a:tr h="1544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C(verified)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14.36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69.24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78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بحث پیرامون نتایج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8" y="1200591"/>
            <a:ext cx="3657600" cy="283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06" y="1123230"/>
            <a:ext cx="3465651" cy="249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8" y="4214884"/>
            <a:ext cx="3216275" cy="265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 rot="5400000">
            <a:off x="4556309" y="2139225"/>
            <a:ext cx="3246755" cy="6035041"/>
            <a:chOff x="-154198" y="-121568"/>
            <a:chExt cx="3247917" cy="6036216"/>
          </a:xfrm>
        </p:grpSpPr>
        <p:pic>
          <p:nvPicPr>
            <p:cNvPr id="8" name="Picture 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319" y="2847001"/>
              <a:ext cx="2743200" cy="1880235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473758"/>
              <a:ext cx="1612265" cy="1074420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2265" y="4429760"/>
              <a:ext cx="1443355" cy="1463040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32600"/>
              <a:ext cx="1694180" cy="1036320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20" y="-1"/>
              <a:ext cx="2743200" cy="1880235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380" y="1516675"/>
              <a:ext cx="1539240" cy="158940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1143000" y="784860"/>
              <a:ext cx="469265" cy="312420"/>
            </a:xfrm>
            <a:prstGeom prst="round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043940" y="1097280"/>
              <a:ext cx="333693" cy="66294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6" name="Rounded Rectangle 15"/>
            <p:cNvSpPr/>
            <p:nvPr/>
          </p:nvSpPr>
          <p:spPr>
            <a:xfrm>
              <a:off x="0" y="1880096"/>
              <a:ext cx="1516380" cy="1139542"/>
            </a:xfrm>
            <a:prstGeom prst="roundRect">
              <a:avLst>
                <a:gd name="adj" fmla="val 7973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rPr>
                <a:t> 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97280" y="1752213"/>
              <a:ext cx="514985" cy="9433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rPr>
                <a:t> 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164080" y="960120"/>
              <a:ext cx="182880" cy="182880"/>
            </a:xfrm>
            <a:prstGeom prst="ellips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281216" y="1142758"/>
              <a:ext cx="4784" cy="37391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0" name="Oval 19"/>
            <p:cNvSpPr/>
            <p:nvPr/>
          </p:nvSpPr>
          <p:spPr>
            <a:xfrm>
              <a:off x="1516380" y="1538251"/>
              <a:ext cx="1539240" cy="1567599"/>
            </a:xfrm>
            <a:prstGeom prst="ellips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rPr>
                <a:t> 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97280" y="3639480"/>
              <a:ext cx="469265" cy="311785"/>
            </a:xfrm>
            <a:prstGeom prst="round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rPr>
                <a:t> 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181101" y="3951265"/>
              <a:ext cx="150812" cy="45782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3" name="Rounded Rectangle 22"/>
            <p:cNvSpPr/>
            <p:nvPr/>
          </p:nvSpPr>
          <p:spPr>
            <a:xfrm>
              <a:off x="1" y="4458983"/>
              <a:ext cx="1612264" cy="1139190"/>
            </a:xfrm>
            <a:prstGeom prst="roundRect">
              <a:avLst>
                <a:gd name="adj" fmla="val 7973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55520" y="3768754"/>
              <a:ext cx="182880" cy="182245"/>
            </a:xfrm>
            <a:prstGeom prst="ellips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Lotus"/>
                </a:rPr>
                <a:t> 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346960" y="3949828"/>
              <a:ext cx="4445" cy="43167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6" name="Oval 25"/>
            <p:cNvSpPr/>
            <p:nvPr/>
          </p:nvSpPr>
          <p:spPr>
            <a:xfrm>
              <a:off x="1612265" y="4429432"/>
              <a:ext cx="1481454" cy="1485216"/>
            </a:xfrm>
            <a:prstGeom prst="ellips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 rot="5400000">
              <a:off x="536345" y="3323377"/>
              <a:ext cx="514985" cy="9398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-638009" y="362243"/>
              <a:ext cx="1577255" cy="60963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Times New Roman"/>
                  <a:cs typeface="Lotus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Lotu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-463360" y="3535668"/>
              <a:ext cx="1577255" cy="6342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276633" y="3615916"/>
            <a:ext cx="1830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cs typeface="B Nazanin" pitchFamily="2" charset="-78"/>
              </a:rPr>
              <a:t>Before optimization</a:t>
            </a:r>
            <a:endParaRPr lang="en-US" sz="16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87289" y="3628020"/>
            <a:ext cx="2237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cs typeface="B Nazanin" pitchFamily="2" charset="-78"/>
              </a:rPr>
              <a:t>after optimization</a:t>
            </a:r>
            <a:endParaRPr lang="en-US" sz="1600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487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8794</TotalTime>
  <Words>860</Words>
  <Application>Microsoft Office PowerPoint</Application>
  <PresentationFormat>On-screen Show (4:3)</PresentationFormat>
  <Paragraphs>501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B Nazanin</vt:lpstr>
      <vt:lpstr>B Titr</vt:lpstr>
      <vt:lpstr>Calibri</vt:lpstr>
      <vt:lpstr>Cambria</vt:lpstr>
      <vt:lpstr>Cambria Math</vt:lpstr>
      <vt:lpstr>Lotus</vt:lpstr>
      <vt:lpstr>Lucida Sans Unicode</vt:lpstr>
      <vt:lpstr>Nazanin</vt:lpstr>
      <vt:lpstr>Times New Roman</vt:lpstr>
      <vt:lpstr>Verdana</vt:lpstr>
      <vt:lpstr>Wingdings 2</vt:lpstr>
      <vt:lpstr>Wingdings 3</vt:lpstr>
      <vt:lpstr>Concourse</vt:lpstr>
      <vt:lpstr>           بهینه سازی تیغه پمپ گریز از مرکز  محمدامین ذوالجناحی آبان 96     </vt:lpstr>
      <vt:lpstr>  بهینه سازی چند هدفه یک پمپ گریز از مرکز  </vt:lpstr>
      <vt:lpstr>بهینه سازی چند هدفه با صفحه پاسخ NPR و الگوریتم GA</vt:lpstr>
      <vt:lpstr>پارامتر بندی تیغه</vt:lpstr>
      <vt:lpstr>پارامتر بندی تیغه ها</vt:lpstr>
      <vt:lpstr>صفحه پاسخ NPR</vt:lpstr>
      <vt:lpstr>تایید صفحه پاسخ  NPR</vt:lpstr>
      <vt:lpstr>بهینه سازی با الگوریتم ژنتیک</vt:lpstr>
      <vt:lpstr>بحث پیرامون نتایج</vt:lpstr>
      <vt:lpstr>بحث پیرامون نتایج</vt:lpstr>
      <vt:lpstr>بحث پیرامون نتایج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373</cp:revision>
  <dcterms:created xsi:type="dcterms:W3CDTF">2006-08-16T00:00:00Z</dcterms:created>
  <dcterms:modified xsi:type="dcterms:W3CDTF">2017-11-23T11:51:49Z</dcterms:modified>
</cp:coreProperties>
</file>