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66" r:id="rId2"/>
    <p:sldId id="354" r:id="rId3"/>
    <p:sldId id="355" r:id="rId4"/>
    <p:sldId id="372" r:id="rId5"/>
    <p:sldId id="356" r:id="rId6"/>
    <p:sldId id="357" r:id="rId7"/>
    <p:sldId id="358" r:id="rId8"/>
    <p:sldId id="359" r:id="rId9"/>
    <p:sldId id="367" r:id="rId10"/>
    <p:sldId id="368" r:id="rId11"/>
    <p:sldId id="369" r:id="rId12"/>
    <p:sldId id="370" r:id="rId13"/>
    <p:sldId id="371" r:id="rId14"/>
    <p:sldId id="375" r:id="rId15"/>
    <p:sldId id="374" r:id="rId16"/>
    <p:sldId id="376" r:id="rId17"/>
    <p:sldId id="377" r:id="rId18"/>
    <p:sldId id="379" r:id="rId19"/>
    <p:sldId id="378" r:id="rId20"/>
    <p:sldId id="362"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5/9/2017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5/9/2017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5/9/2017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5/9/2017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5/9/2017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5/9/2017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5/9/2017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5/9/2017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5/9/2017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5/9/2017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5/9/2017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5/9/2017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5/9/2017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بررسی استفاده از ماکرو </a:t>
            </a:r>
            <a:r>
              <a:rPr lang="en-US" sz="3600" dirty="0">
                <a:solidFill>
                  <a:srgbClr val="FF0000"/>
                </a:solidFill>
                <a:cs typeface="B Titr" panose="00000700000000000000" pitchFamily="2" charset="-78"/>
              </a:rPr>
              <a:t>Define-DPM-</a:t>
            </a:r>
            <a:r>
              <a:rPr lang="en-US" sz="3600" dirty="0" err="1">
                <a:solidFill>
                  <a:srgbClr val="FF0000"/>
                </a:solidFill>
                <a:cs typeface="B Titr" panose="00000700000000000000" pitchFamily="2" charset="-78"/>
              </a:rPr>
              <a:t>timestep</a:t>
            </a:r>
            <a:r>
              <a:rPr lang="en-US" sz="3600" dirty="0">
                <a:solidFill>
                  <a:srgbClr val="FF0000"/>
                </a:solidFill>
                <a:cs typeface="B Titr" panose="00000700000000000000" pitchFamily="2" charset="-78"/>
              </a:rPr>
              <a:t> </a:t>
            </a:r>
            <a:r>
              <a:rPr lang="fa-IR" sz="3600" dirty="0">
                <a:solidFill>
                  <a:srgbClr val="FF0000"/>
                </a:solidFill>
                <a:cs typeface="B Titr" panose="00000700000000000000" pitchFamily="2" charset="-78"/>
              </a:rPr>
              <a:t>در فلوئنت</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فرزین منصوری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اردیبهشت 96</a:t>
            </a:r>
            <a:br>
              <a:rPr lang="fa-IR" sz="31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algn="just" rtl="1"/>
            <a:r>
              <a:rPr lang="fa-IR" sz="2000" b="1" dirty="0" smtClean="0">
                <a:solidFill>
                  <a:srgbClr val="0000FF"/>
                </a:solidFill>
                <a:cs typeface="B Titr" panose="00000700000000000000" pitchFamily="2" charset="-78"/>
              </a:rPr>
              <a:t>مسیر ذرات در </a:t>
            </a:r>
            <a:r>
              <a:rPr lang="en-US" sz="2000" b="1" dirty="0" smtClean="0">
                <a:solidFill>
                  <a:srgbClr val="0000FF"/>
                </a:solidFill>
                <a:cs typeface="B Titr" panose="00000700000000000000" pitchFamily="2" charset="-78"/>
              </a:rPr>
              <a:t>1e-6</a:t>
            </a:r>
            <a:endParaRPr lang="fa-IR" sz="2000" b="1" dirty="0" smtClean="0">
              <a:solidFill>
                <a:srgbClr val="0000FF"/>
              </a:solidFill>
              <a:cs typeface="B Titr" panose="00000700000000000000" pitchFamily="2" charset="-78"/>
            </a:endParaRPr>
          </a:p>
          <a:p>
            <a:pPr algn="just" rtl="1"/>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نتایج مدل 2 بعدی</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705599"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05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algn="just" rtl="1"/>
            <a:r>
              <a:rPr lang="fa-IR" sz="2000" b="1" dirty="0" smtClean="0">
                <a:solidFill>
                  <a:srgbClr val="0000FF"/>
                </a:solidFill>
                <a:cs typeface="B Titr" panose="00000700000000000000" pitchFamily="2" charset="-78"/>
              </a:rPr>
              <a:t>تاثیر تغییر سرعت در سرعت 10 متر بر ثانیه و در گام زمانی </a:t>
            </a:r>
            <a:r>
              <a:rPr lang="en-US" sz="2000" b="1" dirty="0" smtClean="0">
                <a:solidFill>
                  <a:srgbClr val="0000FF"/>
                </a:solidFill>
                <a:cs typeface="B Titr" panose="00000700000000000000" pitchFamily="2" charset="-78"/>
              </a:rPr>
              <a:t>1e-2</a:t>
            </a:r>
            <a:endParaRPr lang="fa-IR" sz="2000" b="1" dirty="0" smtClean="0">
              <a:solidFill>
                <a:srgbClr val="0000FF"/>
              </a:solidFill>
              <a:cs typeface="B Titr" panose="00000700000000000000" pitchFamily="2" charset="-78"/>
            </a:endParaRPr>
          </a:p>
          <a:p>
            <a:pPr algn="just" rtl="1"/>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نتایج مدل2 بعدی</a:t>
            </a:r>
            <a:endParaRPr lang="en-US"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18" y="1524000"/>
            <a:ext cx="6934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82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algn="just" rtl="1"/>
            <a:r>
              <a:rPr lang="fa-IR" sz="2000" b="1" dirty="0">
                <a:solidFill>
                  <a:srgbClr val="0000FF"/>
                </a:solidFill>
                <a:cs typeface="B Titr" panose="00000700000000000000" pitchFamily="2" charset="-78"/>
              </a:rPr>
              <a:t>تاثیر تغییر سرعت در سرعت </a:t>
            </a:r>
            <a:r>
              <a:rPr lang="fa-IR" sz="2000" b="1" dirty="0" smtClean="0">
                <a:solidFill>
                  <a:srgbClr val="0000FF"/>
                </a:solidFill>
                <a:cs typeface="B Titr" panose="00000700000000000000" pitchFamily="2" charset="-78"/>
              </a:rPr>
              <a:t>20متر </a:t>
            </a:r>
            <a:r>
              <a:rPr lang="fa-IR" sz="2000" b="1" dirty="0">
                <a:solidFill>
                  <a:srgbClr val="0000FF"/>
                </a:solidFill>
                <a:cs typeface="B Titr" panose="00000700000000000000" pitchFamily="2" charset="-78"/>
              </a:rPr>
              <a:t>بر ثانیه و در گام </a:t>
            </a:r>
            <a:r>
              <a:rPr lang="fa-IR" sz="2000" b="1" dirty="0" smtClean="0">
                <a:solidFill>
                  <a:srgbClr val="0000FF"/>
                </a:solidFill>
                <a:cs typeface="B Titr" panose="00000700000000000000" pitchFamily="2" charset="-78"/>
              </a:rPr>
              <a:t>زمانی</a:t>
            </a:r>
            <a:r>
              <a:rPr lang="en-US" sz="2000" b="1" dirty="0" smtClean="0">
                <a:solidFill>
                  <a:srgbClr val="0000FF"/>
                </a:solidFill>
                <a:cs typeface="B Titr" panose="00000700000000000000" pitchFamily="2" charset="-78"/>
              </a:rPr>
              <a:t>1e-2 </a:t>
            </a:r>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نتایج مدل2 بعدی</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553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82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algn="just" rtl="1"/>
            <a:r>
              <a:rPr lang="fa-IR" sz="2000" b="1" dirty="0">
                <a:solidFill>
                  <a:srgbClr val="0000FF"/>
                </a:solidFill>
                <a:cs typeface="B Titr" panose="00000700000000000000" pitchFamily="2" charset="-78"/>
              </a:rPr>
              <a:t>درمدل اول از </a:t>
            </a:r>
            <a:r>
              <a:rPr lang="en-US" sz="2000" b="1" dirty="0" err="1">
                <a:solidFill>
                  <a:srgbClr val="0000FF"/>
                </a:solidFill>
                <a:cs typeface="B Titr" panose="00000700000000000000" pitchFamily="2" charset="-78"/>
              </a:rPr>
              <a:t>udf</a:t>
            </a:r>
            <a:r>
              <a:rPr lang="en-US" sz="2000" b="1" dirty="0">
                <a:solidFill>
                  <a:srgbClr val="0000FF"/>
                </a:solidFill>
                <a:cs typeface="B Titr" panose="00000700000000000000" pitchFamily="2" charset="-78"/>
              </a:rPr>
              <a:t> </a:t>
            </a:r>
            <a:r>
              <a:rPr lang="fa-IR" sz="2000" b="1" dirty="0">
                <a:solidFill>
                  <a:srgbClr val="0000FF"/>
                </a:solidFill>
                <a:cs typeface="B Titr" panose="00000700000000000000" pitchFamily="2" charset="-78"/>
              </a:rPr>
              <a:t>استفاده نشده است و همانگونه که مشاهده می شود </a:t>
            </a:r>
            <a:r>
              <a:rPr lang="fa-IR" sz="2000" b="1" dirty="0" smtClean="0">
                <a:solidFill>
                  <a:srgbClr val="0000FF"/>
                </a:solidFill>
                <a:cs typeface="B Titr" panose="00000700000000000000" pitchFamily="2" charset="-78"/>
              </a:rPr>
              <a:t> تقریبا تمامی </a:t>
            </a:r>
            <a:r>
              <a:rPr lang="fa-IR" sz="2000" b="1" dirty="0">
                <a:solidFill>
                  <a:srgbClr val="0000FF"/>
                </a:solidFill>
                <a:cs typeface="B Titr" panose="00000700000000000000" pitchFamily="2" charset="-78"/>
              </a:rPr>
              <a:t>ذرات به خروجی می رسند.</a:t>
            </a:r>
          </a:p>
          <a:p>
            <a:pPr algn="just" rtl="1"/>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نتایج مدل </a:t>
            </a:r>
            <a:r>
              <a:rPr lang="fa-IR" sz="3600" dirty="0" smtClean="0">
                <a:solidFill>
                  <a:srgbClr val="FF0000"/>
                </a:solidFill>
                <a:effectLst/>
                <a:cs typeface="B Titr" panose="00000700000000000000" pitchFamily="2" charset="-78"/>
              </a:rPr>
              <a:t>سه بعدی</a:t>
            </a:r>
            <a:endParaRPr lang="en-US" sz="4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2" y="1752600"/>
            <a:ext cx="6109485"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82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229600" cy="5638800"/>
          </a:xfrm>
        </p:spPr>
        <p:txBody>
          <a:bodyPr/>
          <a:lstStyle/>
          <a:p>
            <a:pPr lvl="0" algn="just" rtl="1">
              <a:buClr>
                <a:srgbClr val="94C600"/>
              </a:buClr>
            </a:pPr>
            <a:r>
              <a:rPr lang="fa-IR" sz="2000" b="1" dirty="0">
                <a:solidFill>
                  <a:srgbClr val="0000FF"/>
                </a:solidFill>
                <a:cs typeface="B Titr" panose="00000700000000000000" pitchFamily="2" charset="-78"/>
              </a:rPr>
              <a:t>در مدل دوم گام زمانی درنظر گرفته شده برابر </a:t>
            </a:r>
            <a:r>
              <a:rPr lang="en-US" sz="2000" b="1" dirty="0">
                <a:solidFill>
                  <a:srgbClr val="0000FF"/>
                </a:solidFill>
                <a:cs typeface="B Titr" panose="00000700000000000000" pitchFamily="2" charset="-78"/>
              </a:rPr>
              <a:t>1e-2، </a:t>
            </a:r>
            <a:r>
              <a:rPr lang="fa-IR" sz="2000" b="1" dirty="0">
                <a:solidFill>
                  <a:srgbClr val="0000FF"/>
                </a:solidFill>
                <a:cs typeface="B Titr" panose="00000700000000000000" pitchFamily="2" charset="-78"/>
              </a:rPr>
              <a:t>در مدل سوم گام زمانی درنظر گرفته شده برابر</a:t>
            </a:r>
            <a:r>
              <a:rPr lang="en-US" sz="2000" b="1" dirty="0">
                <a:solidFill>
                  <a:srgbClr val="0000FF"/>
                </a:solidFill>
                <a:cs typeface="B Titr" panose="00000700000000000000" pitchFamily="2" charset="-78"/>
              </a:rPr>
              <a:t>1e-4</a:t>
            </a:r>
            <a:r>
              <a:rPr lang="fa-IR" sz="2000" b="1" dirty="0">
                <a:solidFill>
                  <a:srgbClr val="0000FF"/>
                </a:solidFill>
                <a:cs typeface="B Titr" panose="00000700000000000000" pitchFamily="2" charset="-78"/>
              </a:rPr>
              <a:t>و</a:t>
            </a:r>
            <a:r>
              <a:rPr lang="en-US" sz="2000" b="1" dirty="0">
                <a:solidFill>
                  <a:srgbClr val="0000FF"/>
                </a:solidFill>
                <a:cs typeface="B Titr" panose="00000700000000000000" pitchFamily="2" charset="-78"/>
              </a:rPr>
              <a:t> </a:t>
            </a:r>
            <a:r>
              <a:rPr lang="fa-IR" sz="2000" b="1" dirty="0">
                <a:solidFill>
                  <a:srgbClr val="0000FF"/>
                </a:solidFill>
                <a:cs typeface="B Titr" panose="00000700000000000000" pitchFamily="2" charset="-78"/>
              </a:rPr>
              <a:t>در مدل چهارم گام زمانی درنظر گرفته شده برابر               </a:t>
            </a:r>
            <a:r>
              <a:rPr lang="en-US" sz="2000" b="1" dirty="0">
                <a:solidFill>
                  <a:srgbClr val="0000FF"/>
                </a:solidFill>
                <a:cs typeface="B Titr" panose="00000700000000000000" pitchFamily="2" charset="-78"/>
              </a:rPr>
              <a:t>1e-6</a:t>
            </a:r>
            <a:r>
              <a:rPr lang="fa-IR" sz="2000" b="1" dirty="0">
                <a:solidFill>
                  <a:srgbClr val="0000FF"/>
                </a:solidFill>
                <a:cs typeface="B Titr" panose="00000700000000000000" pitchFamily="2" charset="-78"/>
              </a:rPr>
              <a:t>می‌باشد. </a:t>
            </a:r>
          </a:p>
          <a:p>
            <a:pPr lvl="0" algn="just" rtl="1">
              <a:buClr>
                <a:srgbClr val="94C600"/>
              </a:buClr>
            </a:pPr>
            <a:r>
              <a:rPr lang="fa-IR" sz="2000" b="1" dirty="0">
                <a:solidFill>
                  <a:srgbClr val="0000FF"/>
                </a:solidFill>
                <a:cs typeface="B Titr" panose="00000700000000000000" pitchFamily="2" charset="-78"/>
              </a:rPr>
              <a:t>مسیر ذرات در </a:t>
            </a:r>
            <a:r>
              <a:rPr lang="en-US" sz="2000" b="1" dirty="0" smtClean="0">
                <a:solidFill>
                  <a:srgbClr val="0000FF"/>
                </a:solidFill>
                <a:cs typeface="B Titr" panose="00000700000000000000" pitchFamily="2" charset="-78"/>
              </a:rPr>
              <a:t>1e-2</a:t>
            </a:r>
            <a:endParaRPr lang="fa-IR" sz="2000" b="1" dirty="0" smtClean="0">
              <a:solidFill>
                <a:srgbClr val="0000FF"/>
              </a:solidFill>
              <a:cs typeface="B Titr" panose="00000700000000000000" pitchFamily="2" charset="-78"/>
            </a:endParaRPr>
          </a:p>
          <a:p>
            <a:pPr lvl="0" algn="just" rtl="1">
              <a:buClr>
                <a:srgbClr val="94C600"/>
              </a:buClr>
            </a:pPr>
            <a:endParaRPr lang="en-US"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457200" y="6927"/>
            <a:ext cx="8229600" cy="1143000"/>
          </a:xfrm>
        </p:spPr>
        <p:txBody>
          <a:bodyPr>
            <a:normAutofit/>
          </a:bodyPr>
          <a:lstStyle/>
          <a:p>
            <a:pPr algn="ctr"/>
            <a:r>
              <a:rPr lang="fa-IR" sz="3600" dirty="0">
                <a:solidFill>
                  <a:srgbClr val="FF0000"/>
                </a:solidFill>
                <a:effectLst/>
                <a:cs typeface="B Titr" panose="00000700000000000000" pitchFamily="2" charset="-78"/>
              </a:rPr>
              <a:t>نتایج مدل سه بعدی</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486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10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8229600" cy="4864292"/>
          </a:xfrm>
        </p:spPr>
        <p:txBody>
          <a:bodyPr/>
          <a:lstStyle/>
          <a:p>
            <a:pPr lvl="0" algn="just" rtl="1">
              <a:buClr>
                <a:srgbClr val="94C600"/>
              </a:buClr>
            </a:pPr>
            <a:r>
              <a:rPr lang="fa-IR" sz="2000" b="1" dirty="0">
                <a:solidFill>
                  <a:srgbClr val="0000FF"/>
                </a:solidFill>
                <a:cs typeface="B Titr" panose="00000700000000000000" pitchFamily="2" charset="-78"/>
              </a:rPr>
              <a:t>مسیر ذرات در </a:t>
            </a:r>
            <a:r>
              <a:rPr lang="en-US" sz="2000" b="1" dirty="0">
                <a:solidFill>
                  <a:srgbClr val="0000FF"/>
                </a:solidFill>
                <a:cs typeface="B Titr" panose="00000700000000000000" pitchFamily="2" charset="-78"/>
              </a:rPr>
              <a:t>1e-4</a:t>
            </a:r>
            <a:r>
              <a:rPr lang="fa-IR" sz="2000" b="1" dirty="0">
                <a:solidFill>
                  <a:srgbClr val="0000FF"/>
                </a:solidFill>
                <a:cs typeface="B Titr" panose="00000700000000000000" pitchFamily="2" charset="-78"/>
              </a:rPr>
              <a:t> </a:t>
            </a:r>
            <a:endParaRPr lang="en-US"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457200" y="0"/>
            <a:ext cx="8229600" cy="1143000"/>
          </a:xfrm>
        </p:spPr>
        <p:txBody>
          <a:bodyPr>
            <a:normAutofit/>
          </a:bodyPr>
          <a:lstStyle/>
          <a:p>
            <a:pPr algn="ctr"/>
            <a:r>
              <a:rPr lang="fa-IR" sz="3600" dirty="0">
                <a:solidFill>
                  <a:srgbClr val="FF0000"/>
                </a:solidFill>
                <a:effectLst/>
                <a:cs typeface="B Titr" panose="00000700000000000000" pitchFamily="2" charset="-78"/>
              </a:rPr>
              <a:t>نتایج مدل سه بعدی</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89680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28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4940492"/>
          </a:xfrm>
        </p:spPr>
        <p:txBody>
          <a:bodyPr/>
          <a:lstStyle/>
          <a:p>
            <a:pPr lvl="0" algn="just" rtl="1">
              <a:buClr>
                <a:srgbClr val="94C600"/>
              </a:buClr>
            </a:pPr>
            <a:r>
              <a:rPr lang="fa-IR" sz="2000" b="1" dirty="0">
                <a:solidFill>
                  <a:srgbClr val="0000FF"/>
                </a:solidFill>
                <a:cs typeface="B Titr" panose="00000700000000000000" pitchFamily="2" charset="-78"/>
              </a:rPr>
              <a:t>مسیر ذرات در </a:t>
            </a:r>
            <a:r>
              <a:rPr lang="en-US" sz="2000" b="1" dirty="0">
                <a:solidFill>
                  <a:srgbClr val="0000FF"/>
                </a:solidFill>
                <a:cs typeface="B Titr" panose="00000700000000000000" pitchFamily="2" charset="-78"/>
              </a:rPr>
              <a:t>1e-6</a:t>
            </a:r>
            <a:endParaRPr lang="fa-IR"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457200" y="0"/>
            <a:ext cx="8229600" cy="1143000"/>
          </a:xfrm>
        </p:spPr>
        <p:txBody>
          <a:bodyPr>
            <a:normAutofit/>
          </a:bodyPr>
          <a:lstStyle/>
          <a:p>
            <a:pPr algn="ctr"/>
            <a:r>
              <a:rPr lang="fa-IR" sz="3600" dirty="0">
                <a:solidFill>
                  <a:srgbClr val="FF0000"/>
                </a:solidFill>
                <a:effectLst/>
                <a:cs typeface="B Titr" panose="00000700000000000000" pitchFamily="2" charset="-78"/>
              </a:rPr>
              <a:t>نتایج مدل سه بعدی</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176240" cy="46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229600" cy="5016692"/>
          </a:xfrm>
        </p:spPr>
        <p:txBody>
          <a:bodyPr/>
          <a:lstStyle/>
          <a:p>
            <a:pPr lvl="0" algn="just" rtl="1">
              <a:buClr>
                <a:srgbClr val="94C600"/>
              </a:buClr>
            </a:pPr>
            <a:r>
              <a:rPr lang="fa-IR" sz="2000" b="1" dirty="0" smtClean="0">
                <a:solidFill>
                  <a:srgbClr val="0000FF"/>
                </a:solidFill>
                <a:cs typeface="B Titr" panose="00000700000000000000" pitchFamily="2" charset="-78"/>
              </a:rPr>
              <a:t> کانتور سرعت ذرات در 10 متر بر ثانیه و در </a:t>
            </a:r>
            <a:r>
              <a:rPr lang="fa-IR" sz="2000" b="1" dirty="0">
                <a:solidFill>
                  <a:srgbClr val="0000FF"/>
                </a:solidFill>
                <a:cs typeface="B Titr" panose="00000700000000000000" pitchFamily="2" charset="-78"/>
              </a:rPr>
              <a:t>گام زمانی </a:t>
            </a:r>
            <a:r>
              <a:rPr lang="en-US" sz="2000" b="1" dirty="0">
                <a:solidFill>
                  <a:srgbClr val="0000FF"/>
                </a:solidFill>
                <a:cs typeface="B Titr" panose="00000700000000000000" pitchFamily="2" charset="-78"/>
              </a:rPr>
              <a:t>1e-2</a:t>
            </a:r>
            <a:endParaRPr lang="fa-IR"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471055" y="27709"/>
            <a:ext cx="8229600" cy="1143000"/>
          </a:xfrm>
        </p:spPr>
        <p:txBody>
          <a:bodyPr>
            <a:normAutofit/>
          </a:bodyPr>
          <a:lstStyle/>
          <a:p>
            <a:pPr algn="ctr"/>
            <a:r>
              <a:rPr lang="fa-IR" sz="3600" dirty="0">
                <a:solidFill>
                  <a:srgbClr val="FF0000"/>
                </a:solidFill>
                <a:effectLst/>
                <a:cs typeface="B Titr" panose="00000700000000000000" pitchFamily="2" charset="-78"/>
              </a:rPr>
              <a:t>نتایج مدل سه بعدی</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172199" cy="463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2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1"/>
            <a:ext cx="8229600" cy="5016692"/>
          </a:xfrm>
        </p:spPr>
        <p:txBody>
          <a:bodyPr/>
          <a:lstStyle/>
          <a:p>
            <a:pPr lvl="0" algn="just" rtl="1">
              <a:buClr>
                <a:srgbClr val="94C600"/>
              </a:buClr>
            </a:pPr>
            <a:r>
              <a:rPr lang="fa-IR" sz="2000" b="1" dirty="0">
                <a:solidFill>
                  <a:srgbClr val="0000FF"/>
                </a:solidFill>
                <a:cs typeface="B Titr" panose="00000700000000000000" pitchFamily="2" charset="-78"/>
              </a:rPr>
              <a:t>کانتور </a:t>
            </a:r>
            <a:r>
              <a:rPr lang="fa-IR" sz="2000" b="1" dirty="0" smtClean="0">
                <a:solidFill>
                  <a:srgbClr val="0000FF"/>
                </a:solidFill>
                <a:cs typeface="B Titr" panose="00000700000000000000" pitchFamily="2" charset="-78"/>
              </a:rPr>
              <a:t>سرعت  </a:t>
            </a:r>
            <a:r>
              <a:rPr lang="fa-IR" sz="2000" b="1" dirty="0">
                <a:solidFill>
                  <a:srgbClr val="0000FF"/>
                </a:solidFill>
                <a:cs typeface="B Titr" panose="00000700000000000000" pitchFamily="2" charset="-78"/>
              </a:rPr>
              <a:t>ذرات در </a:t>
            </a:r>
            <a:r>
              <a:rPr lang="fa-IR" sz="2000" b="1" dirty="0" smtClean="0">
                <a:solidFill>
                  <a:srgbClr val="0000FF"/>
                </a:solidFill>
                <a:cs typeface="B Titr" panose="00000700000000000000" pitchFamily="2" charset="-78"/>
              </a:rPr>
              <a:t>30 </a:t>
            </a:r>
            <a:r>
              <a:rPr lang="fa-IR" sz="2000" b="1" dirty="0">
                <a:solidFill>
                  <a:srgbClr val="0000FF"/>
                </a:solidFill>
                <a:cs typeface="B Titr" panose="00000700000000000000" pitchFamily="2" charset="-78"/>
              </a:rPr>
              <a:t>متر بر ثانیه و در گام زمانی </a:t>
            </a:r>
            <a:r>
              <a:rPr lang="en-US" sz="2000" b="1" dirty="0">
                <a:solidFill>
                  <a:srgbClr val="0000FF"/>
                </a:solidFill>
                <a:cs typeface="B Titr" panose="00000700000000000000" pitchFamily="2" charset="-78"/>
              </a:rPr>
              <a:t>1e-2</a:t>
            </a:r>
            <a:endParaRPr lang="fa-IR"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457200" y="34636"/>
            <a:ext cx="8229600" cy="1143000"/>
          </a:xfrm>
        </p:spPr>
        <p:txBody>
          <a:bodyPr/>
          <a:lstStyle/>
          <a:p>
            <a:pPr algn="ctr"/>
            <a:r>
              <a:rPr lang="fa-IR" sz="3600" dirty="0">
                <a:solidFill>
                  <a:srgbClr val="FF0000"/>
                </a:solidFill>
                <a:effectLst/>
                <a:cs typeface="B Titr" panose="00000700000000000000" pitchFamily="2" charset="-78"/>
              </a:rPr>
              <a:t>نتایج مدل سه بعدی</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340" y="1676400"/>
            <a:ext cx="630113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08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4940492"/>
          </a:xfrm>
        </p:spPr>
        <p:txBody>
          <a:bodyPr/>
          <a:lstStyle/>
          <a:p>
            <a:pPr lvl="0" algn="just" rtl="1">
              <a:buClr>
                <a:srgbClr val="94C600"/>
              </a:buClr>
            </a:pPr>
            <a:r>
              <a:rPr lang="fa-IR" sz="2000" b="1" dirty="0">
                <a:solidFill>
                  <a:srgbClr val="0000FF"/>
                </a:solidFill>
                <a:cs typeface="B Titr" panose="00000700000000000000" pitchFamily="2" charset="-78"/>
              </a:rPr>
              <a:t>کانتور سرعت  ذرات در </a:t>
            </a:r>
            <a:r>
              <a:rPr lang="fa-IR" sz="2000" b="1" dirty="0" smtClean="0">
                <a:solidFill>
                  <a:srgbClr val="0000FF"/>
                </a:solidFill>
                <a:cs typeface="B Titr" panose="00000700000000000000" pitchFamily="2" charset="-78"/>
              </a:rPr>
              <a:t>60 </a:t>
            </a:r>
            <a:r>
              <a:rPr lang="fa-IR" sz="2000" b="1" dirty="0">
                <a:solidFill>
                  <a:srgbClr val="0000FF"/>
                </a:solidFill>
                <a:cs typeface="B Titr" panose="00000700000000000000" pitchFamily="2" charset="-78"/>
              </a:rPr>
              <a:t>متر بر ثانیه </a:t>
            </a:r>
            <a:r>
              <a:rPr lang="fa-IR" sz="2000" b="1" dirty="0" smtClean="0">
                <a:solidFill>
                  <a:srgbClr val="0000FF"/>
                </a:solidFill>
                <a:cs typeface="B Titr" panose="00000700000000000000" pitchFamily="2" charset="-78"/>
              </a:rPr>
              <a:t>و  </a:t>
            </a:r>
            <a:r>
              <a:rPr lang="fa-IR" sz="2000" b="1" dirty="0">
                <a:solidFill>
                  <a:srgbClr val="0000FF"/>
                </a:solidFill>
                <a:cs typeface="B Titr" panose="00000700000000000000" pitchFamily="2" charset="-78"/>
              </a:rPr>
              <a:t>در گام زمانی </a:t>
            </a:r>
            <a:r>
              <a:rPr lang="en-US" sz="2000" b="1" dirty="0">
                <a:solidFill>
                  <a:srgbClr val="0000FF"/>
                </a:solidFill>
                <a:cs typeface="B Titr" panose="00000700000000000000" pitchFamily="2" charset="-78"/>
              </a:rPr>
              <a:t>1e-2</a:t>
            </a:r>
            <a:endParaRPr lang="fa-IR" sz="2000" b="1"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a:xfrm>
            <a:off x="533400" y="27709"/>
            <a:ext cx="8229600" cy="1143000"/>
          </a:xfrm>
        </p:spPr>
        <p:txBody>
          <a:bodyPr>
            <a:normAutofit/>
          </a:bodyPr>
          <a:lstStyle/>
          <a:p>
            <a:pPr algn="ctr"/>
            <a:r>
              <a:rPr lang="fa-IR" sz="3600" dirty="0">
                <a:solidFill>
                  <a:srgbClr val="FF0000"/>
                </a:solidFill>
                <a:effectLst/>
                <a:cs typeface="B Titr" panose="00000700000000000000" pitchFamily="2" charset="-78"/>
              </a:rPr>
              <a:t>نتایج مدل سه بعدی</a:t>
            </a:r>
            <a:endParaRPr lang="en-US" sz="36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248400" cy="468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4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fontScale="70000" lnSpcReduction="20000"/>
          </a:bodyPr>
          <a:lstStyle/>
          <a:p>
            <a:endParaRPr lang="en-US" dirty="0" smtClean="0"/>
          </a:p>
          <a:p>
            <a:endParaRPr lang="en-US" dirty="0"/>
          </a:p>
          <a:p>
            <a:pPr algn="just" rtl="1">
              <a:lnSpc>
                <a:spcPct val="150000"/>
              </a:lnSpc>
            </a:pPr>
            <a:r>
              <a:rPr lang="fa-IR" sz="3000" dirty="0">
                <a:cs typeface="B Titr" panose="00000700000000000000" pitchFamily="2" charset="-78"/>
              </a:rPr>
              <a:t>در نرم‌افزار فلوئنت دو کد برای گام زمانی تعریف شده است. یک کد گام زمانی واهلش ذره را محدود کرده و کد دیگر گام زمانی حل مسئله را مشخص می‌کند. در این پروژه گام زمانی حل مسئله بررسی می‌شود. در این مسئله گام زمانی با استفاده از کد </a:t>
            </a:r>
            <a:r>
              <a:rPr lang="en-US" sz="3000" dirty="0" err="1">
                <a:cs typeface="B Titr" panose="00000700000000000000" pitchFamily="2" charset="-78"/>
              </a:rPr>
              <a:t>udf</a:t>
            </a:r>
            <a:r>
              <a:rPr lang="en-US" sz="3000" dirty="0">
                <a:cs typeface="B Titr" panose="00000700000000000000" pitchFamily="2" charset="-78"/>
              </a:rPr>
              <a:t> </a:t>
            </a:r>
            <a:r>
              <a:rPr lang="fa-IR" sz="3000" dirty="0" smtClean="0">
                <a:cs typeface="B Titr" panose="00000700000000000000" pitchFamily="2" charset="-78"/>
              </a:rPr>
              <a:t> برای </a:t>
            </a:r>
            <a:r>
              <a:rPr lang="fa-IR" sz="3000" dirty="0">
                <a:cs typeface="B Titr" panose="00000700000000000000" pitchFamily="2" charset="-78"/>
              </a:rPr>
              <a:t>مدل‌های دو بعدی و سه بعدی بررسی شده است. نتایج نشان </a:t>
            </a:r>
            <a:r>
              <a:rPr lang="fa-IR" sz="3000" dirty="0" smtClean="0">
                <a:cs typeface="B Titr" panose="00000700000000000000" pitchFamily="2" charset="-78"/>
              </a:rPr>
              <a:t>می دهد که </a:t>
            </a:r>
            <a:r>
              <a:rPr lang="fa-IR" sz="3000" dirty="0">
                <a:cs typeface="B Titr" panose="00000700000000000000" pitchFamily="2" charset="-78"/>
              </a:rPr>
              <a:t>هم مسائل دو بعدی و هم مسائل سه </a:t>
            </a:r>
            <a:r>
              <a:rPr lang="fa-IR" sz="3000" dirty="0" smtClean="0">
                <a:cs typeface="B Titr" panose="00000700000000000000" pitchFamily="2" charset="-78"/>
              </a:rPr>
              <a:t>بعدی، </a:t>
            </a:r>
            <a:r>
              <a:rPr lang="fa-IR" sz="3000" dirty="0">
                <a:cs typeface="B Titr" panose="00000700000000000000" pitchFamily="2" charset="-78"/>
              </a:rPr>
              <a:t>بسیار وابسته به زمان می باشند و گام زمانی نقش تعیین‌کننده‌ای در نتایج بدست آمده از تحلیل دارد. در </a:t>
            </a:r>
            <a:r>
              <a:rPr lang="fa-IR" sz="3000" dirty="0" smtClean="0">
                <a:cs typeface="B Titr" panose="00000700000000000000" pitchFamily="2" charset="-78"/>
              </a:rPr>
              <a:t>نتیجه       </a:t>
            </a:r>
            <a:r>
              <a:rPr lang="fa-IR" sz="3000" dirty="0">
                <a:cs typeface="B Titr" panose="00000700000000000000" pitchFamily="2" charset="-78"/>
              </a:rPr>
              <a:t>می توان گفت با استفاده </a:t>
            </a:r>
            <a:r>
              <a:rPr lang="fa-IR" sz="3000" dirty="0" smtClean="0">
                <a:cs typeface="B Titr" panose="00000700000000000000" pitchFamily="2" charset="-78"/>
              </a:rPr>
              <a:t>از یک گام زمانی بهینه با </a:t>
            </a:r>
            <a:r>
              <a:rPr lang="en-US" sz="3000" dirty="0">
                <a:cs typeface="B Titr" panose="00000700000000000000" pitchFamily="2" charset="-78"/>
              </a:rPr>
              <a:t>DEFINE-DPM-TIMESTEP </a:t>
            </a:r>
            <a:r>
              <a:rPr lang="fa-IR" sz="3000" dirty="0" smtClean="0">
                <a:cs typeface="B Titr" panose="00000700000000000000" pitchFamily="2" charset="-78"/>
              </a:rPr>
              <a:t> زمان </a:t>
            </a:r>
            <a:r>
              <a:rPr lang="fa-IR" sz="3000" dirty="0">
                <a:cs typeface="B Titr" panose="00000700000000000000" pitchFamily="2" charset="-78"/>
              </a:rPr>
              <a:t>محاسبات کاهش </a:t>
            </a:r>
            <a:r>
              <a:rPr lang="fa-IR" sz="3000" dirty="0" smtClean="0">
                <a:cs typeface="B Titr" panose="00000700000000000000" pitchFamily="2" charset="-78"/>
              </a:rPr>
              <a:t>می یابد </a:t>
            </a:r>
            <a:r>
              <a:rPr lang="fa-IR" sz="3000" dirty="0">
                <a:cs typeface="B Titr" panose="00000700000000000000" pitchFamily="2" charset="-78"/>
              </a:rPr>
              <a:t>و دقت محاسبات به طور قابل توجهی افزایش </a:t>
            </a:r>
            <a:r>
              <a:rPr lang="fa-IR" sz="3000" dirty="0" smtClean="0">
                <a:cs typeface="B Titr" panose="00000700000000000000" pitchFamily="2" charset="-78"/>
              </a:rPr>
              <a:t>می یابد.کد</a:t>
            </a:r>
            <a:r>
              <a:rPr lang="en-US" sz="3000" dirty="0" smtClean="0">
                <a:cs typeface="B Titr" panose="00000700000000000000" pitchFamily="2" charset="-78"/>
              </a:rPr>
              <a:t>DEFINE_DPM_TIMESTEP </a:t>
            </a:r>
            <a:r>
              <a:rPr lang="fa-IR" sz="3000" dirty="0" smtClean="0">
                <a:cs typeface="B Titr" panose="00000700000000000000" pitchFamily="2" charset="-78"/>
              </a:rPr>
              <a:t> را </a:t>
            </a:r>
            <a:r>
              <a:rPr lang="fa-IR" sz="3000" dirty="0">
                <a:cs typeface="B Titr" panose="00000700000000000000" pitchFamily="2" charset="-78"/>
              </a:rPr>
              <a:t>می‌توان برای تغییر </a:t>
            </a:r>
            <a:r>
              <a:rPr lang="fa-IR" sz="3000" dirty="0" smtClean="0">
                <a:cs typeface="B Titr" panose="00000700000000000000" pitchFamily="2" charset="-78"/>
              </a:rPr>
              <a:t>گام زمانی </a:t>
            </a:r>
            <a:r>
              <a:rPr lang="fa-IR" sz="3000" dirty="0">
                <a:cs typeface="B Titr" panose="00000700000000000000" pitchFamily="2" charset="-78"/>
              </a:rPr>
              <a:t>برای ردیابی ذرات </a:t>
            </a:r>
            <a:r>
              <a:rPr lang="fa-IR" sz="3000" dirty="0" smtClean="0">
                <a:cs typeface="B Titr" panose="00000700000000000000" pitchFamily="2" charset="-78"/>
              </a:rPr>
              <a:t>در مدل اویلری لاگرانژی،</a:t>
            </a:r>
            <a:r>
              <a:rPr lang="en-US" sz="3000" dirty="0" smtClean="0">
                <a:cs typeface="B Titr" panose="00000700000000000000" pitchFamily="2" charset="-78"/>
              </a:rPr>
              <a:t> </a:t>
            </a:r>
            <a:r>
              <a:rPr lang="fa-IR" sz="3000" dirty="0" smtClean="0">
                <a:cs typeface="B Titr" panose="00000700000000000000" pitchFamily="2" charset="-78"/>
              </a:rPr>
              <a:t> بر </a:t>
            </a:r>
            <a:r>
              <a:rPr lang="fa-IR" sz="3000" dirty="0">
                <a:cs typeface="B Titr" panose="00000700000000000000" pitchFamily="2" charset="-78"/>
              </a:rPr>
              <a:t>اساس ورودی های مشخص شده توسط کاربر در کاربردهای خاص استفاده کرد. </a:t>
            </a:r>
            <a:endParaRPr lang="en-US" sz="3000"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آشنایی با تئوری مدل اویلری-لاگرانژی در نرم افزار فلوئنت</a:t>
            </a:r>
          </a:p>
          <a:p>
            <a:pPr marL="109728" indent="0" algn="r" rtl="1">
              <a:lnSpc>
                <a:spcPct val="150000"/>
              </a:lnSpc>
              <a:buNone/>
            </a:pPr>
            <a:r>
              <a:rPr lang="fa-IR" sz="2400" b="1" dirty="0" smtClean="0">
                <a:cs typeface="B Titr" panose="00000700000000000000" pitchFamily="2" charset="-78"/>
              </a:rPr>
              <a:t>2- نحوه تنظیمات مدل اویلری-لاگرانژی</a:t>
            </a:r>
          </a:p>
          <a:p>
            <a:pPr marL="109728" indent="0" algn="r" rtl="1">
              <a:lnSpc>
                <a:spcPct val="150000"/>
              </a:lnSpc>
              <a:buNone/>
            </a:pPr>
            <a:r>
              <a:rPr lang="fa-IR" sz="2400" b="1" dirty="0" smtClean="0">
                <a:cs typeface="B Titr" panose="00000700000000000000" pitchFamily="2" charset="-78"/>
              </a:rPr>
              <a:t> 3- نحوه ی استفاده از ماکروی </a:t>
            </a:r>
            <a:r>
              <a:rPr lang="en-US" sz="2400" b="1" dirty="0" err="1" smtClean="0">
                <a:cs typeface="B Titr" panose="00000700000000000000" pitchFamily="2" charset="-78"/>
              </a:rPr>
              <a:t>defin-dpm-timestep</a:t>
            </a:r>
            <a:endParaRPr lang="fa-IR" sz="2400" b="1" dirty="0" smtClean="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مستند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smtClean="0">
                <a:latin typeface="Times New Roman" panose="02020603050405020304" pitchFamily="18" charset="0"/>
                <a:cs typeface="B Titr" panose="00000700000000000000" pitchFamily="2" charset="-78"/>
              </a:rPr>
              <a:t>1-آشنایی اولیه با مدل اویلری-لاگرانژی</a:t>
            </a:r>
          </a:p>
          <a:p>
            <a:pPr algn="r" rtl="1">
              <a:lnSpc>
                <a:spcPct val="200000"/>
              </a:lnSpc>
            </a:pPr>
            <a:r>
              <a:rPr lang="fa-IR" sz="2400" b="1" dirty="0" smtClean="0">
                <a:latin typeface="Times New Roman" panose="02020603050405020304" pitchFamily="18" charset="0"/>
                <a:cs typeface="B Titr" panose="00000700000000000000" pitchFamily="2" charset="-78"/>
              </a:rPr>
              <a:t> 2</a:t>
            </a:r>
            <a:r>
              <a:rPr lang="fa-IR" sz="2400" b="1" dirty="0" smtClean="0">
                <a:solidFill>
                  <a:srgbClr val="0000FF"/>
                </a:solidFill>
                <a:latin typeface="Times New Roman" panose="02020603050405020304" pitchFamily="18" charset="0"/>
                <a:cs typeface="B Titr" panose="00000700000000000000" pitchFamily="2" charset="-78"/>
              </a:rPr>
              <a:t>-</a:t>
            </a:r>
            <a:r>
              <a:rPr lang="fa-IR" sz="2400" b="1" dirty="0" smtClean="0">
                <a:latin typeface="Times New Roman" panose="02020603050405020304" pitchFamily="18" charset="0"/>
                <a:cs typeface="B Titr" panose="00000700000000000000" pitchFamily="2" charset="-78"/>
              </a:rPr>
              <a:t>آشنایی با زبان </a:t>
            </a:r>
            <a:r>
              <a:rPr lang="fa-IR" sz="2400" b="1" dirty="0">
                <a:latin typeface="Times New Roman" panose="02020603050405020304" pitchFamily="18" charset="0"/>
                <a:cs typeface="B Titr" panose="00000700000000000000" pitchFamily="2" charset="-78"/>
              </a:rPr>
              <a:t>برنامه نویسی </a:t>
            </a:r>
            <a:r>
              <a:rPr lang="en-US" sz="2400" b="1" dirty="0" smtClean="0">
                <a:latin typeface="Times New Roman" panose="02020603050405020304" pitchFamily="18" charset="0"/>
                <a:cs typeface="B Titr" panose="00000700000000000000" pitchFamily="2" charset="-78"/>
              </a:rPr>
              <a:t> </a:t>
            </a:r>
            <a:r>
              <a:rPr lang="en-US" sz="2400" b="1" dirty="0" smtClean="0">
                <a:solidFill>
                  <a:srgbClr val="0000FF"/>
                </a:solidFill>
                <a:latin typeface="Times New Roman" panose="02020603050405020304" pitchFamily="18" charset="0"/>
                <a:cs typeface="B Titr" panose="00000700000000000000" pitchFamily="2" charset="-78"/>
              </a:rPr>
              <a:t>C </a:t>
            </a:r>
            <a:r>
              <a:rPr lang="fa-IR" sz="2400" b="1" dirty="0" smtClean="0">
                <a:latin typeface="Times New Roman" panose="02020603050405020304" pitchFamily="18" charset="0"/>
                <a:cs typeface="B Titr" panose="00000700000000000000" pitchFamily="2" charset="-78"/>
              </a:rPr>
              <a:t>و </a:t>
            </a:r>
            <a:r>
              <a:rPr lang="fa-IR" sz="2400" b="1" dirty="0">
                <a:latin typeface="Times New Roman" panose="02020603050405020304" pitchFamily="18" charset="0"/>
                <a:cs typeface="B Titr" panose="00000700000000000000" pitchFamily="2" charset="-78"/>
              </a:rPr>
              <a:t>یا  </a:t>
            </a:r>
            <a:r>
              <a:rPr lang="en-US" sz="2400" b="1" dirty="0">
                <a:solidFill>
                  <a:srgbClr val="0000FF"/>
                </a:solidFill>
                <a:latin typeface="Times New Roman" panose="02020603050405020304" pitchFamily="18" charset="0"/>
                <a:cs typeface="B Titr" panose="00000700000000000000" pitchFamily="2" charset="-78"/>
              </a:rPr>
              <a:t>C++ </a:t>
            </a:r>
          </a:p>
          <a:p>
            <a:pPr algn="r"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normAutofit fontScale="92500" lnSpcReduction="10000"/>
          </a:bodyPr>
          <a:lstStyle/>
          <a:p>
            <a:pPr algn="just" rtl="1">
              <a:lnSpc>
                <a:spcPct val="150000"/>
              </a:lnSpc>
            </a:pPr>
            <a:r>
              <a:rPr lang="fa-IR" sz="2400" dirty="0" smtClean="0">
                <a:cs typeface="B Titr" panose="00000700000000000000" pitchFamily="2" charset="-78"/>
              </a:rPr>
              <a:t>در این مطالعه یک لوله ی </a:t>
            </a:r>
            <a:r>
              <a:rPr lang="en-US" sz="2400" dirty="0" smtClean="0">
                <a:cs typeface="B Titr" panose="00000700000000000000" pitchFamily="2" charset="-78"/>
              </a:rPr>
              <a:t>U </a:t>
            </a:r>
            <a:r>
              <a:rPr lang="fa-IR" sz="2400" dirty="0" smtClean="0">
                <a:cs typeface="B Titr" panose="00000700000000000000" pitchFamily="2" charset="-78"/>
              </a:rPr>
              <a:t> شکل به صورت سه بعدی  و یک منیفولد به صورت دو بعدی ، در نرم افزار </a:t>
            </a:r>
            <a:r>
              <a:rPr lang="en-US" sz="2400" dirty="0" smtClean="0">
                <a:cs typeface="B Titr" panose="00000700000000000000" pitchFamily="2" charset="-78"/>
              </a:rPr>
              <a:t>fluent 14</a:t>
            </a:r>
            <a:r>
              <a:rPr lang="fa-IR" sz="2400" dirty="0" smtClean="0">
                <a:cs typeface="B Titr" panose="00000700000000000000" pitchFamily="2" charset="-78"/>
              </a:rPr>
              <a:t> مورد بررسی قرار گرفته است.</a:t>
            </a:r>
          </a:p>
          <a:p>
            <a:pPr algn="just" rtl="1">
              <a:lnSpc>
                <a:spcPct val="150000"/>
              </a:lnSpc>
            </a:pPr>
            <a:r>
              <a:rPr lang="fa-IR" sz="2400" dirty="0" smtClean="0">
                <a:cs typeface="B Titr" panose="00000700000000000000" pitchFamily="2" charset="-78"/>
              </a:rPr>
              <a:t>در مدل </a:t>
            </a:r>
            <a:r>
              <a:rPr lang="fa-IR" sz="2400" dirty="0">
                <a:cs typeface="B Titr" panose="00000700000000000000" pitchFamily="2" charset="-78"/>
              </a:rPr>
              <a:t>سه </a:t>
            </a:r>
            <a:r>
              <a:rPr lang="fa-IR" sz="2400" dirty="0" smtClean="0">
                <a:cs typeface="B Titr" panose="00000700000000000000" pitchFamily="2" charset="-78"/>
              </a:rPr>
              <a:t>بعدی که </a:t>
            </a:r>
            <a:r>
              <a:rPr lang="fa-IR" sz="2400" dirty="0">
                <a:cs typeface="B Titr" panose="00000700000000000000" pitchFamily="2" charset="-78"/>
              </a:rPr>
              <a:t>لوله‌های </a:t>
            </a:r>
            <a:r>
              <a:rPr lang="en-US" sz="2400" dirty="0">
                <a:cs typeface="B Titr" panose="00000700000000000000" pitchFamily="2" charset="-78"/>
              </a:rPr>
              <a:t>U </a:t>
            </a:r>
            <a:r>
              <a:rPr lang="fa-IR" sz="2400" dirty="0" smtClean="0">
                <a:cs typeface="B Titr" panose="00000700000000000000" pitchFamily="2" charset="-78"/>
              </a:rPr>
              <a:t> شکل هستند،کاربرد </a:t>
            </a:r>
            <a:r>
              <a:rPr lang="fa-IR" sz="2400" dirty="0">
                <a:cs typeface="B Titr" panose="00000700000000000000" pitchFamily="2" charset="-78"/>
              </a:rPr>
              <a:t>بسیار زیادی در راکتورها، مبدل‌های حرارتی، کلکتورهای خورشیدی و </a:t>
            </a:r>
            <a:r>
              <a:rPr lang="fa-IR" sz="2400" dirty="0" smtClean="0">
                <a:cs typeface="B Titr" panose="00000700000000000000" pitchFamily="2" charset="-78"/>
              </a:rPr>
              <a:t>...دارا می باشند. </a:t>
            </a:r>
            <a:r>
              <a:rPr lang="fa-IR" sz="2400" dirty="0">
                <a:cs typeface="B Titr" panose="00000700000000000000" pitchFamily="2" charset="-78"/>
              </a:rPr>
              <a:t>وجود خم در این لوله‌ها باعث پیچدگی رفتار مواد هنگام حرکت در این لوله‌ها شده است. </a:t>
            </a:r>
            <a:endParaRPr lang="fa-IR" sz="2400" dirty="0" smtClean="0">
              <a:cs typeface="B Titr" panose="00000700000000000000" pitchFamily="2" charset="-78"/>
            </a:endParaRPr>
          </a:p>
          <a:p>
            <a:pPr algn="just" rtl="1">
              <a:lnSpc>
                <a:spcPct val="150000"/>
              </a:lnSpc>
            </a:pPr>
            <a:r>
              <a:rPr lang="fa-IR" sz="2400" b="1" dirty="0">
                <a:cs typeface="B Titr" pitchFamily="2" charset="-78"/>
              </a:rPr>
              <a:t>مدل دو بعدی مورد </a:t>
            </a:r>
            <a:r>
              <a:rPr lang="fa-IR" sz="2400" b="1" dirty="0" smtClean="0">
                <a:cs typeface="B Titr" pitchFamily="2" charset="-78"/>
              </a:rPr>
              <a:t>بررسی نیز </a:t>
            </a:r>
            <a:r>
              <a:rPr lang="fa-IR" sz="2400" b="1" dirty="0">
                <a:cs typeface="B Titr" pitchFamily="2" charset="-78"/>
              </a:rPr>
              <a:t>یک منیفولد ورودی می‌باشد. منیفولد یا گازگاه قطعه‌ای د‌ر پیشرانه وسیله‌های نقلیه موتوری است که به دو نوع منیفولد ورود‌ی </a:t>
            </a:r>
            <a:r>
              <a:rPr lang="en-US" sz="2400" b="1" smtClean="0">
                <a:cs typeface="B Titr" pitchFamily="2" charset="-78"/>
              </a:rPr>
              <a:t>(Inlet</a:t>
            </a:r>
            <a:r>
              <a:rPr lang="en-US" sz="2400" b="1" dirty="0">
                <a:cs typeface="B Titr" pitchFamily="2" charset="-78"/>
              </a:rPr>
              <a:t>) </a:t>
            </a:r>
            <a:r>
              <a:rPr lang="fa-IR" sz="2400" b="1" dirty="0">
                <a:cs typeface="B Titr" pitchFamily="2" charset="-78"/>
              </a:rPr>
              <a:t>و خروجی </a:t>
            </a:r>
            <a:r>
              <a:rPr lang="en-US" sz="2400" b="1" dirty="0" smtClean="0">
                <a:cs typeface="B Titr" pitchFamily="2" charset="-78"/>
              </a:rPr>
              <a:t>(Outlet</a:t>
            </a:r>
            <a:r>
              <a:rPr lang="en-US" sz="2400" b="1" dirty="0">
                <a:cs typeface="B Titr" pitchFamily="2" charset="-78"/>
              </a:rPr>
              <a:t>) </a:t>
            </a:r>
            <a:r>
              <a:rPr lang="fa-IR" sz="2400" b="1" dirty="0">
                <a:cs typeface="B Titr" pitchFamily="2" charset="-78"/>
              </a:rPr>
              <a:t>و یا منیفولد هوا و د‌ود دسته‌بند‌ی می‌شود. وظیفه منیفولد د‌ود هد‌ایت و خارج‌کردن د‌ود د‌اغ حاصل از احتراق سوخت د‌ر پیشرانه به بیرون است د‌رحالی که وظیفه منیفولد هوا هد‌ایت مخلوط هوا و سوخت به د‌اخل محفظه احتراق است. </a:t>
            </a:r>
            <a:endParaRPr lang="en-US" sz="2400" b="1" dirty="0">
              <a:cs typeface="B Titr" pitchFamily="2" charset="-78"/>
            </a:endParaRPr>
          </a:p>
          <a:p>
            <a:pPr algn="just" rtl="1">
              <a:lnSpc>
                <a:spcPct val="150000"/>
              </a:lnSpc>
            </a:pP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1"/>
            <a:ext cx="8229600" cy="5473892"/>
          </a:xfrm>
        </p:spPr>
        <p:txBody>
          <a:bodyPr/>
          <a:lstStyle/>
          <a:p>
            <a:pPr algn="just" rtl="1">
              <a:lnSpc>
                <a:spcPct val="115000"/>
              </a:lnSpc>
            </a:pPr>
            <a:r>
              <a:rPr lang="fa-IR" sz="2200" dirty="0">
                <a:latin typeface="Times New Roman"/>
                <a:ea typeface="Calibri"/>
                <a:cs typeface="B Titr" pitchFamily="2" charset="-78"/>
              </a:rPr>
              <a:t>در این </a:t>
            </a:r>
            <a:r>
              <a:rPr lang="fa-IR" sz="2200" dirty="0" smtClean="0">
                <a:latin typeface="Times New Roman"/>
                <a:ea typeface="Calibri"/>
                <a:cs typeface="B Titr" pitchFamily="2" charset="-78"/>
              </a:rPr>
              <a:t>پروژه مدلسازی </a:t>
            </a:r>
            <a:r>
              <a:rPr lang="fa-IR" sz="2200" dirty="0">
                <a:latin typeface="Times New Roman"/>
                <a:ea typeface="Calibri"/>
                <a:cs typeface="B Titr" pitchFamily="2" charset="-78"/>
              </a:rPr>
              <a:t>در دو حالت انجام شده است، در یک حالت مدل دو بعدی و در حالت دیگر مدل سه بعدی درنظر گرفته شده است. در هر دو حالت گام زمانی در کد </a:t>
            </a:r>
            <a:r>
              <a:rPr lang="en-US" sz="2200" dirty="0">
                <a:latin typeface="Times New Roman"/>
                <a:ea typeface="Calibri"/>
                <a:cs typeface="B Titr" pitchFamily="2" charset="-78"/>
              </a:rPr>
              <a:t>DEFINE-DPM-TIMESTEP</a:t>
            </a:r>
            <a:r>
              <a:rPr lang="fa-IR" sz="2200" dirty="0">
                <a:latin typeface="Times New Roman"/>
                <a:ea typeface="Calibri"/>
                <a:cs typeface="B Titr" pitchFamily="2" charset="-78"/>
              </a:rPr>
              <a:t> برابر </a:t>
            </a:r>
            <a:r>
              <a:rPr lang="en-US" sz="2200" dirty="0">
                <a:latin typeface="Times New Roman"/>
                <a:ea typeface="Calibri"/>
                <a:cs typeface="B Titr" pitchFamily="2" charset="-78"/>
              </a:rPr>
              <a:t>1e-2</a:t>
            </a:r>
            <a:r>
              <a:rPr lang="fa-IR" sz="2200" dirty="0">
                <a:latin typeface="Times New Roman"/>
                <a:ea typeface="Calibri"/>
                <a:cs typeface="B Titr" pitchFamily="2" charset="-78"/>
              </a:rPr>
              <a:t>، </a:t>
            </a:r>
            <a:r>
              <a:rPr lang="en-US" sz="2200" dirty="0">
                <a:latin typeface="Times New Roman"/>
                <a:ea typeface="Calibri"/>
                <a:cs typeface="B Titr" pitchFamily="2" charset="-78"/>
              </a:rPr>
              <a:t>1e-4</a:t>
            </a:r>
            <a:r>
              <a:rPr lang="fa-IR" sz="2200" dirty="0">
                <a:latin typeface="Times New Roman"/>
                <a:ea typeface="Calibri"/>
                <a:cs typeface="B Titr" pitchFamily="2" charset="-78"/>
              </a:rPr>
              <a:t>، </a:t>
            </a:r>
            <a:r>
              <a:rPr lang="en-US" sz="2200" dirty="0">
                <a:latin typeface="Times New Roman"/>
                <a:ea typeface="Calibri"/>
                <a:cs typeface="B Titr" pitchFamily="2" charset="-78"/>
              </a:rPr>
              <a:t>1e-6</a:t>
            </a:r>
            <a:r>
              <a:rPr lang="fa-IR" sz="2200" dirty="0">
                <a:latin typeface="Times New Roman"/>
                <a:ea typeface="Calibri"/>
                <a:cs typeface="B Titr" pitchFamily="2" charset="-78"/>
              </a:rPr>
              <a:t> و </a:t>
            </a:r>
            <a:r>
              <a:rPr lang="en-US" sz="2200" dirty="0">
                <a:latin typeface="Times New Roman"/>
                <a:ea typeface="Calibri"/>
                <a:cs typeface="B Titr" pitchFamily="2" charset="-78"/>
              </a:rPr>
              <a:t>1e-8</a:t>
            </a:r>
            <a:r>
              <a:rPr lang="fa-IR" sz="2200" dirty="0">
                <a:latin typeface="Times New Roman"/>
                <a:ea typeface="Calibri"/>
                <a:cs typeface="B Titr" pitchFamily="2" charset="-78"/>
              </a:rPr>
              <a:t> درنظر گرفته شده است و نتایج تاثیر این کد بر رفتار ذرات باهم مقایسه شده است. یک مدل نیز برای حالت دو بعدی و سه بعدی، بدون استفاده از کد </a:t>
            </a:r>
            <a:r>
              <a:rPr lang="en-US" sz="2200" dirty="0" err="1">
                <a:latin typeface="Times New Roman"/>
                <a:ea typeface="Calibri"/>
                <a:cs typeface="B Titr" pitchFamily="2" charset="-78"/>
              </a:rPr>
              <a:t>udf</a:t>
            </a:r>
            <a:r>
              <a:rPr lang="en-US" sz="2200" dirty="0">
                <a:latin typeface="B Nazanin"/>
                <a:ea typeface="Calibri"/>
                <a:cs typeface="B Titr" pitchFamily="2" charset="-78"/>
              </a:rPr>
              <a:t> </a:t>
            </a:r>
            <a:r>
              <a:rPr lang="fa-IR" sz="2200" dirty="0" smtClean="0">
                <a:latin typeface="B Nazanin"/>
                <a:ea typeface="Calibri"/>
                <a:cs typeface="B Titr" pitchFamily="2" charset="-78"/>
              </a:rPr>
              <a:t> شبیه </a:t>
            </a:r>
            <a:r>
              <a:rPr lang="fa-IR" sz="2200" dirty="0">
                <a:latin typeface="B Nazanin"/>
                <a:ea typeface="Calibri"/>
                <a:cs typeface="B Titr" pitchFamily="2" charset="-78"/>
              </a:rPr>
              <a:t>سازی شده است. </a:t>
            </a:r>
            <a:endParaRPr lang="fa-IR" sz="2200" dirty="0" smtClean="0">
              <a:latin typeface="B Nazanin"/>
              <a:ea typeface="Calibri"/>
              <a:cs typeface="B Titr" pitchFamily="2" charset="-78"/>
            </a:endParaRPr>
          </a:p>
          <a:p>
            <a:pPr algn="just" rtl="1">
              <a:lnSpc>
                <a:spcPct val="115000"/>
              </a:lnSpc>
            </a:pPr>
            <a:r>
              <a:rPr lang="fa-IR" sz="2200" dirty="0">
                <a:latin typeface="Times New Roman"/>
                <a:ea typeface="Times New Roman"/>
                <a:cs typeface="B Titr" pitchFamily="2" charset="-78"/>
              </a:rPr>
              <a:t>در تمامی </a:t>
            </a:r>
            <a:r>
              <a:rPr lang="fa-IR" sz="2200" dirty="0" smtClean="0">
                <a:latin typeface="Times New Roman"/>
                <a:ea typeface="Times New Roman"/>
                <a:cs typeface="B Titr" pitchFamily="2" charset="-78"/>
              </a:rPr>
              <a:t>حالتهای 2 بعدی ذرات </a:t>
            </a:r>
            <a:r>
              <a:rPr lang="fa-IR" sz="2200" dirty="0">
                <a:latin typeface="Times New Roman"/>
                <a:ea typeface="Times New Roman"/>
                <a:cs typeface="B Titr" pitchFamily="2" charset="-78"/>
              </a:rPr>
              <a:t>بدون سرعت و </a:t>
            </a:r>
            <a:r>
              <a:rPr lang="fa-IR" sz="2200" dirty="0" smtClean="0">
                <a:latin typeface="Times New Roman"/>
                <a:ea typeface="Times New Roman"/>
                <a:cs typeface="B Titr" pitchFamily="2" charset="-78"/>
              </a:rPr>
              <a:t>سیال هوا </a:t>
            </a:r>
            <a:r>
              <a:rPr lang="fa-IR" sz="2200" dirty="0">
                <a:latin typeface="Times New Roman"/>
                <a:ea typeface="Times New Roman"/>
                <a:cs typeface="B Titr" pitchFamily="2" charset="-78"/>
              </a:rPr>
              <a:t>با سرعت 10 متر بر ثانیه وارد منیفولد می </a:t>
            </a:r>
            <a:r>
              <a:rPr lang="fa-IR" sz="2200" dirty="0" smtClean="0">
                <a:latin typeface="Times New Roman"/>
                <a:ea typeface="Times New Roman"/>
                <a:cs typeface="B Titr" pitchFamily="2" charset="-78"/>
              </a:rPr>
              <a:t>شوند</a:t>
            </a:r>
            <a:r>
              <a:rPr lang="fa-IR" sz="2200" dirty="0">
                <a:latin typeface="Times New Roman"/>
                <a:ea typeface="Times New Roman"/>
                <a:cs typeface="B Titr" pitchFamily="2" charset="-78"/>
              </a:rPr>
              <a:t>. </a:t>
            </a:r>
            <a:r>
              <a:rPr lang="fa-IR" sz="2200" dirty="0" smtClean="0">
                <a:latin typeface="Times New Roman"/>
                <a:ea typeface="Times New Roman"/>
                <a:cs typeface="B Titr" pitchFamily="2" charset="-78"/>
              </a:rPr>
              <a:t>همچنین در یک گام زمانی ثابت تاثیر تغییر سرعت نیز بر مسیر ذرات بررسی شده است.</a:t>
            </a:r>
          </a:p>
          <a:p>
            <a:pPr algn="just" rtl="1">
              <a:lnSpc>
                <a:spcPct val="115000"/>
              </a:lnSpc>
            </a:pPr>
            <a:r>
              <a:rPr lang="fa-IR" sz="2200" dirty="0" smtClean="0">
                <a:latin typeface="Times New Roman"/>
                <a:ea typeface="Times New Roman"/>
                <a:cs typeface="B Titr" pitchFamily="2" charset="-78"/>
              </a:rPr>
              <a:t>در تمامی حالتهای 3 بعدی نیز، سرعت ذرات و سیال 30 متر بر ثانیه  بوده و در یک گام زمانی ثابت به بررسی تاثیر تغییر سرعت بر مسیر ذرات گرداخته شده است.</a:t>
            </a:r>
          </a:p>
          <a:p>
            <a:pPr algn="just" rtl="1">
              <a:lnSpc>
                <a:spcPct val="115000"/>
              </a:lnSpc>
            </a:pPr>
            <a:endParaRPr lang="fa-IR" sz="2200" dirty="0" smtClean="0">
              <a:latin typeface="Times New Roman"/>
              <a:ea typeface="Times New Roman"/>
              <a:cs typeface="B Titr" pitchFamily="2" charset="-78"/>
            </a:endParaRPr>
          </a:p>
          <a:p>
            <a:pPr algn="just" rtl="1">
              <a:lnSpc>
                <a:spcPct val="115000"/>
              </a:lnSpc>
            </a:pPr>
            <a:endParaRPr lang="en-US" sz="2200" dirty="0">
              <a:latin typeface="Times New Roman"/>
              <a:ea typeface="Times New Roman"/>
              <a:cs typeface="B Titr" pitchFamily="2" charset="-78"/>
            </a:endParaRPr>
          </a:p>
          <a:p>
            <a:pPr algn="r" rtl="1"/>
            <a:endParaRPr lang="en-US" dirty="0"/>
          </a:p>
        </p:txBody>
      </p:sp>
    </p:spTree>
    <p:extLst>
      <p:ext uri="{BB962C8B-B14F-4D97-AF65-F5344CB8AC3E}">
        <p14:creationId xmlns:p14="http://schemas.microsoft.com/office/powerpoint/2010/main" val="5095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547871"/>
          </a:xfrm>
        </p:spPr>
        <p:txBody>
          <a:bodyPr>
            <a:normAutofit/>
          </a:bodyPr>
          <a:lstStyle/>
          <a:p>
            <a:pPr algn="just" rtl="1"/>
            <a:r>
              <a:rPr lang="fa-IR" sz="2400" b="1" dirty="0">
                <a:cs typeface="B Titr" panose="00000700000000000000" pitchFamily="2" charset="-78"/>
              </a:rPr>
              <a:t>این مدل در نرم افزار فلوئنت تحت عنوان </a:t>
            </a:r>
            <a:r>
              <a:rPr lang="en-US" sz="2400" b="1" dirty="0">
                <a:cs typeface="B Titr" panose="00000700000000000000" pitchFamily="2" charset="-78"/>
              </a:rPr>
              <a:t>DPM </a:t>
            </a:r>
            <a:r>
              <a:rPr lang="fa-IR" sz="2400" b="1" dirty="0">
                <a:cs typeface="B Titr" panose="00000700000000000000" pitchFamily="2" charset="-78"/>
              </a:rPr>
              <a:t> معروف است. در این مدل یکی از فازها به صورت پیوسته(اولیه) یعنی سیال و یکی از فازها به صورت گسسته (فاز ثانویه) شامل ذرات، قطرات و حباب  می تواند باشد. فاز گسسته در فاز پیوسته پخش می شود و می تواند با فاز سیال انتقال مومنتوم، جرم و انرژی داشته باشد.فرمول بندی محیط گسسته در فلوئنت شامل این فرضیات است که فاز دوم به اندازه ای رقیق باشد که اثر ذره بر ذره و همچنین اثرات کسر حجمی ذره بر فاز سیال قابل صرفنظر باشد. بنابراین فاز ذره باید به صورت یک کسر حجمی نسبتا پایینی، معمولا کمتر از 10 درصد در فاز پیوسته حضور داشته باشد. </a:t>
            </a:r>
            <a:endParaRPr lang="en-US" sz="2400" b="1" dirty="0">
              <a:cs typeface="B Titr" panose="00000700000000000000" pitchFamily="2" charset="-78"/>
            </a:endParaRPr>
          </a:p>
        </p:txBody>
      </p:sp>
      <p:sp>
        <p:nvSpPr>
          <p:cNvPr id="5" name="Title 2"/>
          <p:cNvSpPr txBox="1">
            <a:spLocks/>
          </p:cNvSpPr>
          <p:nvPr/>
        </p:nvSpPr>
        <p:spPr>
          <a:xfrm>
            <a:off x="457200" y="17585"/>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sz="3600" dirty="0" smtClean="0">
                <a:solidFill>
                  <a:srgbClr val="FF0000"/>
                </a:solidFill>
                <a:effectLst/>
                <a:cs typeface="B Titr" panose="00000700000000000000" pitchFamily="2" charset="-78"/>
              </a:rPr>
              <a:t>مدل اویلری – لاگرانژی </a:t>
            </a:r>
            <a:endParaRPr lang="en-US" sz="4000" dirty="0"/>
          </a:p>
        </p:txBody>
      </p:sp>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66800"/>
                <a:ext cx="8229600" cy="5486400"/>
              </a:xfrm>
            </p:spPr>
            <p:txBody>
              <a:bodyPr>
                <a:normAutofit fontScale="85000" lnSpcReduction="20000"/>
              </a:bodyPr>
              <a:lstStyle/>
              <a:p>
                <a:pPr algn="just" rtl="1"/>
                <a:r>
                  <a:rPr lang="fa-IR" sz="2400" b="1" dirty="0">
                    <a:cs typeface="B Titr" panose="00000700000000000000" pitchFamily="2" charset="-78"/>
                  </a:rPr>
                  <a:t>ن</a:t>
                </a:r>
                <a:r>
                  <a:rPr lang="fa-IR" sz="2400" b="1" dirty="0" smtClean="0">
                    <a:cs typeface="B Titr" panose="00000700000000000000" pitchFamily="2" charset="-78"/>
                  </a:rPr>
                  <a:t>رم </a:t>
                </a:r>
                <a:r>
                  <a:rPr lang="fa-IR" sz="2400" b="1" dirty="0">
                    <a:cs typeface="B Titr" panose="00000700000000000000" pitchFamily="2" charset="-78"/>
                  </a:rPr>
                  <a:t>افزار  فلوئنت برای فاز پیوسته معادلات پیوستگی و ناویر استوکس را حل می کند اما با این تفاوت که اثرات فاز گسسته به صورت جملات چشمه یا نیروی حجمی وارد معادلات ناویر استوکس  می شوند. برای فاز گسسته نیز به صورت ساده برای مسیر حرکت ذره معادله  </a:t>
                </a:r>
                <a:r>
                  <a:rPr lang="en-US" sz="2400" b="1" dirty="0" smtClean="0">
                    <a:cs typeface="B Titr" panose="00000700000000000000" pitchFamily="2" charset="-78"/>
                  </a:rPr>
                  <a:t>f=ma </a:t>
                </a:r>
                <a:r>
                  <a:rPr lang="fa-IR" sz="2400" b="1" dirty="0" smtClean="0">
                    <a:cs typeface="B Titr" panose="00000700000000000000" pitchFamily="2" charset="-78"/>
                  </a:rPr>
                  <a:t> </a:t>
                </a:r>
                <a:r>
                  <a:rPr lang="fa-IR" sz="2400" b="1" dirty="0">
                    <a:cs typeface="B Titr" panose="00000700000000000000" pitchFamily="2" charset="-78"/>
                  </a:rPr>
                  <a:t>را حل می کند که یک معادله ی لاگرانژی می باشد.</a:t>
                </a:r>
              </a:p>
              <a:p>
                <a:pPr algn="just" rtl="1"/>
                <a:r>
                  <a:rPr lang="fa-IR" sz="2400" b="1" dirty="0">
                    <a:cs typeface="B Titr" panose="00000700000000000000" pitchFamily="2" charset="-78"/>
                  </a:rPr>
                  <a:t>در </a:t>
                </a:r>
                <a:r>
                  <a:rPr lang="fa-IR" sz="2400" b="1" dirty="0" smtClean="0">
                    <a:cs typeface="B Titr" panose="00000700000000000000" pitchFamily="2" charset="-78"/>
                  </a:rPr>
                  <a:t>این مدل معادلات </a:t>
                </a:r>
                <a:r>
                  <a:rPr lang="fa-IR" sz="2400" b="1" dirty="0">
                    <a:cs typeface="B Titr" panose="00000700000000000000" pitchFamily="2" charset="-78"/>
                  </a:rPr>
                  <a:t>مومنتوم </a:t>
                </a:r>
                <a:r>
                  <a:rPr lang="fa-IR" sz="2400" b="1" dirty="0" smtClean="0">
                    <a:cs typeface="B Titr" panose="00000700000000000000" pitchFamily="2" charset="-78"/>
                  </a:rPr>
                  <a:t>به </a:t>
                </a:r>
                <a:r>
                  <a:rPr lang="fa-IR" sz="2400" b="1" dirty="0">
                    <a:cs typeface="B Titr" panose="00000700000000000000" pitchFamily="2" charset="-78"/>
                  </a:rPr>
                  <a:t>صورت زیر در می آیند :</a:t>
                </a:r>
              </a:p>
              <a:p>
                <a:pPr marL="0" lvl="0" indent="0" eaLnBrk="0" fontAlgn="base" hangingPunct="0">
                  <a:spcBef>
                    <a:spcPts val="1500"/>
                  </a:spcBef>
                  <a:spcAft>
                    <a:spcPts val="1500"/>
                  </a:spcAft>
                  <a:buNone/>
                  <a:tabLst>
                    <a:tab pos="5040630" algn="r"/>
                    <a:tab pos="5577840" algn="r"/>
                  </a:tabLst>
                </a:pPr>
                <a14:m>
                  <m:oMathPara xmlns:m="http://schemas.openxmlformats.org/officeDocument/2006/math">
                    <m:oMathParaPr>
                      <m:jc m:val="left"/>
                    </m:oMathParaPr>
                    <m:oMath xmlns:m="http://schemas.openxmlformats.org/officeDocument/2006/math">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Cambria Math"/>
                            </a:rPr>
                          </m:ctrlPr>
                        </m:sSubPr>
                        <m:e>
                          <m:r>
                            <a:rPr lang="fa-IR" sz="2400" b="1" i="1" kern="0">
                              <a:solidFill>
                                <a:srgbClr val="0000FF"/>
                              </a:solidFill>
                              <a:effectLst>
                                <a:glow>
                                  <a:srgbClr val="000000"/>
                                </a:glow>
                                <a:outerShdw sx="0" sy="0">
                                  <a:srgbClr val="000000"/>
                                </a:outerShdw>
                                <a:reflection stA="0" endPos="0" fadeDir="0" sx="0" sy="0"/>
                              </a:effectLst>
                              <a:latin typeface="Cambria Math"/>
                              <a:ea typeface="Times New Roman"/>
                              <a:cs typeface="Cambria Math"/>
                            </a:rPr>
                            <m:t>𝜌</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Cambria Math"/>
                            </a:rPr>
                            <m:t>𝑚</m:t>
                          </m:r>
                        </m:sub>
                      </m:sSub>
                      <m:f>
                        <m:f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fPr>
                        <m:num>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𝐷</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sSubPr>
                            <m:e>
                              <m:acc>
                                <m:accPr>
                                  <m:chr m:val="⃗"/>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acc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𝑉</m:t>
                                  </m:r>
                                </m:e>
                              </m:acc>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𝑚</m:t>
                              </m:r>
                            </m:sub>
                          </m:sSub>
                        </m:num>
                        <m:den>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𝐷𝑡</m:t>
                          </m:r>
                        </m:den>
                      </m:f>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𝑃</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𝜇</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𝑚</m:t>
                          </m:r>
                        </m:sub>
                      </m:sSub>
                      <m:sSup>
                        <m:sSup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sSup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m:t>
                          </m:r>
                        </m:e>
                        <m:sup>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2</m:t>
                          </m:r>
                        </m:sup>
                      </m:sSup>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sSubPr>
                        <m:e>
                          <m:acc>
                            <m:accPr>
                              <m:chr m:val="⃗"/>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ctrlPr>
                            </m:acc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𝑉</m:t>
                              </m:r>
                            </m:e>
                          </m:acc>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𝑚</m:t>
                          </m:r>
                        </m:sub>
                      </m:s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 </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𝑆</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Lotus"/>
                        </a:rPr>
                        <m:t>                                     </m:t>
                      </m:r>
                    </m:oMath>
                  </m:oMathPara>
                </a14:m>
                <a:endParaRPr lang="en-US" sz="2400" kern="0" dirty="0">
                  <a:effectLst>
                    <a:glow>
                      <a:srgbClr val="000000"/>
                    </a:glow>
                    <a:outerShdw sx="0" sy="0">
                      <a:srgbClr val="000000"/>
                    </a:outerShdw>
                    <a:reflection stA="0" endPos="0" fadeDir="0" sx="0" sy="0"/>
                  </a:effectLst>
                  <a:latin typeface="Times New Roman"/>
                  <a:ea typeface="Times New Roman"/>
                  <a:cs typeface="B Nazanin"/>
                </a:endParaRPr>
              </a:p>
              <a:p>
                <a:pPr algn="just" rtl="1"/>
                <a:r>
                  <a:rPr lang="fa-IR" sz="2400" b="1" dirty="0">
                    <a:cs typeface="B Titr" panose="00000700000000000000" pitchFamily="2" charset="-78"/>
                  </a:rPr>
                  <a:t>در این معادله </a:t>
                </a:r>
                <a:r>
                  <a:rPr lang="en-US" sz="2400" b="1" dirty="0">
                    <a:cs typeface="B Titr" panose="00000700000000000000" pitchFamily="2" charset="-78"/>
                  </a:rPr>
                  <a:t>S </a:t>
                </a:r>
                <a:r>
                  <a:rPr lang="fa-IR" sz="2400" b="1" dirty="0">
                    <a:cs typeface="B Titr" panose="00000700000000000000" pitchFamily="2" charset="-78"/>
                  </a:rPr>
                  <a:t> بیانگر جمله چشمه ای می باشد که فازهای پیوسته و گسسته بر هم اثر می گذارند و  در واقع شامل انتقال مومنتوم بین ذرات و سیال می باشد که به صورت زیر قابل تعریف است :</a:t>
                </a:r>
              </a:p>
              <a:p>
                <a:pPr marL="109728" indent="0" algn="just">
                  <a:buNone/>
                </a:pPr>
                <a14:m>
                  <m:oMathPara xmlns:m="http://schemas.openxmlformats.org/officeDocument/2006/math">
                    <m:oMathParaPr>
                      <m:jc m:val="centerGroup"/>
                    </m:oMathParaPr>
                    <m:oMath xmlns:m="http://schemas.openxmlformats.org/officeDocument/2006/math">
                      <m:r>
                        <a:rPr lang="en-US" sz="2400" i="1">
                          <a:solidFill>
                            <a:srgbClr val="0000FF"/>
                          </a:solidFill>
                          <a:latin typeface="Cambria Math"/>
                          <a:ea typeface="Calibri"/>
                          <a:cs typeface="Arial"/>
                        </a:rPr>
                        <m:t>𝑆</m:t>
                      </m:r>
                      <m:r>
                        <a:rPr lang="en-US" sz="2400" i="1">
                          <a:solidFill>
                            <a:srgbClr val="0000FF"/>
                          </a:solidFill>
                          <a:latin typeface="Cambria Math"/>
                          <a:ea typeface="Calibri"/>
                          <a:cs typeface="Arial"/>
                        </a:rPr>
                        <m:t>= </m:t>
                      </m:r>
                      <m:nary>
                        <m:naryPr>
                          <m:chr m:val="∑"/>
                          <m:limLoc m:val="undOvr"/>
                          <m:subHide m:val="on"/>
                          <m:supHide m:val="on"/>
                          <m:ctrlPr>
                            <a:rPr lang="en-US" sz="2400" i="1">
                              <a:solidFill>
                                <a:srgbClr val="0000FF"/>
                              </a:solidFill>
                              <a:latin typeface="Cambria Math"/>
                            </a:rPr>
                          </m:ctrlPr>
                        </m:naryPr>
                        <m:sub/>
                        <m:sup/>
                        <m:e>
                          <m:r>
                            <a:rPr lang="en-US" sz="2400" i="1">
                              <a:solidFill>
                                <a:srgbClr val="0000FF"/>
                              </a:solidFill>
                              <a:latin typeface="Cambria Math"/>
                              <a:ea typeface="Calibri"/>
                              <a:cs typeface="Arial"/>
                            </a:rPr>
                            <m:t>𝐹</m:t>
                          </m:r>
                          <m:sSub>
                            <m:sSubPr>
                              <m:ctrlPr>
                                <a:rPr lang="en-US" sz="2400" i="1">
                                  <a:solidFill>
                                    <a:srgbClr val="0000FF"/>
                                  </a:solidFill>
                                  <a:latin typeface="Cambria Math"/>
                                </a:rPr>
                              </m:ctrlPr>
                            </m:sSubPr>
                            <m:e>
                              <m:r>
                                <a:rPr lang="en-US" sz="2400" i="1">
                                  <a:solidFill>
                                    <a:srgbClr val="0000FF"/>
                                  </a:solidFill>
                                  <a:latin typeface="Cambria Math"/>
                                  <a:ea typeface="Calibri"/>
                                  <a:cs typeface="Arial"/>
                                </a:rPr>
                                <m:t>𝑚</m:t>
                              </m:r>
                            </m:e>
                            <m:sub>
                              <m:r>
                                <a:rPr lang="en-US" sz="2400" i="1">
                                  <a:solidFill>
                                    <a:srgbClr val="0000FF"/>
                                  </a:solidFill>
                                  <a:latin typeface="Cambria Math"/>
                                  <a:ea typeface="Calibri"/>
                                  <a:cs typeface="Arial"/>
                                </a:rPr>
                                <m:t>𝑝</m:t>
                              </m:r>
                            </m:sub>
                          </m:sSub>
                          <m:r>
                            <a:rPr lang="en-US" sz="2400" i="1">
                              <a:solidFill>
                                <a:srgbClr val="0000FF"/>
                              </a:solidFill>
                              <a:latin typeface="Cambria Math"/>
                              <a:ea typeface="Calibri"/>
                              <a:cs typeface="Arial"/>
                            </a:rPr>
                            <m:t>∆</m:t>
                          </m:r>
                          <m:r>
                            <a:rPr lang="en-US" sz="2400" i="1">
                              <a:solidFill>
                                <a:srgbClr val="0000FF"/>
                              </a:solidFill>
                              <a:latin typeface="Cambria Math"/>
                              <a:ea typeface="Calibri"/>
                              <a:cs typeface="Arial"/>
                            </a:rPr>
                            <m:t>𝑡</m:t>
                          </m:r>
                        </m:e>
                      </m:nary>
                    </m:oMath>
                  </m:oMathPara>
                </a14:m>
                <a:endParaRPr lang="fa-IR" sz="2400" b="1" dirty="0">
                  <a:solidFill>
                    <a:srgbClr val="0000FF"/>
                  </a:solidFill>
                  <a:cs typeface="B Titr" panose="00000700000000000000" pitchFamily="2" charset="-78"/>
                </a:endParaRPr>
              </a:p>
              <a:p>
                <a:pPr algn="just" rtl="1">
                  <a:buFont typeface="Wingdings" pitchFamily="2" charset="2"/>
                  <a:buChar char="Ø"/>
                </a:pPr>
                <a:r>
                  <a:rPr lang="en-US" sz="2400" b="1" dirty="0">
                    <a:cs typeface="B Titr" panose="00000700000000000000" pitchFamily="2" charset="-78"/>
                  </a:rPr>
                  <a:t>F </a:t>
                </a:r>
                <a:r>
                  <a:rPr lang="fa-IR" sz="2400" b="1" dirty="0">
                    <a:cs typeface="B Titr" panose="00000700000000000000" pitchFamily="2" charset="-78"/>
                  </a:rPr>
                  <a:t>نیز در معادله ی بالا شامل نیروی درگ، شناوری، براونی، ترموفورتیس، لیفت </a:t>
                </a:r>
                <a:r>
                  <a:rPr lang="fa-IR" sz="2400" b="1" dirty="0" smtClean="0">
                    <a:cs typeface="B Titr" panose="00000700000000000000" pitchFamily="2" charset="-78"/>
                  </a:rPr>
                  <a:t>به </a:t>
                </a:r>
                <a:r>
                  <a:rPr lang="fa-IR" sz="2400" b="1" dirty="0">
                    <a:cs typeface="B Titr" panose="00000700000000000000" pitchFamily="2" charset="-78"/>
                  </a:rPr>
                  <a:t>شرح زیر می باشد :</a:t>
                </a:r>
              </a:p>
              <a:p>
                <a:pPr marL="109728" indent="0" algn="just">
                  <a:buNone/>
                </a:pPr>
                <a:endParaRPr lang="fa-IR" sz="2400" b="1" dirty="0">
                  <a:solidFill>
                    <a:srgbClr val="0000FF"/>
                  </a:solidFill>
                  <a:cs typeface="B Titr" panose="00000700000000000000" pitchFamily="2" charset="-78"/>
                </a:endParaRPr>
              </a:p>
              <a:p>
                <a:pPr marL="0" marR="0" lvl="0" indent="0" rtl="1" eaLnBrk="0" fontAlgn="base" hangingPunct="0">
                  <a:spcBef>
                    <a:spcPts val="1500"/>
                  </a:spcBef>
                  <a:spcAft>
                    <a:spcPts val="1500"/>
                  </a:spcAft>
                  <a:buNone/>
                  <a:tabLst>
                    <a:tab pos="5040630" algn="r"/>
                    <a:tab pos="5577840" algn="r"/>
                  </a:tabLst>
                </a:pPr>
                <a14:m>
                  <m:oMath xmlns:m="http://schemas.openxmlformats.org/officeDocument/2006/math">
                    <m:nary>
                      <m:naryPr>
                        <m:chr m:val="∑"/>
                        <m:limLoc m:val="undOvr"/>
                        <m:subHide m:val="on"/>
                        <m:supHide m:val="on"/>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naryPr>
                      <m:sub/>
                      <m:sup/>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 </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𝐷</m:t>
                            </m:r>
                          </m:sub>
                        </m:s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𝐺</m:t>
                            </m:r>
                          </m:sub>
                        </m:s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𝐵</m:t>
                            </m:r>
                          </m:sub>
                        </m:s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𝑡</m:t>
                            </m:r>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h</m:t>
                            </m:r>
                          </m:sub>
                        </m:s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m:t>
                        </m:r>
                        <m:sSub>
                          <m:sSubPr>
                            <m:ctrlP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ctrlPr>
                          </m:sSubPr>
                          <m:e>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𝐹</m:t>
                            </m:r>
                          </m:e>
                          <m:sub>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𝐿</m:t>
                            </m:r>
                          </m:sub>
                        </m:sSub>
                      </m:e>
                    </m:nary>
                    <m:r>
                      <a:rPr lang="en-US" sz="2400" i="1" kern="0">
                        <a:solidFill>
                          <a:srgbClr val="0000FF"/>
                        </a:solidFill>
                        <a:effectLst>
                          <a:glow>
                            <a:srgbClr val="000000"/>
                          </a:glow>
                          <a:outerShdw sx="0" sy="0">
                            <a:srgbClr val="000000"/>
                          </a:outerShdw>
                          <a:reflection stA="0" endPos="0" fadeDir="0" sx="0" sy="0"/>
                        </a:effectLst>
                        <a:latin typeface="Cambria Math"/>
                        <a:ea typeface="Times New Roman"/>
                        <a:cs typeface="B Nazanin"/>
                      </a:rPr>
                      <m:t>       </m:t>
                    </m:r>
                  </m:oMath>
                </a14:m>
                <a:r>
                  <a:rPr lang="en-US" sz="2400" kern="0" dirty="0">
                    <a:solidFill>
                      <a:srgbClr val="0000FF"/>
                    </a:solidFill>
                    <a:effectLst>
                      <a:glow>
                        <a:srgbClr val="000000"/>
                      </a:glow>
                      <a:outerShdw sx="0" sy="0">
                        <a:srgbClr val="000000"/>
                      </a:outerShdw>
                      <a:reflection stA="0" endPos="0" fadeDir="0" sx="0" sy="0"/>
                    </a:effectLst>
                    <a:latin typeface="Times New Roman"/>
                    <a:ea typeface="Times New Roman"/>
                    <a:cs typeface="B Nazanin"/>
                  </a:rPr>
                  <a:t>                   </a:t>
                </a:r>
              </a:p>
              <a:p>
                <a:pPr algn="ctr" rtl="1"/>
                <a:endParaRPr lang="en-US" sz="2400" dirty="0">
                  <a:solidFill>
                    <a:srgbClr val="0000FF"/>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66800"/>
                <a:ext cx="8229600" cy="5486400"/>
              </a:xfrm>
              <a:blipFill rotWithShape="1">
                <a:blip r:embed="rId2"/>
                <a:stretch>
                  <a:fillRect l="-4444" t="-1444" b="-4556"/>
                </a:stretch>
              </a:blipFill>
            </p:spPr>
            <p:txBody>
              <a:bodyPr/>
              <a:lstStyle/>
              <a:p>
                <a:r>
                  <a:rPr lang="en-US">
                    <a:noFill/>
                  </a:rPr>
                  <a:t> </a:t>
                </a:r>
              </a:p>
            </p:txBody>
          </p:sp>
        </mc:Fallback>
      </mc:AlternateContent>
      <p:sp>
        <p:nvSpPr>
          <p:cNvPr id="3" name="Title 2"/>
          <p:cNvSpPr>
            <a:spLocks noGrp="1"/>
          </p:cNvSpPr>
          <p:nvPr>
            <p:ph type="title"/>
          </p:nvPr>
        </p:nvSpPr>
        <p:spPr>
          <a:xfrm>
            <a:off x="457200" y="23446"/>
            <a:ext cx="8229600" cy="967154"/>
          </a:xfrm>
        </p:spPr>
        <p:txBody>
          <a:bodyPr>
            <a:normAutofit/>
          </a:bodyPr>
          <a:lstStyle/>
          <a:p>
            <a:pPr algn="ctr"/>
            <a:r>
              <a:rPr lang="fa-IR" sz="3600" dirty="0">
                <a:solidFill>
                  <a:srgbClr val="FF0000"/>
                </a:solidFill>
                <a:effectLst/>
                <a:cs typeface="B Titr" panose="00000700000000000000" pitchFamily="2" charset="-78"/>
              </a:rPr>
              <a:t>مدل اویلری – لاگرانژی </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23569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16692"/>
          </a:xfrm>
        </p:spPr>
        <p:txBody>
          <a:bodyPr>
            <a:normAutofit/>
          </a:bodyPr>
          <a:lstStyle/>
          <a:p>
            <a:pPr lvl="0" algn="just" rtl="1"/>
            <a:r>
              <a:rPr lang="fa-IR" sz="2000" dirty="0" smtClean="0">
                <a:solidFill>
                  <a:srgbClr val="0000FF"/>
                </a:solidFill>
                <a:cs typeface="B Titr" pitchFamily="2" charset="-78"/>
              </a:rPr>
              <a:t>درمدل اول از </a:t>
            </a:r>
            <a:r>
              <a:rPr lang="en-US" sz="2000" dirty="0" err="1" smtClean="0">
                <a:solidFill>
                  <a:srgbClr val="0000FF"/>
                </a:solidFill>
                <a:cs typeface="B Titr" pitchFamily="2" charset="-78"/>
              </a:rPr>
              <a:t>udf</a:t>
            </a:r>
            <a:r>
              <a:rPr lang="fa-IR" sz="2000" dirty="0" smtClean="0">
                <a:solidFill>
                  <a:srgbClr val="0000FF"/>
                </a:solidFill>
                <a:cs typeface="B Titr" pitchFamily="2" charset="-78"/>
              </a:rPr>
              <a:t> استفاده نشده است و همانگونه که مشاهده می شود تمامی ذرات به خروجی می رسند.</a:t>
            </a:r>
          </a:p>
          <a:p>
            <a:pPr lvl="0" algn="just" rtl="1"/>
            <a:endParaRPr lang="en-US" sz="2400" dirty="0">
              <a:solidFill>
                <a:srgbClr val="0000FF"/>
              </a:solidFill>
              <a:cs typeface="B Titr" pitchFamily="2" charset="-78"/>
            </a:endParaRPr>
          </a:p>
        </p:txBody>
      </p:sp>
      <p:sp>
        <p:nvSpPr>
          <p:cNvPr id="3" name="Title 2"/>
          <p:cNvSpPr>
            <a:spLocks noGrp="1"/>
          </p:cNvSpPr>
          <p:nvPr>
            <p:ph type="title"/>
          </p:nvPr>
        </p:nvSpPr>
        <p:spPr>
          <a:xfrm>
            <a:off x="457200" y="0"/>
            <a:ext cx="8229600" cy="990600"/>
          </a:xfrm>
        </p:spPr>
        <p:txBody>
          <a:bodyPr>
            <a:normAutofit/>
          </a:bodyPr>
          <a:lstStyle/>
          <a:p>
            <a:pPr algn="ctr"/>
            <a:r>
              <a:rPr lang="fa-IR" sz="3600" dirty="0" smtClean="0">
                <a:solidFill>
                  <a:srgbClr val="FF0000"/>
                </a:solidFill>
                <a:effectLst/>
                <a:cs typeface="B Titr" panose="00000700000000000000" pitchFamily="2" charset="-78"/>
              </a:rPr>
              <a:t>نتایج مدل 2 بعدی</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36" y="1752600"/>
            <a:ext cx="62483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99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normAutofit/>
          </a:bodyPr>
          <a:lstStyle/>
          <a:p>
            <a:pPr algn="just" rtl="1"/>
            <a:r>
              <a:rPr lang="fa-IR" sz="2000" b="1" dirty="0">
                <a:solidFill>
                  <a:srgbClr val="0000FF"/>
                </a:solidFill>
                <a:cs typeface="B Titr" panose="00000700000000000000" pitchFamily="2" charset="-78"/>
              </a:rPr>
              <a:t>در مدل دوم گام زمانی درنظر گرفته شده برابر </a:t>
            </a:r>
            <a:r>
              <a:rPr lang="en-US" sz="2000" b="1" dirty="0" smtClean="0">
                <a:solidFill>
                  <a:srgbClr val="0000FF"/>
                </a:solidFill>
                <a:cs typeface="B Titr" panose="00000700000000000000" pitchFamily="2" charset="-78"/>
              </a:rPr>
              <a:t>1e-2، </a:t>
            </a:r>
            <a:r>
              <a:rPr lang="fa-IR" sz="2000" b="1" dirty="0">
                <a:solidFill>
                  <a:srgbClr val="0000FF"/>
                </a:solidFill>
                <a:cs typeface="B Titr" panose="00000700000000000000" pitchFamily="2" charset="-78"/>
              </a:rPr>
              <a:t>در مدل سوم گام زمانی درنظر گرفته شده </a:t>
            </a:r>
            <a:r>
              <a:rPr lang="fa-IR" sz="2000" b="1" dirty="0" smtClean="0">
                <a:solidFill>
                  <a:srgbClr val="0000FF"/>
                </a:solidFill>
                <a:cs typeface="B Titr" panose="00000700000000000000" pitchFamily="2" charset="-78"/>
              </a:rPr>
              <a:t>برابر</a:t>
            </a:r>
            <a:r>
              <a:rPr lang="en-US" sz="2000" b="1" dirty="0" smtClean="0">
                <a:solidFill>
                  <a:srgbClr val="0000FF"/>
                </a:solidFill>
                <a:cs typeface="B Titr" panose="00000700000000000000" pitchFamily="2" charset="-78"/>
              </a:rPr>
              <a:t>1e-4</a:t>
            </a:r>
            <a:r>
              <a:rPr lang="fa-IR" sz="2000" b="1" dirty="0" smtClean="0">
                <a:solidFill>
                  <a:srgbClr val="0000FF"/>
                </a:solidFill>
                <a:cs typeface="B Titr" panose="00000700000000000000" pitchFamily="2" charset="-78"/>
              </a:rPr>
              <a:t>و</a:t>
            </a:r>
            <a:r>
              <a:rPr lang="en-US" sz="2000" b="1" dirty="0" smtClean="0">
                <a:solidFill>
                  <a:srgbClr val="0000FF"/>
                </a:solidFill>
                <a:cs typeface="B Titr" panose="00000700000000000000" pitchFamily="2" charset="-78"/>
              </a:rPr>
              <a:t> </a:t>
            </a:r>
            <a:r>
              <a:rPr lang="fa-IR" sz="2000" b="1" dirty="0">
                <a:solidFill>
                  <a:srgbClr val="0000FF"/>
                </a:solidFill>
                <a:cs typeface="B Titr" panose="00000700000000000000" pitchFamily="2" charset="-78"/>
              </a:rPr>
              <a:t>در مدل چهارم گام زمانی درنظر گرفته شده </a:t>
            </a:r>
            <a:r>
              <a:rPr lang="fa-IR" sz="2000" b="1" dirty="0" smtClean="0">
                <a:solidFill>
                  <a:srgbClr val="0000FF"/>
                </a:solidFill>
                <a:cs typeface="B Titr" panose="00000700000000000000" pitchFamily="2" charset="-78"/>
              </a:rPr>
              <a:t>برابر               </a:t>
            </a:r>
            <a:r>
              <a:rPr lang="en-US" sz="2000" b="1" dirty="0" smtClean="0">
                <a:solidFill>
                  <a:srgbClr val="0000FF"/>
                </a:solidFill>
                <a:cs typeface="B Titr" panose="00000700000000000000" pitchFamily="2" charset="-78"/>
              </a:rPr>
              <a:t>1e-6</a:t>
            </a:r>
            <a:r>
              <a:rPr lang="fa-IR" sz="2000" b="1" dirty="0" smtClean="0">
                <a:solidFill>
                  <a:srgbClr val="0000FF"/>
                </a:solidFill>
                <a:cs typeface="B Titr" panose="00000700000000000000" pitchFamily="2" charset="-78"/>
              </a:rPr>
              <a:t>می‌باشد</a:t>
            </a:r>
            <a:r>
              <a:rPr lang="fa-IR" sz="2000" b="1" dirty="0">
                <a:solidFill>
                  <a:srgbClr val="0000FF"/>
                </a:solidFill>
                <a:cs typeface="B Titr" panose="00000700000000000000" pitchFamily="2" charset="-78"/>
              </a:rPr>
              <a:t>. </a:t>
            </a:r>
            <a:endParaRPr lang="fa-IR" sz="2000" b="1" dirty="0" smtClean="0">
              <a:solidFill>
                <a:srgbClr val="0000FF"/>
              </a:solidFill>
              <a:cs typeface="B Titr" panose="00000700000000000000" pitchFamily="2" charset="-78"/>
            </a:endParaRPr>
          </a:p>
          <a:p>
            <a:pPr algn="just" rtl="1"/>
            <a:r>
              <a:rPr lang="fa-IR" sz="2000" b="1" dirty="0" smtClean="0">
                <a:solidFill>
                  <a:srgbClr val="0000FF"/>
                </a:solidFill>
                <a:cs typeface="B Titr" panose="00000700000000000000" pitchFamily="2" charset="-78"/>
              </a:rPr>
              <a:t>مسیر ذرات در </a:t>
            </a:r>
            <a:r>
              <a:rPr lang="en-US" sz="2000" b="1" dirty="0" smtClean="0">
                <a:solidFill>
                  <a:srgbClr val="0000FF"/>
                </a:solidFill>
                <a:cs typeface="B Titr" panose="00000700000000000000" pitchFamily="2" charset="-78"/>
              </a:rPr>
              <a:t>1e-2</a:t>
            </a:r>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973015"/>
          </a:xfrm>
        </p:spPr>
        <p:txBody>
          <a:bodyPr>
            <a:normAutofit/>
          </a:bodyPr>
          <a:lstStyle/>
          <a:p>
            <a:pPr algn="ctr"/>
            <a:r>
              <a:rPr lang="fa-IR" sz="3600" dirty="0" smtClean="0">
                <a:solidFill>
                  <a:srgbClr val="FF0000"/>
                </a:solidFill>
                <a:effectLst/>
                <a:cs typeface="B Titr" panose="00000700000000000000" pitchFamily="2" charset="-78"/>
              </a:rPr>
              <a:t>نتایج مدل 2 بعدی</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3" y="2438400"/>
            <a:ext cx="59436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42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334000"/>
          </a:xfrm>
        </p:spPr>
        <p:txBody>
          <a:bodyPr>
            <a:normAutofit/>
          </a:bodyPr>
          <a:lstStyle/>
          <a:p>
            <a:pPr algn="just" rtl="1"/>
            <a:r>
              <a:rPr lang="fa-IR" sz="2000" b="1" dirty="0" smtClean="0">
                <a:solidFill>
                  <a:srgbClr val="0000FF"/>
                </a:solidFill>
                <a:cs typeface="B Titr" panose="00000700000000000000" pitchFamily="2" charset="-78"/>
              </a:rPr>
              <a:t>مسیر ذرات در </a:t>
            </a:r>
            <a:r>
              <a:rPr lang="en-US" sz="2000" b="1" dirty="0" smtClean="0">
                <a:solidFill>
                  <a:srgbClr val="0000FF"/>
                </a:solidFill>
                <a:cs typeface="B Titr" panose="00000700000000000000" pitchFamily="2" charset="-78"/>
              </a:rPr>
              <a:t>1e-4</a:t>
            </a:r>
            <a:r>
              <a:rPr lang="fa-IR" sz="2000" b="1" dirty="0" smtClean="0">
                <a:solidFill>
                  <a:srgbClr val="0000FF"/>
                </a:solidFill>
                <a:cs typeface="B Titr" panose="00000700000000000000" pitchFamily="2" charset="-78"/>
              </a:rPr>
              <a:t> </a:t>
            </a:r>
            <a:endParaRPr lang="en-US" sz="20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نتایج مدل</a:t>
            </a:r>
            <a:r>
              <a:rPr lang="fa-IR" sz="3600" dirty="0">
                <a:solidFill>
                  <a:srgbClr val="FF0000"/>
                </a:solidFill>
                <a:effectLst/>
                <a:cs typeface="B Titr" panose="00000700000000000000" pitchFamily="2" charset="-78"/>
              </a:rPr>
              <a:t> </a:t>
            </a:r>
            <a:r>
              <a:rPr lang="fa-IR" sz="3600" dirty="0" smtClean="0">
                <a:solidFill>
                  <a:srgbClr val="FF0000"/>
                </a:solidFill>
                <a:effectLst/>
                <a:cs typeface="B Titr" panose="00000700000000000000" pitchFamily="2" charset="-78"/>
              </a:rPr>
              <a:t>2 بعدی</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0959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20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4409</TotalTime>
  <Words>1098</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            بررسی استفاده از ماکرو Define-DPM-timestep در فلوئنت  فرزین منصوری اردیبهشت 96 MarketCode.ir    </vt:lpstr>
      <vt:lpstr>PowerPoint Presentation</vt:lpstr>
      <vt:lpstr>PowerPoint Presentation</vt:lpstr>
      <vt:lpstr>PowerPoint Presentation</vt:lpstr>
      <vt:lpstr>PowerPoint Presentation</vt:lpstr>
      <vt:lpstr>مدل اویلری – لاگرانژی </vt:lpstr>
      <vt:lpstr>نتایج مدل 2 بعدی</vt:lpstr>
      <vt:lpstr>نتایج مدل 2 بعدی</vt:lpstr>
      <vt:lpstr>نتایج مدل 2 بعدی</vt:lpstr>
      <vt:lpstr>نتایج مدل 2 بعدی</vt:lpstr>
      <vt:lpstr>نتایج مدل2 بعدی</vt:lpstr>
      <vt:lpstr>نتایج مدل2 بعدی</vt:lpstr>
      <vt:lpstr>نتایج مدل سه بعدی</vt:lpstr>
      <vt:lpstr>نتایج مدل سه بعدی</vt:lpstr>
      <vt:lpstr>نتایج مدل سه بعدی</vt:lpstr>
      <vt:lpstr>نتایج مدل سه بعدی</vt:lpstr>
      <vt:lpstr>نتایج مدل سه بعدی</vt:lpstr>
      <vt:lpstr>نتایج مدل سه بعدی</vt:lpstr>
      <vt:lpstr>نتایج مدل سه بعدی</vt:lpstr>
      <vt:lpstr>آنچه در این مستند خواهید آموخت</vt:lpstr>
      <vt:lpstr>نکات و 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farzin</cp:lastModifiedBy>
  <cp:revision>230</cp:revision>
  <dcterms:created xsi:type="dcterms:W3CDTF">2006-08-16T00:00:00Z</dcterms:created>
  <dcterms:modified xsi:type="dcterms:W3CDTF">2017-05-09T07:49:43Z</dcterms:modified>
</cp:coreProperties>
</file>