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2"/>
  </p:notesMasterIdLst>
  <p:sldIdLst>
    <p:sldId id="366" r:id="rId2"/>
    <p:sldId id="354" r:id="rId3"/>
    <p:sldId id="355" r:id="rId4"/>
    <p:sldId id="356" r:id="rId5"/>
    <p:sldId id="357" r:id="rId6"/>
    <p:sldId id="358" r:id="rId7"/>
    <p:sldId id="359" r:id="rId8"/>
    <p:sldId id="360" r:id="rId9"/>
    <p:sldId id="362" r:id="rId10"/>
    <p:sldId id="3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8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8/23/2017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8/23/2017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8/23/2017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8/23/2017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8/23/2017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8/23/2017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8/23/2017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8/23/2017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8/23/2017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8/23/2017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8/23/2017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8/23/2017</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8/23/2017</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ar-SA" sz="3600" dirty="0">
                <a:solidFill>
                  <a:srgbClr val="FF0000"/>
                </a:solidFill>
                <a:effectLst>
                  <a:outerShdw blurRad="31750" dist="25400" dir="5400000" algn="tl">
                    <a:srgbClr val="000000">
                      <a:alpha val="25000"/>
                    </a:srgbClr>
                  </a:outerShdw>
                </a:effectLst>
                <a:cs typeface="B Titr"/>
              </a:rPr>
              <a:t>توسعه</a:t>
            </a:r>
            <a:r>
              <a:rPr lang="en-US" sz="3600" dirty="0">
                <a:solidFill>
                  <a:srgbClr val="FF0000"/>
                </a:solidFill>
                <a:effectLst>
                  <a:outerShdw blurRad="31750" dist="25400" dir="5400000" algn="tl">
                    <a:srgbClr val="000000">
                      <a:alpha val="25000"/>
                    </a:srgbClr>
                  </a:outerShdw>
                </a:effectLst>
                <a:latin typeface="Times New Roman"/>
              </a:rPr>
              <a:t>­</a:t>
            </a:r>
            <a:r>
              <a:rPr lang="ar-SA" sz="3600" dirty="0">
                <a:solidFill>
                  <a:srgbClr val="FF0000"/>
                </a:solidFill>
                <a:effectLst>
                  <a:outerShdw blurRad="31750" dist="25400" dir="5400000" algn="tl">
                    <a:srgbClr val="000000">
                      <a:alpha val="25000"/>
                    </a:srgbClr>
                  </a:outerShdw>
                </a:effectLst>
                <a:cs typeface="B Titr"/>
              </a:rPr>
              <a:t>ی یک حلگر جریان سه بعدی غیرلزج، آرام و مغشوش در مساله اندرکنش سازه</a:t>
            </a:r>
            <a:r>
              <a:rPr lang="en-US" sz="3600" dirty="0">
                <a:solidFill>
                  <a:srgbClr val="FF0000"/>
                </a:solidFill>
                <a:effectLst>
                  <a:outerShdw blurRad="31750" dist="25400" dir="5400000" algn="tl">
                    <a:srgbClr val="000000">
                      <a:alpha val="25000"/>
                    </a:srgbClr>
                  </a:outerShdw>
                </a:effectLst>
                <a:cs typeface="B Titr"/>
              </a:rPr>
              <a:t>-</a:t>
            </a:r>
            <a:r>
              <a:rPr lang="ar-SA" sz="3600" dirty="0" smtClean="0">
                <a:solidFill>
                  <a:srgbClr val="FF0000"/>
                </a:solidFill>
                <a:effectLst>
                  <a:outerShdw blurRad="31750" dist="25400" dir="5400000" algn="tl">
                    <a:srgbClr val="000000">
                      <a:alpha val="25000"/>
                    </a:srgbClr>
                  </a:outerShdw>
                </a:effectLst>
                <a:cs typeface="B Titr"/>
              </a:rPr>
              <a:t>سیال</a:t>
            </a: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smtClean="0">
                <a:solidFill>
                  <a:srgbClr val="008000"/>
                </a:solidFill>
                <a:cs typeface="B Titr" panose="00000700000000000000" pitchFamily="2" charset="-78"/>
              </a:rPr>
              <a:t>بهروز افرا</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مرداد 96</a:t>
            </a:r>
            <a:br>
              <a:rPr lang="fa-IR" sz="3100" dirty="0" smtClean="0">
                <a:solidFill>
                  <a:srgbClr val="008000"/>
                </a:solidFill>
                <a:cs typeface="B Titr" panose="00000700000000000000" pitchFamily="2" charset="-78"/>
              </a:rPr>
            </a:b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363414"/>
            <a:ext cx="2756921" cy="1143002"/>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42900" lvl="0" indent="-342900" algn="r" rtl="1">
              <a:lnSpc>
                <a:spcPct val="200000"/>
              </a:lnSpc>
              <a:tabLst>
                <a:tab pos="457200" algn="l"/>
              </a:tabLst>
            </a:pPr>
            <a:r>
              <a:rPr lang="fa-IR" sz="2400" b="1" dirty="0">
                <a:solidFill>
                  <a:srgbClr val="000000"/>
                </a:solidFill>
                <a:latin typeface="Times New Roman"/>
                <a:cs typeface="B Titr"/>
              </a:rPr>
              <a:t>1- این  برنامه در همه نسخه های کامپایلرهای فرترن قابل اجراست.</a:t>
            </a:r>
            <a:endParaRPr lang="en-US" sz="2400" dirty="0"/>
          </a:p>
          <a:p>
            <a:pPr marL="342900" lvl="0" indent="-342900" algn="r" rtl="1">
              <a:lnSpc>
                <a:spcPct val="200000"/>
              </a:lnSpc>
              <a:tabLst>
                <a:tab pos="457200" algn="l"/>
              </a:tabLst>
            </a:pPr>
            <a:r>
              <a:rPr lang="fa-IR" sz="2400" b="1" dirty="0">
                <a:solidFill>
                  <a:srgbClr val="000000"/>
                </a:solidFill>
                <a:latin typeface="Times New Roman"/>
                <a:cs typeface="B Titr"/>
              </a:rPr>
              <a:t>2- خروجی ها در همه نسخه های </a:t>
            </a:r>
            <a:r>
              <a:rPr lang="en-US" sz="2400" b="1" dirty="0" err="1">
                <a:solidFill>
                  <a:srgbClr val="0000FF"/>
                </a:solidFill>
                <a:latin typeface="Times New Roman"/>
                <a:cs typeface="B Titr"/>
              </a:rPr>
              <a:t>Tecplot</a:t>
            </a:r>
            <a:r>
              <a:rPr lang="fa-IR" sz="2400" b="1" dirty="0">
                <a:solidFill>
                  <a:srgbClr val="000000"/>
                </a:solidFill>
                <a:latin typeface="Times New Roman"/>
                <a:cs typeface="B Titr"/>
              </a:rPr>
              <a:t> قابل مشاهده است</a:t>
            </a:r>
            <a:endParaRPr lang="en-US" sz="2400" dirty="0"/>
          </a:p>
          <a:p>
            <a:pPr marL="342900" lvl="0" indent="-342900" algn="r" rtl="1">
              <a:lnSpc>
                <a:spcPct val="200000"/>
              </a:lnSpc>
              <a:tabLst>
                <a:tab pos="457200" algn="l"/>
              </a:tabLst>
            </a:pPr>
            <a:r>
              <a:rPr lang="fa-IR" sz="2400" b="1" dirty="0">
                <a:solidFill>
                  <a:srgbClr val="000000"/>
                </a:solidFill>
                <a:latin typeface="Times New Roman"/>
                <a:cs typeface="B Titr"/>
              </a:rPr>
              <a:t>3- آشنایی با </a:t>
            </a:r>
            <a:r>
              <a:rPr lang="en-US" sz="2400" b="1" dirty="0">
                <a:solidFill>
                  <a:srgbClr val="0000FF"/>
                </a:solidFill>
                <a:latin typeface="Times New Roman"/>
                <a:cs typeface="B Titr"/>
              </a:rPr>
              <a:t>Finite  Volume Methods</a:t>
            </a:r>
            <a:endParaRPr lang="en-US" sz="2400" dirty="0"/>
          </a:p>
          <a:p>
            <a:pPr marL="342900" lvl="0" indent="-342900" algn="r" rtl="1">
              <a:lnSpc>
                <a:spcPct val="200000"/>
              </a:lnSpc>
              <a:tabLst>
                <a:tab pos="457200" algn="l"/>
              </a:tabLst>
            </a:pPr>
            <a:r>
              <a:rPr lang="fa-IR" sz="2400" b="1" dirty="0">
                <a:solidFill>
                  <a:srgbClr val="000000"/>
                </a:solidFill>
                <a:latin typeface="Times New Roman"/>
                <a:cs typeface="B Titr"/>
              </a:rPr>
              <a:t>4- آشنایی با زبانهای </a:t>
            </a:r>
            <a:r>
              <a:rPr lang="en-US" sz="2400" b="1" dirty="0">
                <a:solidFill>
                  <a:srgbClr val="0000FF"/>
                </a:solidFill>
                <a:latin typeface="Times New Roman"/>
                <a:cs typeface="B Titr"/>
              </a:rPr>
              <a:t>C</a:t>
            </a:r>
            <a:r>
              <a:rPr lang="fa-IR" sz="2400" b="1" dirty="0">
                <a:solidFill>
                  <a:srgbClr val="000000"/>
                </a:solidFill>
                <a:latin typeface="Times New Roman"/>
                <a:cs typeface="B Titr"/>
              </a:rPr>
              <a:t> یا </a:t>
            </a:r>
            <a:r>
              <a:rPr lang="en-US" sz="2400" b="1" dirty="0">
                <a:solidFill>
                  <a:srgbClr val="0000FF"/>
                </a:solidFill>
                <a:latin typeface="Times New Roman"/>
                <a:cs typeface="B Titr"/>
              </a:rPr>
              <a:t>Fortran</a:t>
            </a:r>
            <a:endParaRPr lang="en-US" sz="2400" dirty="0">
              <a:effectLst/>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fontScale="70000" lnSpcReduction="20000"/>
          </a:bodyPr>
          <a:lstStyle/>
          <a:p>
            <a:endParaRPr lang="en-US" dirty="0" smtClean="0"/>
          </a:p>
          <a:p>
            <a:endParaRPr lang="en-US" dirty="0"/>
          </a:p>
          <a:p>
            <a:pPr marL="457200" algn="just" rtl="1">
              <a:lnSpc>
                <a:spcPct val="150000"/>
              </a:lnSpc>
            </a:pPr>
            <a:r>
              <a:rPr lang="ar-SA" sz="3400" dirty="0">
                <a:solidFill>
                  <a:srgbClr val="000000"/>
                </a:solidFill>
                <a:cs typeface="B Titr"/>
              </a:rPr>
              <a:t>در این گزارش معادلات حاکم بر جریان </a:t>
            </a:r>
            <a:r>
              <a:rPr lang="ar-SA" sz="3400" dirty="0" smtClean="0">
                <a:solidFill>
                  <a:srgbClr val="000000"/>
                </a:solidFill>
                <a:cs typeface="B Titr"/>
              </a:rPr>
              <a:t>سه </a:t>
            </a:r>
            <a:r>
              <a:rPr lang="ar-SA" sz="3400" dirty="0">
                <a:solidFill>
                  <a:srgbClr val="000000"/>
                </a:solidFill>
                <a:cs typeface="B Titr"/>
              </a:rPr>
              <a:t>بعدی در مختصات کارتزین برای شبیه سازی جریان های آیرودینامیکی حل می شود. در اینجا از شبکه بی سازمان برای گسسته سازی میدان جریان استفاده شده است. برای گسسته سازی بخش جابجایی از روش </a:t>
            </a:r>
            <a:r>
              <a:rPr lang="en-US" sz="3400" dirty="0">
                <a:solidFill>
                  <a:srgbClr val="000000"/>
                </a:solidFill>
                <a:cs typeface="B Titr"/>
              </a:rPr>
              <a:t>AUSM</a:t>
            </a:r>
            <a:r>
              <a:rPr lang="ar-SA" sz="3400" dirty="0">
                <a:solidFill>
                  <a:srgbClr val="000000"/>
                </a:solidFill>
                <a:cs typeface="B Titr"/>
              </a:rPr>
              <a:t> استفاده شده.  برای گسسته سازی بخش زمانی معادلات از روش صریح رانگ-کوتا، که دارای کارآیی بسیار خوبی در رسیدن به حالت پایدار حل معادلات می باشد، استفاده شده است. همچنین از شرایط مرزی دیوار برای اضلاع موجود بر روی جسم جامد و از روش ثابت های ریمان برای مرزهای دوردست استفاده شده است. در این برنامه می توان از شرایط مرزی دیگری مانند ورودی, خروجی یا تقارن استفاده نمود. </a:t>
            </a:r>
            <a:endParaRPr lang="en-US" sz="3400" dirty="0"/>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321492"/>
          </a:xfrm>
        </p:spPr>
        <p:txBody>
          <a:bodyPr>
            <a:noAutofit/>
          </a:bodyPr>
          <a:lstStyle/>
          <a:p>
            <a:pPr marL="457200" lvl="0" algn="just" rtl="1">
              <a:lnSpc>
                <a:spcPct val="150000"/>
              </a:lnSpc>
              <a:buClr>
                <a:srgbClr val="94C600"/>
              </a:buClr>
            </a:pPr>
            <a:r>
              <a:rPr lang="fa-IR" sz="4000" dirty="0">
                <a:cs typeface="B Titr" panose="00000700000000000000" pitchFamily="2" charset="-78"/>
              </a:rPr>
              <a:t> </a:t>
            </a:r>
            <a:r>
              <a:rPr lang="ar-SA" sz="2400" dirty="0">
                <a:solidFill>
                  <a:srgbClr val="000000"/>
                </a:solidFill>
                <a:cs typeface="B Titr"/>
              </a:rPr>
              <a:t>با توجه به فیزیک حاکم بر جریان های آیرودینامیکی، که در بیشتر مواقع با جریان ها تراکم پذیر مواجه هستیم، در اینجا از روش مبتنی بر چگالی برای وابسته کردن معادلات جرم، مومنتوم و انرژی استفاده شده است. جهت محاسبه مشتقات مرتبه اول از قضیه گرین-گوس استفاده می شود. ساختار داده ای مورد استفاده در اینجا بصورت ضلع محور بوده تا قابلیت استفاده از شبکه های ترکیبی وجود داشته باشد و همچنین به حافظه کمتری برای ذخیره اطلاعات شبکه نیاز داشته باشیم. </a:t>
            </a:r>
            <a:endParaRPr lang="en-US" sz="1100" dirty="0">
              <a:solidFill>
                <a:prstClr val="black"/>
              </a:solidFill>
              <a:latin typeface="Times New Roman"/>
              <a:ea typeface="Times New Roman"/>
            </a:endParaRPr>
          </a:p>
        </p:txBody>
      </p:sp>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smtClean="0">
                <a:solidFill>
                  <a:srgbClr val="0000FF"/>
                </a:solidFill>
                <a:cs typeface="B Titr" panose="00000700000000000000" pitchFamily="2" charset="-78"/>
              </a:rPr>
              <a:t>قابلیت </a:t>
            </a:r>
            <a:r>
              <a:rPr lang="fa-IR" sz="2400" dirty="0">
                <a:solidFill>
                  <a:srgbClr val="0000FF"/>
                </a:solidFill>
                <a:cs typeface="B Titr" panose="00000700000000000000" pitchFamily="2" charset="-78"/>
              </a:rPr>
              <a:t>فشردگی </a:t>
            </a:r>
            <a:r>
              <a:rPr lang="fa-IR" sz="2400" dirty="0" smtClean="0">
                <a:solidFill>
                  <a:srgbClr val="0000FF"/>
                </a:solidFill>
                <a:cs typeface="B Titr" panose="00000700000000000000" pitchFamily="2" charset="-78"/>
              </a:rPr>
              <a:t>در </a:t>
            </a:r>
            <a:r>
              <a:rPr lang="fa-IR" sz="2400" dirty="0">
                <a:solidFill>
                  <a:srgbClr val="0000FF"/>
                </a:solidFill>
                <a:cs typeface="B Titr" panose="00000700000000000000" pitchFamily="2" charset="-78"/>
              </a:rPr>
              <a:t>مجاورت دیواره‌ها </a:t>
            </a:r>
            <a:r>
              <a:rPr lang="fa-IR" sz="2400" dirty="0" smtClean="0">
                <a:solidFill>
                  <a:srgbClr val="0000FF"/>
                </a:solidFill>
                <a:cs typeface="B Titr" panose="00000700000000000000" pitchFamily="2" charset="-78"/>
              </a:rPr>
              <a:t>و </a:t>
            </a:r>
            <a:r>
              <a:rPr lang="fa-IR" sz="2400" dirty="0">
                <a:solidFill>
                  <a:srgbClr val="0000FF"/>
                </a:solidFill>
                <a:cs typeface="B Titr" panose="00000700000000000000" pitchFamily="2" charset="-78"/>
              </a:rPr>
              <a:t>در طول مجرا</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209800"/>
            <a:ext cx="6324600" cy="40972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4788092"/>
          </a:xfrm>
        </p:spPr>
        <p:txBody>
          <a:bodyPr>
            <a:normAutofit/>
          </a:bodyPr>
          <a:lstStyle/>
          <a:p>
            <a:pPr marL="342900" lvl="0" indent="-342900" algn="ctr" rtl="1">
              <a:tabLst>
                <a:tab pos="457200" algn="l"/>
              </a:tabLst>
            </a:pPr>
            <a:r>
              <a:rPr lang="fa-IR" sz="2400" dirty="0">
                <a:solidFill>
                  <a:srgbClr val="0000FF"/>
                </a:solidFill>
                <a:cs typeface="B Titr"/>
              </a:rPr>
              <a:t>قابلیت حل جریان­ غیر لزج سه </a:t>
            </a:r>
            <a:r>
              <a:rPr lang="fa-IR" sz="2400" dirty="0" smtClean="0">
                <a:solidFill>
                  <a:srgbClr val="0000FF"/>
                </a:solidFill>
                <a:cs typeface="B Titr"/>
              </a:rPr>
              <a:t>بعدی </a:t>
            </a:r>
            <a:r>
              <a:rPr lang="fa-IR" sz="2400" dirty="0">
                <a:solidFill>
                  <a:srgbClr val="0000FF"/>
                </a:solidFill>
                <a:cs typeface="B Titr"/>
              </a:rPr>
              <a:t>با دقت مرتبه اول و </a:t>
            </a:r>
            <a:r>
              <a:rPr lang="fa-IR" sz="2400" dirty="0" smtClean="0">
                <a:solidFill>
                  <a:srgbClr val="0000FF"/>
                </a:solidFill>
                <a:cs typeface="B Titr"/>
              </a:rPr>
              <a:t>دوم</a:t>
            </a:r>
            <a:endParaRPr lang="en-US" sz="2400" dirty="0"/>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2800" dirty="0">
              <a:solidFill>
                <a:srgbClr val="FF0000"/>
              </a:solidFill>
              <a:cs typeface="B Titr" panose="00000700000000000000" pitchFamily="2" charset="-78"/>
            </a:endParaRPr>
          </a:p>
        </p:txBody>
      </p:sp>
      <p:pic>
        <p:nvPicPr>
          <p:cNvPr id="5" name="Picture 4" descr="D:\Behruz_files\kasri. namvar\Final\Inviscid Tests3\2I2\Res\Pcon3D.png"/>
          <p:cNvPicPr/>
          <p:nvPr/>
        </p:nvPicPr>
        <p:blipFill rotWithShape="1">
          <a:blip r:embed="rId2">
            <a:extLst>
              <a:ext uri="{28A0092B-C50C-407E-A947-70E740481C1C}">
                <a14:useLocalDpi xmlns:a14="http://schemas.microsoft.com/office/drawing/2010/main" val="0"/>
              </a:ext>
            </a:extLst>
          </a:blip>
          <a:srcRect l="1329" r="1329"/>
          <a:stretch/>
        </p:blipFill>
        <p:spPr bwMode="auto">
          <a:xfrm>
            <a:off x="2438400" y="1947862"/>
            <a:ext cx="4137978" cy="376713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35697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ctr" rtl="1"/>
            <a:r>
              <a:rPr lang="fa-IR" sz="2400" b="1" dirty="0">
                <a:solidFill>
                  <a:srgbClr val="0000FF"/>
                </a:solidFill>
                <a:cs typeface="B Titr" panose="00000700000000000000" pitchFamily="2" charset="-78"/>
              </a:rPr>
              <a:t>جریان </a:t>
            </a:r>
            <a:r>
              <a:rPr lang="fa-IR" sz="2400" b="1" dirty="0" smtClean="0">
                <a:solidFill>
                  <a:srgbClr val="0000FF"/>
                </a:solidFill>
                <a:cs typeface="B Titr" panose="00000700000000000000" pitchFamily="2" charset="-78"/>
              </a:rPr>
              <a:t>مافوق صوت در </a:t>
            </a:r>
            <a:r>
              <a:rPr lang="fa-IR" sz="2400" b="1" dirty="0">
                <a:solidFill>
                  <a:srgbClr val="0000FF"/>
                </a:solidFill>
                <a:cs typeface="B Titr" panose="00000700000000000000" pitchFamily="2" charset="-78"/>
              </a:rPr>
              <a:t>یک نازل </a:t>
            </a:r>
            <a:r>
              <a:rPr lang="fa-IR" sz="2400" b="1" dirty="0" smtClean="0">
                <a:solidFill>
                  <a:srgbClr val="0000FF"/>
                </a:solidFill>
                <a:cs typeface="B Titr" panose="00000700000000000000" pitchFamily="2" charset="-78"/>
              </a:rPr>
              <a:t>واگرا</a:t>
            </a:r>
            <a:endParaRPr lang="en-US" sz="2400" dirty="0">
              <a:solidFill>
                <a:srgbClr val="0000FF"/>
              </a:solidFill>
            </a:endParaRPr>
          </a:p>
        </p:txBody>
      </p:sp>
      <p:sp>
        <p:nvSpPr>
          <p:cNvPr id="3" name="Title 2"/>
          <p:cNvSpPr>
            <a:spLocks noGrp="1"/>
          </p:cNvSpPr>
          <p:nvPr>
            <p:ph type="title"/>
          </p:nvPr>
        </p:nvSpPr>
        <p:spPr>
          <a:xfrm>
            <a:off x="457200" y="152400"/>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36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1698" y="2286000"/>
            <a:ext cx="5124450" cy="43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7997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42900" lvl="0" indent="-342900" algn="ctr" rtl="1">
              <a:tabLst>
                <a:tab pos="457200" algn="l"/>
              </a:tabLst>
            </a:pPr>
            <a:r>
              <a:rPr lang="fa-IR" sz="2400" dirty="0">
                <a:solidFill>
                  <a:srgbClr val="0000FF"/>
                </a:solidFill>
                <a:cs typeface="B Titr"/>
              </a:rPr>
              <a:t>قابلیت حل جریان­ آرام سه </a:t>
            </a:r>
            <a:r>
              <a:rPr lang="fa-IR" sz="2400" dirty="0" smtClean="0">
                <a:solidFill>
                  <a:srgbClr val="0000FF"/>
                </a:solidFill>
                <a:cs typeface="B Titr"/>
              </a:rPr>
              <a:t>بعدی</a:t>
            </a:r>
            <a:endParaRPr lang="en-US" sz="2400" dirty="0"/>
          </a:p>
        </p:txBody>
      </p:sp>
      <p:sp>
        <p:nvSpPr>
          <p:cNvPr id="3" name="Title 2"/>
          <p:cNvSpPr>
            <a:spLocks noGrp="1"/>
          </p:cNvSpPr>
          <p:nvPr>
            <p:ph type="title"/>
          </p:nvPr>
        </p:nvSpPr>
        <p:spPr>
          <a:xfrm>
            <a:off x="457200" y="17585"/>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4000" dirty="0"/>
          </a:p>
        </p:txBody>
      </p:sp>
      <p:pic>
        <p:nvPicPr>
          <p:cNvPr id="5" name="Picture 4" descr="D:\Behruz_files\kasri. namvar\Final\Results\Laminar Results\Temp\2L3 Structured\ContourUstr3D.png"/>
          <p:cNvPicPr/>
          <p:nvPr/>
        </p:nvPicPr>
        <p:blipFill rotWithShape="1">
          <a:blip r:embed="rId2">
            <a:extLst>
              <a:ext uri="{28A0092B-C50C-407E-A947-70E740481C1C}">
                <a14:useLocalDpi xmlns:a14="http://schemas.microsoft.com/office/drawing/2010/main" val="0"/>
              </a:ext>
            </a:extLst>
          </a:blip>
          <a:srcRect l="857" t="99" r="857" b="-99"/>
          <a:stretch/>
        </p:blipFill>
        <p:spPr bwMode="auto">
          <a:xfrm>
            <a:off x="2209800" y="1949450"/>
            <a:ext cx="4533900" cy="399415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84420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42900" lvl="0" indent="-342900" algn="ctr" rtl="1">
              <a:tabLst>
                <a:tab pos="457200" algn="l"/>
              </a:tabLst>
            </a:pPr>
            <a:r>
              <a:rPr lang="fa-IR" sz="2400" dirty="0">
                <a:solidFill>
                  <a:srgbClr val="0000FF"/>
                </a:solidFill>
                <a:cs typeface="B Titr"/>
              </a:rPr>
              <a:t>قابلیت حل جریان­ آشفته سه بعدی</a:t>
            </a:r>
            <a:endParaRPr lang="en-US" sz="2400" dirty="0">
              <a:effectLst/>
            </a:endParaRPr>
          </a:p>
        </p:txBody>
      </p:sp>
      <p:sp>
        <p:nvSpPr>
          <p:cNvPr id="3" name="Title 2"/>
          <p:cNvSpPr>
            <a:spLocks noGrp="1"/>
          </p:cNvSpPr>
          <p:nvPr>
            <p:ph type="title"/>
          </p:nvPr>
        </p:nvSpPr>
        <p:spPr>
          <a:xfrm>
            <a:off x="381000" y="0"/>
            <a:ext cx="8229600" cy="1143000"/>
          </a:xfrm>
        </p:spPr>
        <p:txBody>
          <a:bodyPr>
            <a:noAutofit/>
          </a:bodyPr>
          <a:lstStyle/>
          <a:p>
            <a:pPr algn="ctr"/>
            <a:r>
              <a:rPr lang="fa-IR" sz="3600" dirty="0">
                <a:solidFill>
                  <a:srgbClr val="FF0000"/>
                </a:solidFill>
                <a:effectLst/>
                <a:cs typeface="B Titr" panose="00000700000000000000" pitchFamily="2" charset="-78"/>
              </a:rPr>
              <a:t>توانمندیهای کُد</a:t>
            </a:r>
            <a:endParaRPr lang="en-US" sz="3600" dirty="0"/>
          </a:p>
        </p:txBody>
      </p:sp>
      <p:pic>
        <p:nvPicPr>
          <p:cNvPr id="5" name="Picture 4" descr="D:\Behruz_files\kasri. namvar\Final\Results\Turb Test Cases\2T1_2V013\3D\ContiurU3D.png"/>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981200"/>
            <a:ext cx="4880292" cy="4267200"/>
          </a:xfrm>
          <a:prstGeom prst="rect">
            <a:avLst/>
          </a:prstGeom>
          <a:noFill/>
          <a:ln>
            <a:noFill/>
          </a:ln>
        </p:spPr>
      </p:pic>
    </p:spTree>
    <p:extLst>
      <p:ext uri="{BB962C8B-B14F-4D97-AF65-F5344CB8AC3E}">
        <p14:creationId xmlns:p14="http://schemas.microsoft.com/office/powerpoint/2010/main" val="3280643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Autofit/>
          </a:bodyPr>
          <a:lstStyle/>
          <a:p>
            <a:pPr marL="109855" algn="r" rtl="1">
              <a:lnSpc>
                <a:spcPct val="150000"/>
              </a:lnSpc>
            </a:pPr>
            <a:r>
              <a:rPr lang="fa-IR" sz="2400" b="1" dirty="0">
                <a:solidFill>
                  <a:srgbClr val="000000"/>
                </a:solidFill>
                <a:cs typeface="B Titr"/>
              </a:rPr>
              <a:t>1- نحوه مجزاسازی معادلات ناویر-استوکس به روش حجم محدود</a:t>
            </a:r>
            <a:endParaRPr lang="en-US" sz="1400" dirty="0">
              <a:latin typeface="Times New Roman"/>
              <a:ea typeface="Times New Roman"/>
            </a:endParaRPr>
          </a:p>
          <a:p>
            <a:pPr marL="109855" algn="r" rtl="1">
              <a:lnSpc>
                <a:spcPct val="150000"/>
              </a:lnSpc>
            </a:pPr>
            <a:r>
              <a:rPr lang="fa-IR" sz="2400" b="1" dirty="0">
                <a:solidFill>
                  <a:srgbClr val="000000"/>
                </a:solidFill>
                <a:cs typeface="B Titr"/>
              </a:rPr>
              <a:t>2- نحوه پیاده سازی روش </a:t>
            </a:r>
            <a:r>
              <a:rPr lang="en-US" sz="2400" b="1" dirty="0">
                <a:solidFill>
                  <a:srgbClr val="0000FF"/>
                </a:solidFill>
                <a:latin typeface="Times New Roman"/>
              </a:rPr>
              <a:t>AUSM</a:t>
            </a:r>
            <a:r>
              <a:rPr lang="fa-IR" sz="2400" b="1" dirty="0">
                <a:solidFill>
                  <a:srgbClr val="000000"/>
                </a:solidFill>
                <a:cs typeface="B Titr"/>
              </a:rPr>
              <a:t> در یک شبکه باسازمان سه­بعدی</a:t>
            </a:r>
            <a:endParaRPr lang="en-US" sz="1400" dirty="0">
              <a:latin typeface="Times New Roman"/>
              <a:ea typeface="Times New Roman"/>
            </a:endParaRPr>
          </a:p>
          <a:p>
            <a:pPr marL="109855" algn="r" rtl="1">
              <a:lnSpc>
                <a:spcPct val="150000"/>
              </a:lnSpc>
            </a:pPr>
            <a:r>
              <a:rPr lang="fa-IR" sz="2400" b="1" dirty="0">
                <a:solidFill>
                  <a:srgbClr val="000000"/>
                </a:solidFill>
                <a:cs typeface="B Titr"/>
              </a:rPr>
              <a:t>3- محاسبه گام زمانی موضعی</a:t>
            </a:r>
            <a:r>
              <a:rPr lang="fa-IR" sz="2400" b="1" dirty="0">
                <a:solidFill>
                  <a:srgbClr val="000000"/>
                </a:solidFill>
                <a:latin typeface="Times New Roman"/>
                <a:cs typeface="Lucida Sans Unicode"/>
              </a:rPr>
              <a:t> </a:t>
            </a:r>
            <a:r>
              <a:rPr lang="fa-IR" sz="2400" b="1" dirty="0">
                <a:solidFill>
                  <a:srgbClr val="000000"/>
                </a:solidFill>
                <a:cs typeface="B Titr"/>
              </a:rPr>
              <a:t>در جریان تراکم پذیر </a:t>
            </a:r>
            <a:endParaRPr lang="en-US" sz="1400" dirty="0">
              <a:latin typeface="Times New Roman"/>
              <a:ea typeface="Times New Roman"/>
            </a:endParaRPr>
          </a:p>
          <a:p>
            <a:pPr marL="109855" algn="r" rtl="1">
              <a:lnSpc>
                <a:spcPct val="150000"/>
              </a:lnSpc>
            </a:pPr>
            <a:r>
              <a:rPr lang="fa-IR" sz="2400" b="1" dirty="0">
                <a:solidFill>
                  <a:srgbClr val="000000"/>
                </a:solidFill>
                <a:cs typeface="B Titr"/>
              </a:rPr>
              <a:t>4- محاسبه مساحت بردارهای عمود و حجم یک المان چهار وجهی </a:t>
            </a:r>
            <a:endParaRPr lang="en-US" sz="1400" dirty="0">
              <a:latin typeface="Times New Roman"/>
              <a:ea typeface="Times New Roman"/>
            </a:endParaRPr>
          </a:p>
          <a:p>
            <a:pPr marL="109855" algn="r" rtl="1">
              <a:lnSpc>
                <a:spcPct val="150000"/>
              </a:lnSpc>
            </a:pPr>
            <a:r>
              <a:rPr lang="fa-IR" sz="2400" b="1" dirty="0">
                <a:solidFill>
                  <a:srgbClr val="000000"/>
                </a:solidFill>
                <a:cs typeface="B Titr"/>
              </a:rPr>
              <a:t>5- نحوه اعمال شرط مرزی در جریانهای مادون و مافوق صوت در ورود و خروج سیال</a:t>
            </a:r>
            <a:endParaRPr lang="en-US" sz="1400" dirty="0">
              <a:latin typeface="Times New Roman"/>
              <a:ea typeface="Times New Roman"/>
            </a:endParaRPr>
          </a:p>
          <a:p>
            <a:pPr marL="109855" algn="r" rtl="1">
              <a:lnSpc>
                <a:spcPct val="150000"/>
              </a:lnSpc>
            </a:pPr>
            <a:r>
              <a:rPr lang="fa-IR" sz="2400" b="1" dirty="0">
                <a:solidFill>
                  <a:srgbClr val="000000"/>
                </a:solidFill>
                <a:cs typeface="B Titr"/>
              </a:rPr>
              <a:t>6- نحوه اعمال شرط مرزی دیواره</a:t>
            </a:r>
            <a:endParaRPr lang="en-US" sz="1400" dirty="0">
              <a:latin typeface="Times New Roman"/>
              <a:ea typeface="Times New Roman"/>
            </a:endParaRPr>
          </a:p>
          <a:p>
            <a:pPr marL="109728" indent="0" algn="r" rtl="1">
              <a:lnSpc>
                <a:spcPct val="150000"/>
              </a:lnSpc>
              <a:buNone/>
            </a:pPr>
            <a:endParaRPr lang="en-US" sz="2400" b="1" dirty="0">
              <a:solidFill>
                <a:srgbClr val="0000FF"/>
              </a:solidFill>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کد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4108</TotalTime>
  <Words>371</Words>
  <Application>Microsoft Office PowerPoint</Application>
  <PresentationFormat>On-screen Show (4:3)</PresentationFormat>
  <Paragraphs>28</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B Titr</vt:lpstr>
      <vt:lpstr>Calibri</vt:lpstr>
      <vt:lpstr>Lucida Sans Unicode</vt:lpstr>
      <vt:lpstr>Times New Roman</vt:lpstr>
      <vt:lpstr>Verdana</vt:lpstr>
      <vt:lpstr>Wingdings 2</vt:lpstr>
      <vt:lpstr>Wingdings 3</vt:lpstr>
      <vt:lpstr>Concourse</vt:lpstr>
      <vt:lpstr>            توسعه­ی یک حلگر جریان سه بعدی غیرلزج، آرام و مغشوش در مساله اندرکنش سازه-سیال  بهروز افرا مرداد 96     </vt:lpstr>
      <vt:lpstr> </vt:lpstr>
      <vt:lpstr>PowerPoint Presentation</vt:lpstr>
      <vt:lpstr>توانمندیهای کُد</vt:lpstr>
      <vt:lpstr>توانمندیهای کُد</vt:lpstr>
      <vt:lpstr>توانمندیهای کُد</vt:lpstr>
      <vt:lpstr>توانمندیهای کُد</vt:lpstr>
      <vt:lpstr>توانمندیهای کُد</vt:lpstr>
      <vt:lpstr>آنچه در این کد خواهید آموخت</vt:lpstr>
      <vt:lpstr>نکات و الزامات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marketcode</cp:lastModifiedBy>
  <cp:revision>188</cp:revision>
  <dcterms:created xsi:type="dcterms:W3CDTF">2006-08-16T00:00:00Z</dcterms:created>
  <dcterms:modified xsi:type="dcterms:W3CDTF">2017-08-23T10:51:13Z</dcterms:modified>
</cp:coreProperties>
</file>