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366" r:id="rId2"/>
    <p:sldId id="354" r:id="rId3"/>
    <p:sldId id="377" r:id="rId4"/>
    <p:sldId id="368" r:id="rId5"/>
    <p:sldId id="370" r:id="rId6"/>
    <p:sldId id="378" r:id="rId7"/>
    <p:sldId id="369" r:id="rId8"/>
    <p:sldId id="379" r:id="rId9"/>
    <p:sldId id="380" r:id="rId10"/>
    <p:sldId id="381" r:id="rId11"/>
    <p:sldId id="382" r:id="rId12"/>
    <p:sldId id="383" r:id="rId13"/>
    <p:sldId id="374" r:id="rId14"/>
    <p:sldId id="384" r:id="rId15"/>
    <p:sldId id="362" r:id="rId16"/>
    <p:sldId id="3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9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0C4D-0180-40D2-A856-4ABE5A1A069E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B8DA-E986-49A0-9432-B1D2119FAF59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C608-5F6B-4B63-877E-475840BA68C2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679F-5204-42F1-94E5-7F35567538DB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4C4D-0FBA-4EA7-840D-D98AE8E20134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6381-DD72-4ACD-886C-E080E4E4AD4F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902C-ABFA-4ACC-87B3-54E6B0DABEEE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4FA-93E7-482C-BBFB-C57F051F7D55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CA29ED0-9E00-4234-B909-B4C6398DC9B8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7/29/2017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0.png"/><Relationship Id="rId3" Type="http://schemas.openxmlformats.org/officeDocument/2006/relationships/image" Target="../media/image15.png"/><Relationship Id="rId21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png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10.wmf"/><Relationship Id="rId24" Type="http://schemas.openxmlformats.org/officeDocument/2006/relationships/image" Target="../media/image26.png"/><Relationship Id="rId5" Type="http://schemas.openxmlformats.org/officeDocument/2006/relationships/image" Target="../media/image8.wmf"/><Relationship Id="rId15" Type="http://schemas.openxmlformats.org/officeDocument/2006/relationships/image" Target="../media/image19.png"/><Relationship Id="rId23" Type="http://schemas.openxmlformats.org/officeDocument/2006/relationships/image" Target="../media/image25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Relationship Id="rId14" Type="http://schemas.openxmlformats.org/officeDocument/2006/relationships/image" Target="../media/image11.wmf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شبیه سازی جداساز سایکلون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گاز-مایع با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استفاده از </a:t>
            </a: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>OpenFOAM</a:t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سید مهدی حسینی </a:t>
            </a:r>
            <a:b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تیر 96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5313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نتایج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14" y="1196121"/>
            <a:ext cx="2743200" cy="3706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21" y="1080486"/>
            <a:ext cx="3594479" cy="4226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9176" y="4717536"/>
            <a:ext cx="249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(الف)                            (ب)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1568" y="5177938"/>
            <a:ext cx="5262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مسیر حرکت قطرات به سمت خروجی مایع و گاز. </a:t>
            </a:r>
            <a:endParaRPr lang="fa-IR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الف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به سمت خروجی مایع ب) به سمت خروجی گاز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4" b="1"/>
          <a:stretch/>
        </p:blipFill>
        <p:spPr bwMode="auto">
          <a:xfrm>
            <a:off x="-97990" y="1245804"/>
            <a:ext cx="3970714" cy="3643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9" r="8854"/>
          <a:stretch/>
        </p:blipFill>
        <p:spPr bwMode="auto">
          <a:xfrm>
            <a:off x="2866468" y="1598189"/>
            <a:ext cx="1913105" cy="3408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0362" y="5262529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کانتور سرعت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نتایج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4794" y="544997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کانتور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فشار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24" y="1517435"/>
            <a:ext cx="4101514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0"/>
          <a:stretch/>
        </p:blipFill>
        <p:spPr bwMode="auto">
          <a:xfrm>
            <a:off x="6832417" y="1752600"/>
            <a:ext cx="248644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638800" y="5474740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کانتور سرعت مماسی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27" y="1410814"/>
            <a:ext cx="4112336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/>
          <a:stretch/>
        </p:blipFill>
        <p:spPr bwMode="auto">
          <a:xfrm>
            <a:off x="2612107" y="1667288"/>
            <a:ext cx="2510762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08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نتایج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52" y="1600200"/>
            <a:ext cx="5094496" cy="45108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7295" y="1417638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بررسی تأثیر تغییر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زاویه 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ورودی بر </a:t>
            </a:r>
            <a:r>
              <a:rPr lang="en-US" sz="2400" dirty="0">
                <a:solidFill>
                  <a:srgbClr val="0000FF"/>
                </a:solidFill>
                <a:cs typeface="B Titr" panose="00000700000000000000" pitchFamily="2" charset="-78"/>
              </a:rPr>
              <a:t>GCU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و </a:t>
            </a:r>
            <a:r>
              <a:rPr lang="en-US" sz="2400" dirty="0">
                <a:solidFill>
                  <a:srgbClr val="0000FF"/>
                </a:solidFill>
                <a:cs typeface="B Titr" panose="00000700000000000000" pitchFamily="2" charset="-78"/>
              </a:rPr>
              <a:t>LCO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83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685800" y="1334022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شبیه سازی جریان دوفازی با روش اولر-اولر</a:t>
            </a:r>
          </a:p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استفاده از مدل های توربولنس پیشرفته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48" y="2048977"/>
            <a:ext cx="2933700" cy="465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77022"/>
            <a:ext cx="3971766" cy="38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17638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تبدیل سرعت از مختصات کارتزین به مماسی به تفکیک مولفه ها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r="33270"/>
          <a:stretch/>
        </p:blipFill>
        <p:spPr>
          <a:xfrm>
            <a:off x="3467100" y="1584847"/>
            <a:ext cx="1600200" cy="486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8" r="31749"/>
          <a:stretch/>
        </p:blipFill>
        <p:spPr>
          <a:xfrm>
            <a:off x="1295400" y="1417638"/>
            <a:ext cx="1981200" cy="486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6" r="3065"/>
          <a:stretch/>
        </p:blipFill>
        <p:spPr>
          <a:xfrm>
            <a:off x="5486400" y="1584847"/>
            <a:ext cx="3200400" cy="4867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1051" y="5758935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مولفه شعاعی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15000" y="581931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مولفه مماسی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73222" y="579190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بردار کلی سرعت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بررسی </a:t>
            </a:r>
            <a:r>
              <a:rPr lang="fa-IR" sz="2400" b="1" dirty="0">
                <a:cs typeface="B Titr" panose="00000700000000000000" pitchFamily="2" charset="-78"/>
              </a:rPr>
              <a:t>ساختار مسائل اپن فوم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بررسی معادلات حاکم بر سایکلون گاز-مایع</a:t>
            </a:r>
            <a:endParaRPr lang="fa-IR" sz="2400" b="1" dirty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آماده سازی هندسه و شبکه و وارد کردن آن به اپن فوم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آشنایی با روش های شبیه سازی دوفاز در اپن فوم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نحوه </a:t>
            </a:r>
            <a:r>
              <a:rPr lang="fa-IR" sz="2400" b="1" dirty="0">
                <a:cs typeface="B Titr" panose="00000700000000000000" pitchFamily="2" charset="-78"/>
              </a:rPr>
              <a:t>ی </a:t>
            </a:r>
            <a:r>
              <a:rPr lang="fa-IR" sz="2400" b="1" dirty="0" smtClean="0">
                <a:cs typeface="B Titr" panose="00000700000000000000" pitchFamily="2" charset="-78"/>
              </a:rPr>
              <a:t>پیاده سازی کامل یک کیس در اپن فوم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6- برنامه نویسی و کامپایل ابزارهای پیش پردازش و پس پردازش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7- پیاده سازی ابزار تبدیل مختصات کارتزین به مماسی به صورت یک ابزار پس پردازش</a:t>
            </a:r>
            <a:endParaRPr lang="fa-IR" sz="2400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این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نسخه های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OpenFOAM-2.3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قابل اجرا می باشد.</a:t>
            </a:r>
          </a:p>
          <a:p>
            <a:pPr algn="justLow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اکثر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پارامتر های کنترلی در اپن فوم بوسیله تغییر پارامتر های ورودی برنامه قابل کنترل می باشند.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به زبان 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C++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برای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درک ساختار کد نیاز 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اپن فوم و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جداکننده های دو فاز</a:t>
            </a:r>
          </a:p>
          <a:p>
            <a:pPr algn="r" rtl="1">
              <a:lnSpc>
                <a:spcPct val="200000"/>
              </a:lnSpc>
            </a:pP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1972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2200" dirty="0" smtClean="0">
                <a:cs typeface="B Titr" panose="00000700000000000000" pitchFamily="2" charset="-78"/>
              </a:rPr>
              <a:t>جداکنندههای </a:t>
            </a:r>
            <a:r>
              <a:rPr lang="fa-IR" sz="2200" dirty="0">
                <a:cs typeface="B Titr" panose="00000700000000000000" pitchFamily="2" charset="-78"/>
              </a:rPr>
              <a:t>سیکلونی به عنوان نوعی از </a:t>
            </a:r>
            <a:r>
              <a:rPr lang="fa-IR" sz="2200" dirty="0" smtClean="0">
                <a:cs typeface="B Titr" panose="00000700000000000000" pitchFamily="2" charset="-78"/>
              </a:rPr>
              <a:t>جداکننده های </a:t>
            </a:r>
            <a:r>
              <a:rPr lang="fa-IR" sz="2200" dirty="0">
                <a:cs typeface="B Titr" panose="00000700000000000000" pitchFamily="2" charset="-78"/>
              </a:rPr>
              <a:t>با راندمان بالا و </a:t>
            </a:r>
            <a:r>
              <a:rPr lang="fa-IR" sz="2200" dirty="0" smtClean="0">
                <a:cs typeface="B Titr" panose="00000700000000000000" pitchFamily="2" charset="-78"/>
              </a:rPr>
              <a:t>حجم کم</a:t>
            </a:r>
            <a:r>
              <a:rPr lang="fa-IR" sz="2200" dirty="0">
                <a:cs typeface="B Titr" panose="00000700000000000000" pitchFamily="2" charset="-78"/>
              </a:rPr>
              <a:t>، در جداسازی </a:t>
            </a:r>
            <a:r>
              <a:rPr lang="fa-IR" sz="2200" dirty="0" smtClean="0">
                <a:cs typeface="B Titr" panose="00000700000000000000" pitchFamily="2" charset="-78"/>
              </a:rPr>
              <a:t>جریان های </a:t>
            </a:r>
            <a:r>
              <a:rPr lang="fa-IR" sz="2200" dirty="0">
                <a:cs typeface="B Titr" panose="00000700000000000000" pitchFamily="2" charset="-78"/>
              </a:rPr>
              <a:t>گاز مایع بسیار استفاده </a:t>
            </a:r>
            <a:r>
              <a:rPr lang="fa-IR" sz="2200" dirty="0" smtClean="0">
                <a:cs typeface="B Titr" panose="00000700000000000000" pitchFamily="2" charset="-78"/>
              </a:rPr>
              <a:t>می شوند</a:t>
            </a:r>
            <a:r>
              <a:rPr lang="fa-IR" sz="2200" dirty="0">
                <a:cs typeface="B Titr" panose="00000700000000000000" pitchFamily="2" charset="-78"/>
              </a:rPr>
              <a:t>.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56" y="785019"/>
            <a:ext cx="5439717" cy="3812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22423"/>
              </a:clrFrom>
              <a:clrTo>
                <a:srgbClr val="22242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8735" r="59546" b="9519"/>
          <a:stretch/>
        </p:blipFill>
        <p:spPr>
          <a:xfrm>
            <a:off x="534549" y="1035237"/>
            <a:ext cx="1394942" cy="3308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218000"/>
            <a:ext cx="2931713" cy="265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22423"/>
              </a:clrFrom>
              <a:clrTo>
                <a:srgbClr val="22242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" t="7814" r="78739" b="7736"/>
          <a:stretch/>
        </p:blipFill>
        <p:spPr>
          <a:xfrm>
            <a:off x="6869591" y="1023419"/>
            <a:ext cx="1394942" cy="34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42070"/>
            <a:ext cx="8229600" cy="2034930"/>
          </a:xfrm>
        </p:spPr>
        <p:txBody>
          <a:bodyPr>
            <a:normAutofit lnSpcReduction="10000"/>
          </a:bodyPr>
          <a:lstStyle/>
          <a:p>
            <a:pPr algn="justLow" rtl="1">
              <a:lnSpc>
                <a:spcPct val="150000"/>
              </a:lnSpc>
            </a:pPr>
            <a:r>
              <a:rPr lang="fa-IR" sz="2200" dirty="0" smtClean="0">
                <a:cs typeface="B Titr" panose="00000700000000000000" pitchFamily="2" charset="-78"/>
              </a:rPr>
              <a:t>جداکننده های فشرده</a:t>
            </a:r>
            <a:r>
              <a:rPr lang="en-US" sz="2200" dirty="0" smtClean="0">
                <a:cs typeface="B Titr" panose="00000700000000000000" pitchFamily="2" charset="-78"/>
              </a:rPr>
              <a:t>(GLCC)</a:t>
            </a:r>
            <a:r>
              <a:rPr lang="fa-IR" sz="2200" dirty="0" smtClean="0">
                <a:cs typeface="B Titr" panose="00000700000000000000" pitchFamily="2" charset="-78"/>
              </a:rPr>
              <a:t>کاربردهایی </a:t>
            </a:r>
            <a:r>
              <a:rPr lang="fa-IR" sz="2200" dirty="0">
                <a:cs typeface="B Titr" panose="00000700000000000000" pitchFamily="2" charset="-78"/>
              </a:rPr>
              <a:t>در میادین نفتی برای پیش تفکیک و جداسازی مقدماتی(فرا ساحلی و واقع در خشکی) اندازه گیر چندفازی، سیستم‌های </a:t>
            </a:r>
            <a:r>
              <a:rPr lang="fa-IR" sz="2200" dirty="0" smtClean="0">
                <a:cs typeface="B Titr" panose="00000700000000000000" pitchFamily="2" charset="-78"/>
              </a:rPr>
              <a:t>قطره گیر گاز،  </a:t>
            </a:r>
            <a:r>
              <a:rPr lang="fa-IR" sz="2200" dirty="0">
                <a:cs typeface="B Titr" panose="00000700000000000000" pitchFamily="2" charset="-78"/>
              </a:rPr>
              <a:t>نم زدای گاز مشعل  تجهیز آزمایش چاه قابل‌حمل، جداکننده‌های زیر گودال  و </a:t>
            </a:r>
            <a:r>
              <a:rPr lang="fa-IR" sz="2200" dirty="0" smtClean="0">
                <a:cs typeface="B Titr" panose="00000700000000000000" pitchFamily="2" charset="-78"/>
              </a:rPr>
              <a:t>لخته گیر‌ها  </a:t>
            </a:r>
            <a:r>
              <a:rPr lang="fa-IR" sz="2200" dirty="0">
                <a:cs typeface="B Titr" panose="00000700000000000000" pitchFamily="2" charset="-78"/>
              </a:rPr>
              <a:t>پیدا </a:t>
            </a:r>
            <a:r>
              <a:rPr lang="fa-IR" sz="2200" dirty="0" smtClean="0">
                <a:cs typeface="B Titr" panose="00000700000000000000" pitchFamily="2" charset="-78"/>
              </a:rPr>
              <a:t>کرده اند.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495800" cy="3590166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جداساز سایکلون گاز-مایع</a:t>
            </a:r>
            <a:endParaRPr lang="fa-IR" sz="36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38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هزینه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ی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کمتر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پارامتر های مختلف هندسی و عملکردی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دقیق پدیده های  انتقال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سرعت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بالاتر در امکان سنجی و بررسی سیستم های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مختلف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   کارکرد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در شرایط متفاوت نسبت به فرایند پیچیده ی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ساخت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لزوم استفاده از روش های عددی و مدلسازی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2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روابط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حاکم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9200" y="2438400"/>
                <a:ext cx="2202783" cy="630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438400"/>
                <a:ext cx="2202783" cy="6308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442420" y="2438400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پیوستگی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3221614"/>
                <a:ext cx="4276299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21614"/>
                <a:ext cx="4276299" cy="67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3374027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بقای ممنتوم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28800" y="4136014"/>
                <a:ext cx="4241866" cy="724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ij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136014"/>
                <a:ext cx="4241866" cy="724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147467" y="4409305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ترم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تنش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ملکولی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126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روابط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حاکم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1868" y="1580396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مدل تنش رینولدز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1851" y="2075051"/>
                <a:ext cx="2005421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851" y="2075051"/>
                <a:ext cx="2005421" cy="6195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943218"/>
              </p:ext>
            </p:extLst>
          </p:nvPr>
        </p:nvGraphicFramePr>
        <p:xfrm>
          <a:off x="2251817" y="2710548"/>
          <a:ext cx="3403051" cy="72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4" imgW="1600200" imgH="482600" progId="Equation.DSMT4">
                  <p:embed/>
                </p:oleObj>
              </mc:Choice>
              <mc:Fallback>
                <p:oleObj name="Equation" r:id="rId4" imgW="1600200" imgH="482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817" y="2710548"/>
                        <a:ext cx="3403051" cy="726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669297" y="2892090"/>
                <a:ext cx="602216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297" y="2892090"/>
                <a:ext cx="602216" cy="395045"/>
              </a:xfrm>
              <a:prstGeom prst="rect">
                <a:avLst/>
              </a:prstGeom>
              <a:blipFill>
                <a:blip r:embed="rId6"/>
                <a:stretch>
                  <a:fillRect t="-1538" r="-707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11344"/>
              </p:ext>
            </p:extLst>
          </p:nvPr>
        </p:nvGraphicFramePr>
        <p:xfrm>
          <a:off x="2302476" y="3437746"/>
          <a:ext cx="3352392" cy="685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7" imgW="2095500" imgH="431800" progId="Equation.DSMT4">
                  <p:embed/>
                </p:oleObj>
              </mc:Choice>
              <mc:Fallback>
                <p:oleObj name="Equation" r:id="rId7" imgW="2095500" imgH="431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476" y="3437746"/>
                        <a:ext cx="3352392" cy="685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32741" y="3565347"/>
                <a:ext cx="759374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41" y="3565347"/>
                <a:ext cx="759374" cy="395045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16704"/>
              </p:ext>
            </p:extLst>
          </p:nvPr>
        </p:nvGraphicFramePr>
        <p:xfrm>
          <a:off x="2327806" y="4089147"/>
          <a:ext cx="1407523" cy="86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10" imgW="812447" imgH="495085" progId="Equation.DSMT4">
                  <p:embed/>
                </p:oleObj>
              </mc:Choice>
              <mc:Fallback>
                <p:oleObj name="Equation" r:id="rId10" imgW="812447" imgH="495085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806" y="4089147"/>
                        <a:ext cx="1407523" cy="861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684469" y="4384625"/>
                <a:ext cx="714363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69" y="4384625"/>
                <a:ext cx="714363" cy="395045"/>
              </a:xfrm>
              <a:prstGeom prst="rect">
                <a:avLst/>
              </a:prstGeom>
              <a:blipFill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55582"/>
              </p:ext>
            </p:extLst>
          </p:nvPr>
        </p:nvGraphicFramePr>
        <p:xfrm>
          <a:off x="2347997" y="4861608"/>
          <a:ext cx="1675889" cy="74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13" imgW="965200" imgH="431800" progId="Equation.DSMT4">
                  <p:embed/>
                </p:oleObj>
              </mc:Choice>
              <mc:Fallback>
                <p:oleObj name="Equation" r:id="rId13" imgW="965200" imgH="431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97" y="4861608"/>
                        <a:ext cx="1675889" cy="746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669297" y="5019122"/>
                <a:ext cx="768094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297" y="5019122"/>
                <a:ext cx="768094" cy="395045"/>
              </a:xfrm>
              <a:prstGeom prst="rect">
                <a:avLst/>
              </a:prstGeom>
              <a:blipFill>
                <a:blip r:embed="rId1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256206"/>
              </p:ext>
            </p:extLst>
          </p:nvPr>
        </p:nvGraphicFramePr>
        <p:xfrm>
          <a:off x="2398832" y="5495803"/>
          <a:ext cx="2941361" cy="47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16" imgW="1714500" imgH="279400" progId="Equation.DSMT4">
                  <p:embed/>
                </p:oleObj>
              </mc:Choice>
              <mc:Fallback>
                <p:oleObj name="Equation" r:id="rId16" imgW="1714500" imgH="27940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832" y="5495803"/>
                        <a:ext cx="2941361" cy="473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35055" y="5578043"/>
                <a:ext cx="80233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055" y="5578043"/>
                <a:ext cx="802336" cy="391646"/>
              </a:xfrm>
              <a:prstGeom prst="rect">
                <a:avLst/>
              </a:prstGeom>
              <a:blipFill>
                <a:blip r:embed="rId1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001268" y="1455650"/>
                <a:ext cx="3556999" cy="618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𝛱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68" y="1455650"/>
                <a:ext cx="3556999" cy="6188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297423" y="2933330"/>
                <a:ext cx="1160254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نرخ تولید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423" y="2933330"/>
                <a:ext cx="1160254" cy="395045"/>
              </a:xfrm>
              <a:prstGeom prst="rect">
                <a:avLst/>
              </a:prstGeom>
              <a:blipFill>
                <a:blip r:embed="rId20"/>
                <a:stretch>
                  <a:fillRect r="-4737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348967" y="3565346"/>
                <a:ext cx="1099340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نرخ نفوذ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67" y="3565346"/>
                <a:ext cx="1099340" cy="395045"/>
              </a:xfrm>
              <a:prstGeom prst="rect">
                <a:avLst/>
              </a:prstGeom>
              <a:blipFill>
                <a:blip r:embed="rId21"/>
                <a:stretch>
                  <a:fillRect t="-1538" r="-4420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087678" y="4379663"/>
                <a:ext cx="1621919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نرخ از بین رفتن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678" y="4379663"/>
                <a:ext cx="1621919" cy="395045"/>
              </a:xfrm>
              <a:prstGeom prst="rect">
                <a:avLst/>
              </a:prstGeom>
              <a:blipFill>
                <a:blip r:embed="rId22"/>
                <a:stretch>
                  <a:fillRect r="-3008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039868" y="5072065"/>
                <a:ext cx="3675365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نرخ </a:t>
                </a:r>
                <a:r>
                  <a:rPr lang="fa-IR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جابجایی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در </a:t>
                </a: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اثر اغتشاش، فشار و کشش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68" y="5072065"/>
                <a:ext cx="3675365" cy="395045"/>
              </a:xfrm>
              <a:prstGeom prst="rect">
                <a:avLst/>
              </a:prstGeom>
              <a:blipFill>
                <a:blip r:embed="rId23"/>
                <a:stretch>
                  <a:fillRect r="-1327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633780" y="5669004"/>
                <a:ext cx="2487540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نرخ </a:t>
                </a:r>
                <a:r>
                  <a:rPr lang="fa-IR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جابجایی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در </a:t>
                </a:r>
                <a:r>
                  <a:rPr lang="fa-I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اثر چرخش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780" y="5669004"/>
                <a:ext cx="2487540" cy="395045"/>
              </a:xfrm>
              <a:prstGeom prst="rect">
                <a:avLst/>
              </a:prstGeom>
              <a:blipFill>
                <a:blip r:embed="rId24"/>
                <a:stretch>
                  <a:fillRect t="-1538" r="-2206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5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417638"/>
            <a:ext cx="8229600" cy="4525963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تولید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هندسه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در نرم افزار </a:t>
            </a:r>
            <a:r>
              <a:rPr lang="en-US" sz="2400" dirty="0" err="1" smtClean="0">
                <a:solidFill>
                  <a:srgbClr val="0000FF"/>
                </a:solidFill>
                <a:cs typeface="B Titr" panose="00000700000000000000" pitchFamily="2" charset="-78"/>
              </a:rPr>
              <a:t>Solidworks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ابعاد دامنه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حل</a:t>
            </a:r>
            <a:r>
              <a:rPr lang="en-US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شرایط مرزی و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5"/>
          <a:stretch/>
        </p:blipFill>
        <p:spPr bwMode="auto">
          <a:xfrm>
            <a:off x="762000" y="1219200"/>
            <a:ext cx="160909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65150"/>
            <a:ext cx="4495800" cy="387688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01417">
            <a:off x="2513539" y="3262112"/>
            <a:ext cx="914400" cy="53340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inlet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376545" y="5684840"/>
            <a:ext cx="1523999" cy="4571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Water outlet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34000" y="2438401"/>
            <a:ext cx="1523999" cy="4571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Air outlet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95" y="1417638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بلوک بندی و تولید شبکه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در نرم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افزار 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Gambit</a:t>
            </a:r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وارد کردن شبکه در 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OpenFOAM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شبکه بندی 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41" r="3651"/>
          <a:stretch/>
        </p:blipFill>
        <p:spPr bwMode="auto">
          <a:xfrm>
            <a:off x="5277939" y="2509651"/>
            <a:ext cx="2978956" cy="1250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1071" y="3886200"/>
            <a:ext cx="2712692" cy="1722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t="8093" r="28455"/>
          <a:stretch/>
        </p:blipFill>
        <p:spPr bwMode="auto">
          <a:xfrm>
            <a:off x="282599" y="727792"/>
            <a:ext cx="2644872" cy="2320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2"/>
          <a:stretch/>
        </p:blipFill>
        <p:spPr bwMode="auto">
          <a:xfrm>
            <a:off x="0" y="3134722"/>
            <a:ext cx="3170884" cy="2196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9163" y="2775422"/>
            <a:ext cx="3288776" cy="2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اعتبار سنجی به وسیله ی پروفیل سرعت مماسی در دوقسمت ازدامنه </a:t>
            </a:r>
          </a:p>
          <a:p>
            <a:pPr algn="ctr" rtl="1"/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نتایج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689" r="1449" b="1840"/>
          <a:stretch/>
        </p:blipFill>
        <p:spPr bwMode="auto">
          <a:xfrm>
            <a:off x="533400" y="2029810"/>
            <a:ext cx="388874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481604"/>
            <a:ext cx="4572000" cy="375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پیش‌بینی سرعت مماسی متوسط در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mm </a:t>
            </a:r>
            <a:r>
              <a:rPr lang="fa-IR" sz="16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500 زیر  ورودی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1877" r="1283" b="1465"/>
          <a:stretch/>
        </p:blipFill>
        <p:spPr bwMode="auto">
          <a:xfrm>
            <a:off x="4639944" y="1939336"/>
            <a:ext cx="3894455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97685" y="5518537"/>
            <a:ext cx="3978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پیش‌بینی سرعت مماسی متوسط در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mm </a:t>
            </a:r>
            <a:r>
              <a:rPr lang="fa-I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600 </a:t>
            </a:r>
            <a:r>
              <a:rPr lang="fa-IR" sz="16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زیر  ورودی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2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15867</TotalTime>
  <Words>443</Words>
  <Application>Microsoft Office PowerPoint</Application>
  <PresentationFormat>On-screen Show (4:3)</PresentationFormat>
  <Paragraphs>80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B Nazanin</vt:lpstr>
      <vt:lpstr>B Titr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Concourse</vt:lpstr>
      <vt:lpstr>Equation</vt:lpstr>
      <vt:lpstr>            شبیه سازی جداساز سایکلون گاز-مایع با استفاده از OpenFOAM   سید مهدی حسینی  تیر 96     </vt:lpstr>
      <vt:lpstr> </vt:lpstr>
      <vt:lpstr> </vt:lpstr>
      <vt:lpstr>لزوم استفاده از روش های عددی و مدلسازی</vt:lpstr>
      <vt:lpstr>روابط حاکم</vt:lpstr>
      <vt:lpstr>روابط حاکم</vt:lpstr>
      <vt:lpstr>ابعاد دامنه حل شرایط مرزی و</vt:lpstr>
      <vt:lpstr>شبکه بندی </vt:lpstr>
      <vt:lpstr>نتایج</vt:lpstr>
      <vt:lpstr>نتایج</vt:lpstr>
      <vt:lpstr>نتایج</vt:lpstr>
      <vt:lpstr>نتایج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230</cp:revision>
  <dcterms:created xsi:type="dcterms:W3CDTF">2006-08-16T00:00:00Z</dcterms:created>
  <dcterms:modified xsi:type="dcterms:W3CDTF">2017-07-29T12:25:15Z</dcterms:modified>
</cp:coreProperties>
</file>