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66" r:id="rId2"/>
    <p:sldId id="257" r:id="rId3"/>
    <p:sldId id="258" r:id="rId4"/>
    <p:sldId id="267"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182"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1"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2"/>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1"/>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11D2B4E-44AF-4C67-91F4-632B8954E0FB}" type="datetimeFigureOut">
              <a:rPr lang="en-US" smtClean="0"/>
              <a:pPr/>
              <a:t>7/12/2017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28CCAA0-265A-4857-9255-E9E202E142F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30"/>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11D2B4E-44AF-4C67-91F4-632B8954E0FB}" type="datetimeFigureOut">
              <a:rPr lang="en-US" smtClean="0"/>
              <a:pPr/>
              <a:t>7/12/2017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28CCAA0-265A-4857-9255-E9E202E142F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4" y="274641"/>
            <a:ext cx="1777471"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11D2B4E-44AF-4C67-91F4-632B8954E0FB}" type="datetimeFigureOut">
              <a:rPr lang="en-US" smtClean="0"/>
              <a:pPr/>
              <a:t>7/12/2017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28CCAA0-265A-4857-9255-E9E202E142F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11D2B4E-44AF-4C67-91F4-632B8954E0FB}" type="datetimeFigureOut">
              <a:rPr lang="en-US" smtClean="0"/>
              <a:pPr/>
              <a:t>7/12/2017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28CCAA0-265A-4857-9255-E9E202E142FD}"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11D2B4E-44AF-4C67-91F4-632B8954E0FB}" type="datetimeFigureOut">
              <a:rPr lang="en-US" smtClean="0"/>
              <a:pPr/>
              <a:t>7/12/2017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28CCAA0-265A-4857-9255-E9E202E142FD}"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11D2B4E-44AF-4C67-91F4-632B8954E0FB}" type="datetimeFigureOut">
              <a:rPr lang="en-US" smtClean="0"/>
              <a:pPr/>
              <a:t>7/12/2017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28CCAA0-265A-4857-9255-E9E202E142FD}"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7"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1" y="1444295"/>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444295"/>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11D2B4E-44AF-4C67-91F4-632B8954E0FB}" type="datetimeFigureOut">
              <a:rPr lang="en-US" smtClean="0"/>
              <a:pPr/>
              <a:t>7/12/2017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28CCAA0-265A-4857-9255-E9E202E142F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11D2B4E-44AF-4C67-91F4-632B8954E0FB}" type="datetimeFigureOut">
              <a:rPr lang="en-US" smtClean="0"/>
              <a:pPr/>
              <a:t>7/12/2017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28CCAA0-265A-4857-9255-E9E202E142FD}"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11D2B4E-44AF-4C67-91F4-632B8954E0FB}" type="datetimeFigureOut">
              <a:rPr lang="en-US" smtClean="0"/>
              <a:pPr/>
              <a:t>7/12/2017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28CCAA0-265A-4857-9255-E9E202E142F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11D2B4E-44AF-4C67-91F4-632B8954E0FB}" type="datetimeFigureOut">
              <a:rPr lang="en-US" smtClean="0"/>
              <a:pPr/>
              <a:t>7/12/2017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28CCAA0-265A-4857-9255-E9E202E142F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3"/>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11D2B4E-44AF-4C67-91F4-632B8954E0FB}" type="datetimeFigureOut">
              <a:rPr lang="en-US" smtClean="0"/>
              <a:pPr/>
              <a:t>7/12/2017</a:t>
            </a:fld>
            <a:endParaRPr lang="en-US"/>
          </a:p>
        </p:txBody>
      </p:sp>
      <p:sp>
        <p:nvSpPr>
          <p:cNvPr id="6" name="Footer Placeholder 5"/>
          <p:cNvSpPr>
            <a:spLocks noGrp="1"/>
          </p:cNvSpPr>
          <p:nvPr>
            <p:ph type="ftr" sz="quarter" idx="11"/>
          </p:nvPr>
        </p:nvSpPr>
        <p:spPr>
          <a:xfrm>
            <a:off x="4380073" y="6407945"/>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28CCAA0-265A-4857-9255-E9E202E142FD}" type="slidenum">
              <a:rPr lang="en-US" smtClean="0"/>
              <a:pPr/>
              <a:t>‹#›</a:t>
            </a:fld>
            <a:endParaRPr lang="en-US"/>
          </a:p>
        </p:txBody>
      </p:sp>
      <p:sp>
        <p:nvSpPr>
          <p:cNvPr id="2" name="Title 1"/>
          <p:cNvSpPr>
            <a:spLocks noGrp="1"/>
          </p:cNvSpPr>
          <p:nvPr>
            <p:ph type="title"/>
          </p:nvPr>
        </p:nvSpPr>
        <p:spPr>
          <a:xfrm>
            <a:off x="228600" y="4865123"/>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3" y="5791254"/>
            <a:ext cx="3402315"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3" y="5791254"/>
            <a:ext cx="3402315"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9"/>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11D2B4E-44AF-4C67-91F4-632B8954E0FB}" type="datetimeFigureOut">
              <a:rPr lang="en-US" smtClean="0"/>
              <a:pPr/>
              <a:t>7/12/2017</a:t>
            </a:fld>
            <a:endParaRPr lang="en-US"/>
          </a:p>
        </p:txBody>
      </p:sp>
      <p:sp>
        <p:nvSpPr>
          <p:cNvPr id="22" name="Footer Placeholder 21"/>
          <p:cNvSpPr>
            <a:spLocks noGrp="1"/>
          </p:cNvSpPr>
          <p:nvPr>
            <p:ph type="ftr" sz="quarter" idx="3"/>
          </p:nvPr>
        </p:nvSpPr>
        <p:spPr>
          <a:xfrm>
            <a:off x="4380073" y="6407945"/>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5"/>
            <a:ext cx="365760" cy="365125"/>
          </a:xfrm>
          <a:prstGeom prst="rect">
            <a:avLst/>
          </a:prstGeom>
        </p:spPr>
        <p:txBody>
          <a:bodyPr vert="horz" anchor="b"/>
          <a:lstStyle>
            <a:lvl1pPr algn="r" eaLnBrk="1" latinLnBrk="0" hangingPunct="1">
              <a:defRPr kumimoji="0" sz="1000" b="0">
                <a:solidFill>
                  <a:schemeClr val="tx1"/>
                </a:solidFill>
              </a:defRPr>
            </a:lvl1pPr>
            <a:extLst/>
          </a:lstStyle>
          <a:p>
            <a:fld id="{228CCAA0-265A-4857-9255-E9E202E142F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48310" y="2360172"/>
            <a:ext cx="8229600" cy="4525963"/>
          </a:xfrm>
        </p:spPr>
        <p:txBody>
          <a:bodyPr/>
          <a:lstStyle/>
          <a:p>
            <a:pPr algn="ctr" rtl="1"/>
            <a:r>
              <a:rPr lang="fa-IR" sz="2800" b="1" dirty="0">
                <a:cs typeface="B Nazanin" pitchFamily="2" charset="-78"/>
              </a:rPr>
              <a:t>تعیین مشخصات آیروآکوستیکی ساختمان ها توسط مدلسازی در نرم افزار انسیس</a:t>
            </a:r>
            <a:r>
              <a:rPr lang="en-US" sz="2800" b="1" dirty="0">
                <a:cs typeface="B Nazanin" pitchFamily="2" charset="-78"/>
              </a:rPr>
              <a:t>Fluent</a:t>
            </a:r>
            <a:r>
              <a:rPr lang="fa-IR" sz="2800" b="1" dirty="0">
                <a:cs typeface="B Nazanin" pitchFamily="2" charset="-78"/>
              </a:rPr>
              <a:t> با در نظر گرفتن مشخصات هندسی ساختمان ها و مصالح بکار </a:t>
            </a:r>
            <a:r>
              <a:rPr lang="fa-IR" sz="2800" b="1" dirty="0" smtClean="0">
                <a:cs typeface="B Nazanin" pitchFamily="2" charset="-78"/>
              </a:rPr>
              <a:t>رفته</a:t>
            </a:r>
            <a:endParaRPr lang="en-US" sz="2800" b="1" dirty="0" smtClean="0">
              <a:cs typeface="B Nazanin" pitchFamily="2" charset="-78"/>
            </a:endParaRPr>
          </a:p>
          <a:p>
            <a:pPr algn="ctr" rtl="1"/>
            <a:r>
              <a:rPr lang="en-US" sz="2800" b="1" dirty="0">
                <a:cs typeface="B Nazanin" pitchFamily="2" charset="-78"/>
              </a:rPr>
              <a:t/>
            </a:r>
            <a:br>
              <a:rPr lang="en-US" sz="2800" b="1" dirty="0">
                <a:cs typeface="B Nazanin" pitchFamily="2" charset="-78"/>
              </a:rPr>
            </a:br>
            <a:r>
              <a:rPr lang="fa-IR" sz="2800" b="1" dirty="0">
                <a:cs typeface="B Nazanin" pitchFamily="2" charset="-78"/>
              </a:rPr>
              <a:t>شهرام مرشدی </a:t>
            </a:r>
            <a:br>
              <a:rPr lang="fa-IR" sz="2800" b="1" dirty="0">
                <a:cs typeface="B Nazanin" pitchFamily="2" charset="-78"/>
              </a:rPr>
            </a:br>
            <a:r>
              <a:rPr lang="fa-IR" sz="2800" b="1" dirty="0">
                <a:cs typeface="B Nazanin" pitchFamily="2" charset="-78"/>
              </a:rPr>
              <a:t>اسفند 95</a:t>
            </a:r>
            <a:endParaRPr lang="en-US" dirty="0">
              <a:cs typeface="B Nazanin" pitchFamily="2" charset="-78"/>
            </a:endParaRP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15200" y="401515"/>
            <a:ext cx="13589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500" y="363414"/>
            <a:ext cx="2756921" cy="1143002"/>
          </a:xfrm>
          <a:prstGeom prst="rect">
            <a:avLst/>
          </a:prstGeom>
        </p:spPr>
      </p:pic>
    </p:spTree>
    <p:extLst>
      <p:ext uri="{BB962C8B-B14F-4D97-AF65-F5344CB8AC3E}">
        <p14:creationId xmlns:p14="http://schemas.microsoft.com/office/powerpoint/2010/main" val="35392381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flipV="1">
            <a:off x="-2590800" y="6878782"/>
            <a:ext cx="45719" cy="46037"/>
          </a:xfrm>
        </p:spPr>
        <p:txBody>
          <a:bodyPr>
            <a:normAutofit fontScale="25000" lnSpcReduction="20000"/>
          </a:bodyPr>
          <a:lstStyle/>
          <a:p>
            <a:endParaRPr lang="en-US" dirty="0"/>
          </a:p>
        </p:txBody>
      </p:sp>
      <p:sp>
        <p:nvSpPr>
          <p:cNvPr id="2" name="Title 1"/>
          <p:cNvSpPr>
            <a:spLocks noGrp="1"/>
          </p:cNvSpPr>
          <p:nvPr>
            <p:ph type="title"/>
          </p:nvPr>
        </p:nvSpPr>
        <p:spPr>
          <a:xfrm>
            <a:off x="0" y="0"/>
            <a:ext cx="9144000" cy="6858000"/>
          </a:xfrm>
        </p:spPr>
        <p:txBody>
          <a:bodyPr>
            <a:normAutofit fontScale="90000"/>
          </a:bodyPr>
          <a:lstStyle/>
          <a:p>
            <a:pPr algn="r" rtl="1">
              <a:lnSpc>
                <a:spcPct val="150000"/>
              </a:lnSpc>
            </a:pPr>
            <a:r>
              <a:rPr lang="fa-IR" dirty="0" smtClean="0">
                <a:solidFill>
                  <a:srgbClr val="00B0F0"/>
                </a:solidFill>
              </a:rPr>
              <a:t>                        نکات و الزامات</a:t>
            </a:r>
            <a:br>
              <a:rPr lang="fa-IR" dirty="0" smtClean="0">
                <a:solidFill>
                  <a:srgbClr val="00B0F0"/>
                </a:solidFill>
              </a:rPr>
            </a:br>
            <a:r>
              <a:rPr lang="fa-IR" sz="3200" b="1" dirty="0"/>
              <a:t>1- </a:t>
            </a:r>
            <a:r>
              <a:rPr lang="fa-IR" sz="3200" b="1" dirty="0" smtClean="0"/>
              <a:t>آشنایی اولیه با </a:t>
            </a:r>
            <a:r>
              <a:rPr lang="en-US" sz="3200" b="1" dirty="0" smtClean="0"/>
              <a:t>CFD</a:t>
            </a:r>
            <a:r>
              <a:rPr lang="fa-IR" sz="3200" b="1" dirty="0" smtClean="0"/>
              <a:t> </a:t>
            </a:r>
            <a:br>
              <a:rPr lang="fa-IR" sz="3200" b="1" dirty="0" smtClean="0"/>
            </a:br>
            <a:r>
              <a:rPr lang="fa-IR" sz="3200" b="1" dirty="0" smtClean="0"/>
              <a:t>2- آشنایی اولیه با نرم افزار </a:t>
            </a:r>
            <a:r>
              <a:rPr lang="en-US" sz="3200" b="1" dirty="0" smtClean="0"/>
              <a:t>Gambit</a:t>
            </a:r>
            <a:r>
              <a:rPr lang="fa-IR" sz="3200" b="1" dirty="0" smtClean="0"/>
              <a:t/>
            </a:r>
            <a:br>
              <a:rPr lang="fa-IR" sz="3200" b="1" dirty="0" smtClean="0"/>
            </a:br>
            <a:r>
              <a:rPr lang="fa-IR" sz="3200" b="1" dirty="0" smtClean="0"/>
              <a:t>3- آشنایی با مفاهیم اولیه آکوستیک همچون شاخص کاهش صدا، مودهای طبیعی فرکانسی لوله و...</a:t>
            </a:r>
            <a:r>
              <a:rPr lang="en-US" sz="3200" b="1" dirty="0" smtClean="0"/>
              <a:t/>
            </a:r>
            <a:br>
              <a:rPr lang="en-US" sz="3200" b="1" dirty="0" smtClean="0"/>
            </a:br>
            <a:r>
              <a:rPr lang="fa-IR" sz="3200" b="1" dirty="0" smtClean="0"/>
              <a:t>4- آشنایی اولیه با نرم افزار فلوئنت و برخی مفاهیم از قبیل پایا بودن جریان، حل ضمنی یا صریح، حل بر مبنای دانسیته و یا حل بر مبنای فشار و... </a:t>
            </a:r>
            <a:r>
              <a:rPr lang="fa-IR" sz="3200" b="1" dirty="0"/>
              <a:t>.</a:t>
            </a:r>
            <a:r>
              <a:rPr lang="fa-IR" dirty="0"/>
              <a:t/>
            </a:r>
            <a:br>
              <a:rPr lang="fa-IR" dirty="0"/>
            </a:br>
            <a:r>
              <a:rPr lang="fa-IR" dirty="0"/>
              <a:t/>
            </a:r>
            <a:br>
              <a:rPr lang="fa-IR" dirty="0"/>
            </a:br>
            <a:endParaRPr lang="en-US" dirty="0"/>
          </a:p>
        </p:txBody>
      </p:sp>
    </p:spTree>
    <p:extLst>
      <p:ext uri="{BB962C8B-B14F-4D97-AF65-F5344CB8AC3E}">
        <p14:creationId xmlns:p14="http://schemas.microsoft.com/office/powerpoint/2010/main" val="38773074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19400" y="6629400"/>
            <a:ext cx="45719" cy="45719"/>
          </a:xfrm>
        </p:spPr>
        <p:txBody>
          <a:bodyPr>
            <a:normAutofit fontScale="25000" lnSpcReduction="20000"/>
          </a:bodyPr>
          <a:lstStyle/>
          <a:p>
            <a:endParaRPr lang="en-US" dirty="0"/>
          </a:p>
        </p:txBody>
      </p:sp>
      <p:sp>
        <p:nvSpPr>
          <p:cNvPr id="2" name="Title 1"/>
          <p:cNvSpPr>
            <a:spLocks noGrp="1"/>
          </p:cNvSpPr>
          <p:nvPr>
            <p:ph type="title"/>
          </p:nvPr>
        </p:nvSpPr>
        <p:spPr>
          <a:xfrm>
            <a:off x="381000" y="533400"/>
            <a:ext cx="8153400" cy="4724400"/>
          </a:xfrm>
        </p:spPr>
        <p:txBody>
          <a:bodyPr>
            <a:noAutofit/>
          </a:bodyPr>
          <a:lstStyle/>
          <a:p>
            <a:pPr algn="r" rtl="1"/>
            <a:r>
              <a:rPr lang="fa-IR" sz="2800" dirty="0" smtClean="0">
                <a:cs typeface="B Nazanin" pitchFamily="2" charset="-78"/>
              </a:rPr>
              <a:t>آیرو </a:t>
            </a:r>
            <a:r>
              <a:rPr lang="fa-IR" sz="2800" dirty="0">
                <a:cs typeface="B Nazanin" pitchFamily="2" charset="-78"/>
              </a:rPr>
              <a:t>آکوستیک شاخه ای از علم آکوستیک است که به بررسی تولید نویز (</a:t>
            </a:r>
            <a:r>
              <a:rPr lang="en-US" sz="2800" dirty="0">
                <a:cs typeface="B Nazanin" pitchFamily="2" charset="-78"/>
              </a:rPr>
              <a:t>noise) </a:t>
            </a:r>
            <a:r>
              <a:rPr lang="fa-IR" sz="2800" dirty="0">
                <a:cs typeface="B Nazanin" pitchFamily="2" charset="-78"/>
              </a:rPr>
              <a:t>می پردازد. نویز می تواند از طریق حرکت سیال مغشوش  یا از برخورد نیروهای آیرودینامیکی که با سطوح برخورد می کنند، به وجود آید. تولید نویز همچنین می تواند با تغییر تناوبی (</a:t>
            </a:r>
            <a:r>
              <a:rPr lang="en-US" sz="2800" dirty="0">
                <a:cs typeface="B Nazanin" pitchFamily="2" charset="-78"/>
              </a:rPr>
              <a:t>periodic) </a:t>
            </a:r>
            <a:r>
              <a:rPr lang="fa-IR" sz="2800" dirty="0">
                <a:cs typeface="B Nazanin" pitchFamily="2" charset="-78"/>
              </a:rPr>
              <a:t>جریان ها در ارتباط  باشد. علم آیرو آکوستیک محاسباتی یا </a:t>
            </a:r>
            <a:r>
              <a:rPr lang="en-US" sz="2800" dirty="0">
                <a:cs typeface="B Nazanin" pitchFamily="2" charset="-78"/>
              </a:rPr>
              <a:t>CAA(computational </a:t>
            </a:r>
            <a:r>
              <a:rPr lang="en-US" sz="2800" dirty="0" err="1">
                <a:cs typeface="B Nazanin" pitchFamily="2" charset="-78"/>
              </a:rPr>
              <a:t>aeroacoustics</a:t>
            </a:r>
            <a:r>
              <a:rPr lang="en-US" sz="2800" dirty="0">
                <a:cs typeface="B Nazanin" pitchFamily="2" charset="-78"/>
              </a:rPr>
              <a:t>) </a:t>
            </a:r>
            <a:r>
              <a:rPr lang="fa-IR" sz="2800" dirty="0">
                <a:cs typeface="B Nazanin" pitchFamily="2" charset="-78"/>
              </a:rPr>
              <a:t>عبارت است از به کار گیری روش های عددی برای حل معادلات حاکم بر مسائل آیرو آکوستیک.</a:t>
            </a:r>
            <a:endParaRPr lang="en-US" sz="2800" dirty="0">
              <a:cs typeface="B Nazanin" pitchFamily="2" charset="-78"/>
            </a:endParaRPr>
          </a:p>
        </p:txBody>
      </p:sp>
    </p:spTree>
    <p:extLst>
      <p:ext uri="{BB962C8B-B14F-4D97-AF65-F5344CB8AC3E}">
        <p14:creationId xmlns:p14="http://schemas.microsoft.com/office/powerpoint/2010/main" val="5069727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4600" y="6400800"/>
            <a:ext cx="45719" cy="45719"/>
          </a:xfrm>
        </p:spPr>
        <p:txBody>
          <a:bodyPr>
            <a:normAutofit fontScale="25000" lnSpcReduction="20000"/>
          </a:bodyPr>
          <a:lstStyle/>
          <a:p>
            <a:endParaRPr lang="en-US" dirty="0"/>
          </a:p>
        </p:txBody>
      </p:sp>
      <p:sp>
        <p:nvSpPr>
          <p:cNvPr id="2" name="Title 1"/>
          <p:cNvSpPr>
            <a:spLocks noGrp="1"/>
          </p:cNvSpPr>
          <p:nvPr>
            <p:ph type="title"/>
          </p:nvPr>
        </p:nvSpPr>
        <p:spPr>
          <a:xfrm>
            <a:off x="0" y="0"/>
            <a:ext cx="9144000" cy="6858000"/>
          </a:xfrm>
        </p:spPr>
        <p:txBody>
          <a:bodyPr>
            <a:normAutofit/>
          </a:bodyPr>
          <a:lstStyle/>
          <a:p>
            <a:pPr algn="r" rtl="1"/>
            <a:r>
              <a:rPr lang="fa-IR" sz="3200" dirty="0"/>
              <a:t>از آنجا که علم آکوستیک در واقع  بررسی موج های فشاری پدید آمده توسط سیال است، می توان این علم را با دینامیک سیالات کاملاً مربط دانست. نرم افزار قدرتمند فلوئنت (</a:t>
            </a:r>
            <a:r>
              <a:rPr lang="en-US" sz="3200" dirty="0"/>
              <a:t>FLUENT)  </a:t>
            </a:r>
            <a:r>
              <a:rPr lang="fa-IR" sz="3200" dirty="0"/>
              <a:t>در راستای پیش بینی نحوه ی انتشار صدا و نویز، ابزاری کار آمد فراهم کرده است. این نرم افزار سه روش را برای محاسبه ی نویز آیرودینامیکی در بر دارد:</a:t>
            </a:r>
            <a:br>
              <a:rPr lang="fa-IR" sz="3200" dirty="0"/>
            </a:br>
            <a:r>
              <a:rPr lang="fa-IR" sz="3200" dirty="0"/>
              <a:t>1- روش مستقیم</a:t>
            </a:r>
            <a:br>
              <a:rPr lang="fa-IR" sz="3200" dirty="0"/>
            </a:br>
            <a:r>
              <a:rPr lang="fa-IR" sz="3200" dirty="0"/>
              <a:t>2- روش انتگرالی بر اساس شباهت آکوستیکی</a:t>
            </a:r>
            <a:br>
              <a:rPr lang="fa-IR" sz="3200" dirty="0"/>
            </a:br>
            <a:r>
              <a:rPr lang="fa-IR" sz="3200" dirty="0"/>
              <a:t>3- مدلهای منبع نویز با پهنای باند بالا</a:t>
            </a:r>
            <a:br>
              <a:rPr lang="fa-IR" sz="3200" dirty="0"/>
            </a:br>
            <a:endParaRPr lang="en-US" sz="3200" dirty="0"/>
          </a:p>
        </p:txBody>
      </p:sp>
    </p:spTree>
    <p:extLst>
      <p:ext uri="{BB962C8B-B14F-4D97-AF65-F5344CB8AC3E}">
        <p14:creationId xmlns:p14="http://schemas.microsoft.com/office/powerpoint/2010/main" val="1615528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pPr algn="r" rtl="1"/>
            <a:r>
              <a:rPr lang="fa-IR" sz="2400" dirty="0">
                <a:solidFill>
                  <a:schemeClr val="tx1"/>
                </a:solidFill>
              </a:rPr>
              <a:t>توانمندی های برنامه</a:t>
            </a:r>
            <a:br>
              <a:rPr lang="fa-IR" sz="2400" dirty="0">
                <a:solidFill>
                  <a:schemeClr val="tx1"/>
                </a:solidFill>
              </a:rPr>
            </a:br>
            <a:r>
              <a:rPr lang="fa-IR" sz="2400" dirty="0">
                <a:solidFill>
                  <a:schemeClr val="tx1"/>
                </a:solidFill>
              </a:rPr>
              <a:t>تحلیل اندرکنش جامد و سیال در کنار هم</a:t>
            </a:r>
            <a:br>
              <a:rPr lang="fa-IR" sz="2400" dirty="0">
                <a:solidFill>
                  <a:schemeClr val="tx1"/>
                </a:solidFill>
              </a:rPr>
            </a:br>
            <a:endParaRPr lang="en-US" sz="2400" dirty="0">
              <a:solidFill>
                <a:schemeClr val="tx1"/>
              </a:solidFill>
            </a:endParaRPr>
          </a:p>
        </p:txBody>
      </p:sp>
      <p:pic>
        <p:nvPicPr>
          <p:cNvPr id="4" name="Content Placeholder 3"/>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457200" y="1577135"/>
            <a:ext cx="8229600" cy="4333968"/>
          </a:xfrm>
          <a:prstGeom prst="rect">
            <a:avLst/>
          </a:prstGeom>
        </p:spPr>
      </p:pic>
    </p:spTree>
    <p:extLst>
      <p:ext uri="{BB962C8B-B14F-4D97-AF65-F5344CB8AC3E}">
        <p14:creationId xmlns:p14="http://schemas.microsoft.com/office/powerpoint/2010/main" val="1827348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flipV="1">
            <a:off x="-2362200" y="6811963"/>
            <a:ext cx="45719" cy="46037"/>
          </a:xfrm>
        </p:spPr>
        <p:txBody>
          <a:bodyPr>
            <a:normAutofit fontScale="25000" lnSpcReduction="20000"/>
          </a:bodyPr>
          <a:lstStyle/>
          <a:p>
            <a:endParaRPr lang="en-US" dirty="0"/>
          </a:p>
        </p:txBody>
      </p:sp>
      <p:sp>
        <p:nvSpPr>
          <p:cNvPr id="2" name="Title 1"/>
          <p:cNvSpPr>
            <a:spLocks noGrp="1"/>
          </p:cNvSpPr>
          <p:nvPr>
            <p:ph type="title"/>
          </p:nvPr>
        </p:nvSpPr>
        <p:spPr>
          <a:xfrm>
            <a:off x="0" y="0"/>
            <a:ext cx="9144000" cy="6858000"/>
          </a:xfrm>
        </p:spPr>
        <p:txBody>
          <a:bodyPr>
            <a:normAutofit fontScale="90000"/>
          </a:bodyPr>
          <a:lstStyle/>
          <a:p>
            <a:pPr algn="ctr"/>
            <a:r>
              <a:rPr lang="fa-IR" dirty="0" smtClean="0">
                <a:solidFill>
                  <a:srgbClr val="00B0F0"/>
                </a:solidFill>
                <a:cs typeface="B Nazanin" pitchFamily="2" charset="-78"/>
              </a:rPr>
              <a:t>توانمندی </a:t>
            </a:r>
            <a:r>
              <a:rPr lang="fa-IR" dirty="0">
                <a:solidFill>
                  <a:srgbClr val="00B0F0"/>
                </a:solidFill>
                <a:cs typeface="B Nazanin" pitchFamily="2" charset="-78"/>
              </a:rPr>
              <a:t>های </a:t>
            </a:r>
            <a:r>
              <a:rPr lang="fa-IR" dirty="0" smtClean="0">
                <a:solidFill>
                  <a:srgbClr val="00B0F0"/>
                </a:solidFill>
                <a:cs typeface="B Nazanin" pitchFamily="2" charset="-78"/>
              </a:rPr>
              <a:t>برنامه</a:t>
            </a:r>
            <a:br>
              <a:rPr lang="fa-IR" dirty="0" smtClean="0">
                <a:solidFill>
                  <a:srgbClr val="00B0F0"/>
                </a:solidFill>
                <a:cs typeface="B Nazanin" pitchFamily="2" charset="-78"/>
              </a:rPr>
            </a:br>
            <a:r>
              <a:rPr lang="fa-IR" b="1" dirty="0">
                <a:solidFill>
                  <a:srgbClr val="C00000"/>
                </a:solidFill>
                <a:cs typeface="B Nazanin" pitchFamily="2" charset="-78"/>
              </a:rPr>
              <a:t>مشاهده اختلاف فشار دینامیکی حاصل از موج صوتی در داخل لوله</a:t>
            </a:r>
            <a:r>
              <a:rPr lang="fa-IR" dirty="0" smtClean="0">
                <a:solidFill>
                  <a:srgbClr val="C00000"/>
                </a:solidFill>
                <a:cs typeface="B Nazanin" pitchFamily="2" charset="-78"/>
              </a:rPr>
              <a:t/>
            </a:r>
            <a:br>
              <a:rPr lang="fa-IR" dirty="0" smtClean="0">
                <a:solidFill>
                  <a:srgbClr val="C00000"/>
                </a:solidFill>
                <a:cs typeface="B Nazanin" pitchFamily="2" charset="-78"/>
              </a:rPr>
            </a:br>
            <a:r>
              <a:rPr lang="fa-IR" dirty="0" smtClean="0">
                <a:solidFill>
                  <a:srgbClr val="C00000"/>
                </a:solidFill>
              </a:rPr>
              <a:t/>
            </a:r>
            <a:br>
              <a:rPr lang="fa-IR" dirty="0" smtClean="0">
                <a:solidFill>
                  <a:srgbClr val="C00000"/>
                </a:solidFill>
              </a:rPr>
            </a:br>
            <a:r>
              <a:rPr lang="fa-IR" dirty="0"/>
              <a:t/>
            </a:r>
            <a:br>
              <a:rPr lang="fa-IR" dirty="0"/>
            </a:br>
            <a:r>
              <a:rPr lang="fa-IR" dirty="0" smtClean="0"/>
              <a:t/>
            </a:r>
            <a:br>
              <a:rPr lang="fa-IR" dirty="0" smtClean="0"/>
            </a:br>
            <a:r>
              <a:rPr lang="fa-IR" dirty="0"/>
              <a:t/>
            </a:r>
            <a:br>
              <a:rPr lang="fa-IR" dirty="0"/>
            </a:br>
            <a:r>
              <a:rPr lang="fa-IR" dirty="0" smtClean="0"/>
              <a:t/>
            </a:r>
            <a:br>
              <a:rPr lang="fa-IR" dirty="0" smtClean="0"/>
            </a:br>
            <a:r>
              <a:rPr lang="fa-IR" dirty="0"/>
              <a:t/>
            </a:r>
            <a:br>
              <a:rPr lang="fa-IR" dirty="0"/>
            </a:br>
            <a:r>
              <a:rPr lang="fa-IR" dirty="0" smtClean="0"/>
              <a:t/>
            </a:r>
            <a:br>
              <a:rPr lang="fa-IR" dirty="0" smtClean="0"/>
            </a:br>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228600" y="2057400"/>
            <a:ext cx="8915400" cy="4800600"/>
          </a:xfrm>
          <a:prstGeom prst="rect">
            <a:avLst/>
          </a:prstGeom>
        </p:spPr>
      </p:pic>
    </p:spTree>
    <p:extLst>
      <p:ext uri="{BB962C8B-B14F-4D97-AF65-F5344CB8AC3E}">
        <p14:creationId xmlns:p14="http://schemas.microsoft.com/office/powerpoint/2010/main" val="35342688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flipV="1">
            <a:off x="-2362200" y="7010400"/>
            <a:ext cx="45719" cy="46037"/>
          </a:xfrm>
        </p:spPr>
        <p:txBody>
          <a:bodyPr>
            <a:normAutofit fontScale="25000" lnSpcReduction="20000"/>
          </a:bodyPr>
          <a:lstStyle/>
          <a:p>
            <a:endParaRPr lang="en-US" dirty="0"/>
          </a:p>
        </p:txBody>
      </p:sp>
      <p:sp>
        <p:nvSpPr>
          <p:cNvPr id="2" name="Title 1"/>
          <p:cNvSpPr>
            <a:spLocks noGrp="1"/>
          </p:cNvSpPr>
          <p:nvPr>
            <p:ph type="title"/>
          </p:nvPr>
        </p:nvSpPr>
        <p:spPr>
          <a:xfrm>
            <a:off x="0" y="0"/>
            <a:ext cx="9144000" cy="6858000"/>
          </a:xfrm>
        </p:spPr>
        <p:txBody>
          <a:bodyPr/>
          <a:lstStyle/>
          <a:p>
            <a:pPr algn="r"/>
            <a:r>
              <a:rPr lang="fa-IR" dirty="0">
                <a:solidFill>
                  <a:srgbClr val="00B0F0"/>
                </a:solidFill>
                <a:cs typeface="B Nazanin" pitchFamily="2" charset="-78"/>
              </a:rPr>
              <a:t>توانمندی های برنامه</a:t>
            </a:r>
            <a:r>
              <a:rPr lang="fa-IR" dirty="0" smtClean="0">
                <a:cs typeface="B Nazanin" pitchFamily="2" charset="-78"/>
              </a:rPr>
              <a:t/>
            </a:r>
            <a:br>
              <a:rPr lang="fa-IR" dirty="0" smtClean="0">
                <a:cs typeface="B Nazanin" pitchFamily="2" charset="-78"/>
              </a:rPr>
            </a:br>
            <a:r>
              <a:rPr lang="fa-IR" sz="3600" b="1" dirty="0">
                <a:solidFill>
                  <a:srgbClr val="C00000"/>
                </a:solidFill>
                <a:cs typeface="B Nazanin" pitchFamily="2" charset="-78"/>
              </a:rPr>
              <a:t>مشاهده اختلاف سرعت حاصل از موج صوتی در داخل لوله</a:t>
            </a:r>
            <a:r>
              <a:rPr lang="fa-IR" dirty="0" smtClean="0"/>
              <a:t/>
            </a:r>
            <a:br>
              <a:rPr lang="fa-IR" dirty="0" smtClean="0"/>
            </a:br>
            <a:r>
              <a:rPr lang="fa-IR" dirty="0"/>
              <a:t/>
            </a:r>
            <a:br>
              <a:rPr lang="fa-IR" dirty="0"/>
            </a:br>
            <a:r>
              <a:rPr lang="fa-IR" dirty="0" smtClean="0"/>
              <a:t/>
            </a:r>
            <a:br>
              <a:rPr lang="fa-IR" dirty="0" smtClean="0"/>
            </a:br>
            <a:r>
              <a:rPr lang="fa-IR" dirty="0"/>
              <a:t/>
            </a:r>
            <a:br>
              <a:rPr lang="fa-IR" dirty="0"/>
            </a:br>
            <a:r>
              <a:rPr lang="fa-IR" dirty="0" smtClean="0"/>
              <a:t/>
            </a:r>
            <a:br>
              <a:rPr lang="fa-IR" dirty="0" smtClean="0"/>
            </a:br>
            <a:r>
              <a:rPr lang="fa-IR" dirty="0"/>
              <a:t/>
            </a:r>
            <a:br>
              <a:rPr lang="fa-IR" dirty="0"/>
            </a:br>
            <a:r>
              <a:rPr lang="fa-IR" dirty="0" smtClean="0"/>
              <a:t/>
            </a:r>
            <a:br>
              <a:rPr lang="fa-IR" dirty="0" smtClean="0"/>
            </a:br>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685800" y="1905000"/>
            <a:ext cx="7696200" cy="5105400"/>
          </a:xfrm>
          <a:prstGeom prst="rect">
            <a:avLst/>
          </a:prstGeom>
        </p:spPr>
      </p:pic>
    </p:spTree>
    <p:extLst>
      <p:ext uri="{BB962C8B-B14F-4D97-AF65-F5344CB8AC3E}">
        <p14:creationId xmlns:p14="http://schemas.microsoft.com/office/powerpoint/2010/main" val="31029205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flipV="1">
            <a:off x="-2667000" y="7010400"/>
            <a:ext cx="45719" cy="46037"/>
          </a:xfrm>
        </p:spPr>
        <p:txBody>
          <a:bodyPr>
            <a:normAutofit fontScale="25000" lnSpcReduction="20000"/>
          </a:bodyPr>
          <a:lstStyle/>
          <a:p>
            <a:endParaRPr lang="en-US" dirty="0"/>
          </a:p>
        </p:txBody>
      </p:sp>
      <p:sp>
        <p:nvSpPr>
          <p:cNvPr id="2" name="Title 1"/>
          <p:cNvSpPr>
            <a:spLocks noGrp="1"/>
          </p:cNvSpPr>
          <p:nvPr>
            <p:ph type="title"/>
          </p:nvPr>
        </p:nvSpPr>
        <p:spPr>
          <a:xfrm>
            <a:off x="0" y="0"/>
            <a:ext cx="9144000" cy="6858000"/>
          </a:xfrm>
        </p:spPr>
        <p:txBody>
          <a:bodyPr>
            <a:normAutofit fontScale="90000"/>
          </a:bodyPr>
          <a:lstStyle/>
          <a:p>
            <a:pPr algn="r"/>
            <a:r>
              <a:rPr lang="fa-IR" dirty="0">
                <a:solidFill>
                  <a:srgbClr val="00B0F0"/>
                </a:solidFill>
                <a:cs typeface="B Nazanin" pitchFamily="2" charset="-78"/>
              </a:rPr>
              <a:t>توانمندی های </a:t>
            </a:r>
            <a:r>
              <a:rPr lang="fa-IR" dirty="0" smtClean="0">
                <a:solidFill>
                  <a:srgbClr val="00B0F0"/>
                </a:solidFill>
                <a:cs typeface="B Nazanin" pitchFamily="2" charset="-78"/>
              </a:rPr>
              <a:t>برنامه</a:t>
            </a:r>
            <a:br>
              <a:rPr lang="fa-IR" dirty="0" smtClean="0">
                <a:solidFill>
                  <a:srgbClr val="00B0F0"/>
                </a:solidFill>
                <a:cs typeface="B Nazanin" pitchFamily="2" charset="-78"/>
              </a:rPr>
            </a:br>
            <a:r>
              <a:rPr lang="fa-IR" sz="3600" b="1" dirty="0">
                <a:solidFill>
                  <a:srgbClr val="C00000"/>
                </a:solidFill>
                <a:cs typeface="B Nazanin" pitchFamily="2" charset="-78"/>
              </a:rPr>
              <a:t>مشاهده مقدار افت صوتی حاصل از شبیه </a:t>
            </a:r>
            <a:r>
              <a:rPr lang="fa-IR" sz="3600" b="1" dirty="0" smtClean="0">
                <a:solidFill>
                  <a:srgbClr val="C00000"/>
                </a:solidFill>
                <a:cs typeface="B Nazanin" pitchFamily="2" charset="-78"/>
              </a:rPr>
              <a:t>سازی بر حسب دسی بل  </a:t>
            </a:r>
            <a:r>
              <a:rPr lang="fa-IR" sz="3600" b="1" dirty="0">
                <a:solidFill>
                  <a:srgbClr val="C00000"/>
                </a:solidFill>
                <a:cs typeface="B Nazanin" pitchFamily="2" charset="-78"/>
              </a:rPr>
              <a:t>در داخل برنامه</a:t>
            </a:r>
            <a:r>
              <a:rPr lang="fa-IR" dirty="0" smtClean="0"/>
              <a:t/>
            </a:r>
            <a:br>
              <a:rPr lang="fa-IR" dirty="0" smtClean="0"/>
            </a:br>
            <a:r>
              <a:rPr lang="fa-IR" dirty="0"/>
              <a:t/>
            </a:r>
            <a:br>
              <a:rPr lang="fa-IR" dirty="0"/>
            </a:br>
            <a:r>
              <a:rPr lang="fa-IR" dirty="0" smtClean="0"/>
              <a:t/>
            </a:r>
            <a:br>
              <a:rPr lang="fa-IR" dirty="0" smtClean="0"/>
            </a:br>
            <a:r>
              <a:rPr lang="fa-IR" dirty="0"/>
              <a:t/>
            </a:r>
            <a:br>
              <a:rPr lang="fa-IR" dirty="0"/>
            </a:br>
            <a:r>
              <a:rPr lang="fa-IR" dirty="0" smtClean="0"/>
              <a:t/>
            </a:r>
            <a:br>
              <a:rPr lang="fa-IR" dirty="0" smtClean="0"/>
            </a:br>
            <a:r>
              <a:rPr lang="fa-IR" dirty="0"/>
              <a:t/>
            </a:r>
            <a:br>
              <a:rPr lang="fa-IR" dirty="0"/>
            </a:br>
            <a:r>
              <a:rPr lang="fa-IR" dirty="0" smtClean="0"/>
              <a:t/>
            </a:r>
            <a:br>
              <a:rPr lang="fa-IR" dirty="0" smtClean="0"/>
            </a:br>
            <a:r>
              <a:rPr lang="fa-IR" dirty="0"/>
              <a:t/>
            </a:r>
            <a:br>
              <a:rPr lang="fa-IR" dirty="0"/>
            </a:br>
            <a:r>
              <a:rPr lang="fa-IR" dirty="0" smtClean="0"/>
              <a:t/>
            </a:r>
            <a:br>
              <a:rPr lang="fa-IR" dirty="0" smtClean="0"/>
            </a:br>
            <a:endParaRPr lang="en-US" dirty="0"/>
          </a:p>
        </p:txBody>
      </p:sp>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838200" y="2286000"/>
            <a:ext cx="7539355" cy="2971800"/>
          </a:xfrm>
          <a:prstGeom prst="rect">
            <a:avLst/>
          </a:prstGeom>
        </p:spPr>
      </p:pic>
    </p:spTree>
    <p:extLst>
      <p:ext uri="{BB962C8B-B14F-4D97-AF65-F5344CB8AC3E}">
        <p14:creationId xmlns:p14="http://schemas.microsoft.com/office/powerpoint/2010/main" val="3651640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4600" y="6629400"/>
            <a:ext cx="45719" cy="45719"/>
          </a:xfrm>
        </p:spPr>
        <p:txBody>
          <a:bodyPr>
            <a:normAutofit fontScale="25000" lnSpcReduction="20000"/>
          </a:bodyPr>
          <a:lstStyle/>
          <a:p>
            <a:endParaRPr lang="en-US" dirty="0"/>
          </a:p>
        </p:txBody>
      </p:sp>
      <p:sp>
        <p:nvSpPr>
          <p:cNvPr id="2" name="Title 1"/>
          <p:cNvSpPr>
            <a:spLocks noGrp="1"/>
          </p:cNvSpPr>
          <p:nvPr>
            <p:ph type="title"/>
          </p:nvPr>
        </p:nvSpPr>
        <p:spPr>
          <a:xfrm>
            <a:off x="0" y="0"/>
            <a:ext cx="9144000" cy="6858000"/>
          </a:xfrm>
        </p:spPr>
        <p:txBody>
          <a:bodyPr>
            <a:normAutofit fontScale="90000"/>
          </a:bodyPr>
          <a:lstStyle/>
          <a:p>
            <a:pPr algn="r"/>
            <a:r>
              <a:rPr lang="fa-IR" dirty="0" smtClean="0">
                <a:solidFill>
                  <a:srgbClr val="00B0F0"/>
                </a:solidFill>
                <a:cs typeface="B Nazanin" pitchFamily="2" charset="-78"/>
              </a:rPr>
              <a:t>همگرایی حل</a:t>
            </a:r>
            <a:r>
              <a:rPr lang="fa-IR" dirty="0" smtClean="0"/>
              <a:t/>
            </a:r>
            <a:br>
              <a:rPr lang="fa-IR" dirty="0" smtClean="0"/>
            </a:br>
            <a:r>
              <a:rPr lang="fa-IR" dirty="0" smtClean="0"/>
              <a:t/>
            </a:r>
            <a:br>
              <a:rPr lang="fa-IR" dirty="0" smtClean="0"/>
            </a:br>
            <a:r>
              <a:rPr lang="fa-IR" dirty="0"/>
              <a:t/>
            </a:r>
            <a:br>
              <a:rPr lang="fa-IR" dirty="0"/>
            </a:br>
            <a:r>
              <a:rPr lang="fa-IR" dirty="0" smtClean="0"/>
              <a:t/>
            </a:r>
            <a:br>
              <a:rPr lang="fa-IR" dirty="0" smtClean="0"/>
            </a:br>
            <a:r>
              <a:rPr lang="fa-IR" dirty="0"/>
              <a:t/>
            </a:r>
            <a:br>
              <a:rPr lang="fa-IR" dirty="0"/>
            </a:br>
            <a:r>
              <a:rPr lang="fa-IR" dirty="0" smtClean="0"/>
              <a:t/>
            </a:r>
            <a:br>
              <a:rPr lang="fa-IR" dirty="0" smtClean="0"/>
            </a:br>
            <a:r>
              <a:rPr lang="fa-IR" dirty="0"/>
              <a:t/>
            </a:r>
            <a:br>
              <a:rPr lang="fa-IR" dirty="0"/>
            </a:br>
            <a:r>
              <a:rPr lang="fa-IR" dirty="0" smtClean="0"/>
              <a:t/>
            </a:r>
            <a:br>
              <a:rPr lang="fa-IR" dirty="0" smtClean="0"/>
            </a:br>
            <a:r>
              <a:rPr lang="fa-IR" dirty="0"/>
              <a:t/>
            </a:r>
            <a:br>
              <a:rPr lang="fa-IR" dirty="0"/>
            </a:br>
            <a:r>
              <a:rPr lang="fa-IR" dirty="0" smtClean="0"/>
              <a:t/>
            </a:r>
            <a:br>
              <a:rPr lang="fa-IR" dirty="0" smtClean="0"/>
            </a:br>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609600" y="1066800"/>
            <a:ext cx="7789545" cy="5791200"/>
          </a:xfrm>
          <a:prstGeom prst="rect">
            <a:avLst/>
          </a:prstGeom>
        </p:spPr>
      </p:pic>
    </p:spTree>
    <p:extLst>
      <p:ext uri="{BB962C8B-B14F-4D97-AF65-F5344CB8AC3E}">
        <p14:creationId xmlns:p14="http://schemas.microsoft.com/office/powerpoint/2010/main" val="40493013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flipV="1">
            <a:off x="-2590800" y="6811963"/>
            <a:ext cx="45719" cy="46037"/>
          </a:xfrm>
        </p:spPr>
        <p:txBody>
          <a:bodyPr>
            <a:normAutofit fontScale="25000" lnSpcReduction="20000"/>
          </a:bodyPr>
          <a:lstStyle/>
          <a:p>
            <a:endParaRPr lang="en-US" dirty="0"/>
          </a:p>
        </p:txBody>
      </p:sp>
      <p:sp>
        <p:nvSpPr>
          <p:cNvPr id="2" name="Title 1"/>
          <p:cNvSpPr>
            <a:spLocks noGrp="1"/>
          </p:cNvSpPr>
          <p:nvPr>
            <p:ph type="title"/>
          </p:nvPr>
        </p:nvSpPr>
        <p:spPr>
          <a:xfrm>
            <a:off x="0" y="0"/>
            <a:ext cx="9144000" cy="6858000"/>
          </a:xfrm>
        </p:spPr>
        <p:txBody>
          <a:bodyPr>
            <a:normAutofit fontScale="90000"/>
          </a:bodyPr>
          <a:lstStyle/>
          <a:p>
            <a:pPr algn="r" rtl="1">
              <a:lnSpc>
                <a:spcPct val="150000"/>
              </a:lnSpc>
            </a:pPr>
            <a:r>
              <a:rPr lang="fa-IR" dirty="0" smtClean="0">
                <a:solidFill>
                  <a:srgbClr val="00B0F0"/>
                </a:solidFill>
              </a:rPr>
              <a:t>          </a:t>
            </a:r>
            <a:r>
              <a:rPr lang="fa-IR" dirty="0" smtClean="0">
                <a:solidFill>
                  <a:srgbClr val="00B0F0"/>
                </a:solidFill>
                <a:cs typeface="B Nazanin" pitchFamily="2" charset="-78"/>
              </a:rPr>
              <a:t>آنچه در این برنامه خواهید آموخت</a:t>
            </a:r>
            <a:r>
              <a:rPr lang="en-US" dirty="0" smtClean="0">
                <a:solidFill>
                  <a:srgbClr val="00B0F0"/>
                </a:solidFill>
                <a:cs typeface="B Nazanin" pitchFamily="2" charset="-78"/>
              </a:rPr>
              <a:t/>
            </a:r>
            <a:br>
              <a:rPr lang="en-US" dirty="0" smtClean="0">
                <a:solidFill>
                  <a:srgbClr val="00B0F0"/>
                </a:solidFill>
                <a:cs typeface="B Nazanin" pitchFamily="2" charset="-78"/>
              </a:rPr>
            </a:br>
            <a:r>
              <a:rPr lang="fa-IR" sz="2700" b="1" dirty="0">
                <a:latin typeface="+mn-lt"/>
                <a:ea typeface="+mn-ea"/>
                <a:cs typeface="B Titr" panose="00000700000000000000" pitchFamily="2" charset="-78"/>
              </a:rPr>
              <a:t/>
            </a:r>
            <a:br>
              <a:rPr lang="fa-IR" sz="2700" b="1" dirty="0">
                <a:latin typeface="+mn-lt"/>
                <a:ea typeface="+mn-ea"/>
                <a:cs typeface="B Titr" panose="00000700000000000000" pitchFamily="2" charset="-78"/>
              </a:rPr>
            </a:br>
            <a:r>
              <a:rPr lang="fa-IR" sz="2700" b="1" dirty="0">
                <a:latin typeface="+mn-lt"/>
                <a:ea typeface="+mn-ea"/>
                <a:cs typeface="B Titr" panose="00000700000000000000" pitchFamily="2" charset="-78"/>
              </a:rPr>
              <a:t>1-طراحی و تحلیل هندسه</a:t>
            </a:r>
            <a:r>
              <a:rPr lang="en-US" sz="2700" b="1" dirty="0">
                <a:latin typeface="+mn-lt"/>
                <a:ea typeface="+mn-ea"/>
                <a:cs typeface="B Titr" panose="00000700000000000000" pitchFamily="2" charset="-78"/>
              </a:rPr>
              <a:t> </a:t>
            </a:r>
            <a:r>
              <a:rPr lang="fa-IR" sz="2700" b="1" dirty="0">
                <a:latin typeface="+mn-lt"/>
                <a:ea typeface="+mn-ea"/>
                <a:cs typeface="B Titr" panose="00000700000000000000" pitchFamily="2" charset="-78"/>
              </a:rPr>
              <a:t>های متشکل از قسمت های جامد و سیال و نود بندی آنها در نرم افزار </a:t>
            </a:r>
            <a:r>
              <a:rPr lang="en-US" sz="2700" b="1" dirty="0">
                <a:latin typeface="+mn-lt"/>
                <a:ea typeface="+mn-ea"/>
                <a:cs typeface="B Titr" panose="00000700000000000000" pitchFamily="2" charset="-78"/>
              </a:rPr>
              <a:t>Gambit</a:t>
            </a:r>
            <a:r>
              <a:rPr lang="fa-IR" sz="2700" b="1" dirty="0">
                <a:latin typeface="+mn-lt"/>
                <a:ea typeface="+mn-ea"/>
                <a:cs typeface="B Titr" panose="00000700000000000000" pitchFamily="2" charset="-78"/>
              </a:rPr>
              <a:t/>
            </a:r>
            <a:br>
              <a:rPr lang="fa-IR" sz="2700" b="1" dirty="0">
                <a:latin typeface="+mn-lt"/>
                <a:ea typeface="+mn-ea"/>
                <a:cs typeface="B Titr" panose="00000700000000000000" pitchFamily="2" charset="-78"/>
              </a:rPr>
            </a:br>
            <a:r>
              <a:rPr lang="fa-IR" sz="2700" b="1" dirty="0">
                <a:latin typeface="+mn-lt"/>
                <a:ea typeface="+mn-ea"/>
                <a:cs typeface="B Titr" panose="00000700000000000000" pitchFamily="2" charset="-78"/>
              </a:rPr>
              <a:t>2- تعیین دامین حل های متشکل از قسمت های جامد و سیال در نرف افزار </a:t>
            </a:r>
            <a:r>
              <a:rPr lang="en-US" sz="2700" b="1" dirty="0">
                <a:latin typeface="+mn-lt"/>
                <a:ea typeface="+mn-ea"/>
                <a:cs typeface="B Titr" panose="00000700000000000000" pitchFamily="2" charset="-78"/>
              </a:rPr>
              <a:t>Gambit</a:t>
            </a:r>
            <a:br>
              <a:rPr lang="en-US" sz="2700" b="1" dirty="0">
                <a:latin typeface="+mn-lt"/>
                <a:ea typeface="+mn-ea"/>
                <a:cs typeface="B Titr" panose="00000700000000000000" pitchFamily="2" charset="-78"/>
              </a:rPr>
            </a:br>
            <a:r>
              <a:rPr lang="fa-IR" sz="2700" b="1" dirty="0">
                <a:latin typeface="+mn-lt"/>
                <a:ea typeface="+mn-ea"/>
                <a:cs typeface="B Titr" panose="00000700000000000000" pitchFamily="2" charset="-78"/>
              </a:rPr>
              <a:t>3- تحلیل آکوستیکی یک دامین و چگونگی اعمال متغیرهای مربوط به مواد و اعمال فرکانس های مورد نظر در نرم افراز </a:t>
            </a:r>
            <a:r>
              <a:rPr lang="en-US" sz="2700" b="1" dirty="0">
                <a:latin typeface="+mn-lt"/>
                <a:ea typeface="+mn-ea"/>
                <a:cs typeface="B Titr" panose="00000700000000000000" pitchFamily="2" charset="-78"/>
              </a:rPr>
              <a:t>Fluent</a:t>
            </a:r>
            <a:r>
              <a:rPr lang="fa-IR" sz="2700" b="1" dirty="0">
                <a:latin typeface="+mn-lt"/>
                <a:ea typeface="+mn-ea"/>
                <a:cs typeface="B Titr" panose="00000700000000000000" pitchFamily="2" charset="-78"/>
              </a:rPr>
              <a:t/>
            </a:r>
            <a:br>
              <a:rPr lang="fa-IR" sz="2700" b="1" dirty="0">
                <a:latin typeface="+mn-lt"/>
                <a:ea typeface="+mn-ea"/>
                <a:cs typeface="B Titr" panose="00000700000000000000" pitchFamily="2" charset="-78"/>
              </a:rPr>
            </a:br>
            <a:r>
              <a:rPr lang="fa-IR" sz="2700" b="1" dirty="0">
                <a:latin typeface="+mn-lt"/>
                <a:ea typeface="+mn-ea"/>
                <a:cs typeface="B Titr" panose="00000700000000000000" pitchFamily="2" charset="-78"/>
              </a:rPr>
              <a:t>4- نحوه بدست آوردن اختلاف فشار دینامیکی حاصل از موج صوتی در داخل لوله</a:t>
            </a:r>
            <a:br>
              <a:rPr lang="fa-IR" sz="2700" b="1" dirty="0">
                <a:latin typeface="+mn-lt"/>
                <a:ea typeface="+mn-ea"/>
                <a:cs typeface="B Titr" panose="00000700000000000000" pitchFamily="2" charset="-78"/>
              </a:rPr>
            </a:br>
            <a:r>
              <a:rPr lang="fa-IR" sz="2700" b="1" dirty="0">
                <a:latin typeface="+mn-lt"/>
                <a:ea typeface="+mn-ea"/>
                <a:cs typeface="B Titr" panose="00000700000000000000" pitchFamily="2" charset="-78"/>
              </a:rPr>
              <a:t>5- نحوه بدست آوردن اختلاف سرعت حاصل از موج صوتی در داخل لوله</a:t>
            </a:r>
            <a:br>
              <a:rPr lang="fa-IR" sz="2700" b="1" dirty="0">
                <a:latin typeface="+mn-lt"/>
                <a:ea typeface="+mn-ea"/>
                <a:cs typeface="B Titr" panose="00000700000000000000" pitchFamily="2" charset="-78"/>
              </a:rPr>
            </a:br>
            <a:r>
              <a:rPr lang="fa-IR" sz="2700" b="1" dirty="0">
                <a:latin typeface="+mn-lt"/>
                <a:ea typeface="+mn-ea"/>
                <a:cs typeface="B Titr" panose="00000700000000000000" pitchFamily="2" charset="-78"/>
              </a:rPr>
              <a:t>6- بدست آوردن مقدار افت صوتی حاصل از شبیه سازی در داخل برنامه </a:t>
            </a:r>
            <a:r>
              <a:rPr lang="fa-IR" dirty="0"/>
              <a:t/>
            </a:r>
            <a:br>
              <a:rPr lang="fa-IR" dirty="0"/>
            </a:br>
            <a:endParaRPr lang="en-US" dirty="0"/>
          </a:p>
        </p:txBody>
      </p:sp>
    </p:spTree>
    <p:extLst>
      <p:ext uri="{BB962C8B-B14F-4D97-AF65-F5344CB8AC3E}">
        <p14:creationId xmlns:p14="http://schemas.microsoft.com/office/powerpoint/2010/main" val="8579611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Form 2 sample</Template>
  <TotalTime>282</TotalTime>
  <Words>83</Words>
  <Application>Microsoft Office PowerPoint</Application>
  <PresentationFormat>On-screen Show (4:3)</PresentationFormat>
  <Paragraphs>11</Paragraphs>
  <Slides>10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B Nazanin</vt:lpstr>
      <vt:lpstr>B Titr</vt:lpstr>
      <vt:lpstr>Lucida Sans Unicode</vt:lpstr>
      <vt:lpstr>Verdana</vt:lpstr>
      <vt:lpstr>Wingdings 2</vt:lpstr>
      <vt:lpstr>Wingdings 3</vt:lpstr>
      <vt:lpstr>Concourse</vt:lpstr>
      <vt:lpstr>PowerPoint Presentation</vt:lpstr>
      <vt:lpstr>آیرو آکوستیک شاخه ای از علم آکوستیک است که به بررسی تولید نویز (noise) می پردازد. نویز می تواند از طریق حرکت سیال مغشوش  یا از برخورد نیروهای آیرودینامیکی که با سطوح برخورد می کنند، به وجود آید. تولید نویز همچنین می تواند با تغییر تناوبی (periodic) جریان ها در ارتباط  باشد. علم آیرو آکوستیک محاسباتی یا CAA(computational aeroacoustics) عبارت است از به کار گیری روش های عددی برای حل معادلات حاکم بر مسائل آیرو آکوستیک.</vt:lpstr>
      <vt:lpstr>از آنجا که علم آکوستیک در واقع  بررسی موج های فشاری پدید آمده توسط سیال است، می توان این علم را با دینامیک سیالات کاملاً مربط دانست. نرم افزار قدرتمند فلوئنت (FLUENT)  در راستای پیش بینی نحوه ی انتشار صدا و نویز، ابزاری کار آمد فراهم کرده است. این نرم افزار سه روش را برای محاسبه ی نویز آیرودینامیکی در بر دارد: 1- روش مستقیم 2- روش انتگرالی بر اساس شباهت آکوستیکی 3- مدلهای منبع نویز با پهنای باند بالا </vt:lpstr>
      <vt:lpstr>توانمندی های برنامه تحلیل اندرکنش جامد و سیال در کنار هم </vt:lpstr>
      <vt:lpstr>توانمندی های برنامه مشاهده اختلاف فشار دینامیکی حاصل از موج صوتی در داخل لوله        </vt:lpstr>
      <vt:lpstr>توانمندی های برنامه مشاهده اختلاف سرعت حاصل از موج صوتی در داخل لوله       </vt:lpstr>
      <vt:lpstr>توانمندی های برنامه مشاهده مقدار افت صوتی حاصل از شبیه سازی بر حسب دسی بل  در داخل برنامه         </vt:lpstr>
      <vt:lpstr>همگرایی حل          </vt:lpstr>
      <vt:lpstr>          آنچه در این برنامه خواهید آموخت  1-طراحی و تحلیل هندسه های متشکل از قسمت های جامد و سیال و نود بندی آنها در نرم افزار Gambit 2- تعیین دامین حل های متشکل از قسمت های جامد و سیال در نرف افزار Gambit 3- تحلیل آکوستیکی یک دامین و چگونگی اعمال متغیرهای مربوط به مواد و اعمال فرکانس های مورد نظر در نرم افراز Fluent 4- نحوه بدست آوردن اختلاف فشار دینامیکی حاصل از موج صوتی در داخل لوله 5- نحوه بدست آوردن اختلاف سرعت حاصل از موج صوتی در داخل لوله 6- بدست آوردن مقدار افت صوتی حاصل از شبیه سازی در داخل برنامه  </vt:lpstr>
      <vt:lpstr>                        نکات و الزامات 1- آشنایی اولیه با CFD  2- آشنایی اولیه با نرم افزار Gambit 3- آشنایی با مفاهیم اولیه آکوستیک همچون شاخص کاهش صدا، مودهای طبیعی فرکانسی لوله و... 4- آشنایی اولیه با نرم افزار فلوئنت و برخی مفاهیم از قبیل پایا بودن جریان، حل ضمنی یا صریح، حل بر مبنای دانسیته و یا حل بر مبنای فشار و... .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تعیین مشخصات آیروآکوستیکی ساختمان ها توسط مدلسازی در نرم افزار انسیسFluent با در نظر گرفتن مشخصات هندسی ساختمان ها و مصالح بکار  رفته شهرام مرشدی  اسفند 95</dc:title>
  <dc:creator>shahram</dc:creator>
  <cp:lastModifiedBy>marketcode</cp:lastModifiedBy>
  <cp:revision>15</cp:revision>
  <dcterms:created xsi:type="dcterms:W3CDTF">2017-02-23T14:07:13Z</dcterms:created>
  <dcterms:modified xsi:type="dcterms:W3CDTF">2017-07-12T12:21:00Z</dcterms:modified>
</cp:coreProperties>
</file>