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366" r:id="rId2"/>
    <p:sldId id="354" r:id="rId3"/>
    <p:sldId id="355" r:id="rId4"/>
    <p:sldId id="357" r:id="rId5"/>
    <p:sldId id="371" r:id="rId6"/>
    <p:sldId id="368" r:id="rId7"/>
    <p:sldId id="369" r:id="rId8"/>
    <p:sldId id="373" r:id="rId9"/>
    <p:sldId id="362" r:id="rId10"/>
    <p:sldId id="365" r:id="rId11"/>
    <p:sldId id="3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83" d="100"/>
          <a:sy n="83" d="100"/>
        </p:scale>
        <p:origin x="1212" y="90"/>
      </p:cViewPr>
      <p:guideLst>
        <p:guide orient="horz" pos="2160"/>
        <p:guide pos="2880"/>
      </p:guideLst>
    </p:cSldViewPr>
  </p:slideViewPr>
  <p:outlineViewPr>
    <p:cViewPr>
      <p:scale>
        <a:sx n="33" d="100"/>
        <a:sy n="33" d="100"/>
      </p:scale>
      <p:origin x="0" y="-38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7/12/2017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7/12/2017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7/12/2017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7/12/2017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7/12/2017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7/12/2017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7/12/2017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7/12/2017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7/12/2017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7/12/2017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161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r>
              <a:rPr lang="fa-IR" dirty="0" smtClean="0">
                <a:solidFill>
                  <a:srgbClr val="FF0000"/>
                </a:solidFill>
                <a:cs typeface="B Titr" panose="00000700000000000000" pitchFamily="2" charset="-78"/>
              </a:rPr>
              <a:t/>
            </a:r>
            <a:br>
              <a:rPr lang="fa-IR" dirty="0" smtClean="0">
                <a:solidFill>
                  <a:srgbClr val="FF0000"/>
                </a:solidFill>
                <a:cs typeface="B Titr" panose="00000700000000000000" pitchFamily="2" charset="-78"/>
              </a:rPr>
            </a:br>
            <a:r>
              <a:rPr lang="fa-IR" sz="3200" dirty="0">
                <a:effectLst/>
                <a:cs typeface="B Titr" pitchFamily="2" charset="-78"/>
              </a:rPr>
              <a:t> شبیه سازی مانور زیر دریایی به همراه سیستم رانش پروانه، در نزدیکی سطح آب</a:t>
            </a:r>
            <a:r>
              <a:rPr lang="en-US" sz="3200" dirty="0">
                <a:effectLst/>
              </a:rPr>
              <a:t/>
            </a:r>
            <a:br>
              <a:rPr lang="en-US" sz="3200" dirty="0">
                <a:effectLst/>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میثم مغاره</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fa-IR" sz="3100" dirty="0">
                <a:solidFill>
                  <a:srgbClr val="008000"/>
                </a:solidFill>
                <a:cs typeface="B Titr" panose="00000700000000000000" pitchFamily="2" charset="-78"/>
              </a:rPr>
              <a:t> </a:t>
            </a:r>
            <a:r>
              <a:rPr lang="fa-IR" sz="3100" dirty="0" smtClean="0">
                <a:solidFill>
                  <a:srgbClr val="008000"/>
                </a:solidFill>
                <a:cs typeface="B Titr" panose="00000700000000000000" pitchFamily="2" charset="-78"/>
              </a:rPr>
              <a:t>خرداد 96</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3414"/>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2862071"/>
          </a:xfrm>
        </p:spPr>
        <p:txBody>
          <a:bodyPr>
            <a:normAutofit fontScale="92500"/>
          </a:bodyPr>
          <a:lstStyle/>
          <a:p>
            <a:pPr marL="109728" indent="0" algn="r" rtl="1">
              <a:lnSpc>
                <a:spcPct val="200000"/>
              </a:lnSpc>
              <a:buNone/>
            </a:pPr>
            <a:r>
              <a:rPr lang="fa-IR" sz="2400" b="1" dirty="0" smtClean="0">
                <a:latin typeface="Times New Roman" panose="02020603050405020304" pitchFamily="18" charset="0"/>
                <a:cs typeface="B Titr" panose="00000700000000000000" pitchFamily="2" charset="-78"/>
              </a:rPr>
              <a:t>1- آشنایی اولیه با دینامیک سیالات محاسباتی</a:t>
            </a:r>
          </a:p>
          <a:p>
            <a:pPr marL="109728" indent="0" algn="r" rtl="1">
              <a:lnSpc>
                <a:spcPct val="200000"/>
              </a:lnSpc>
              <a:buNone/>
            </a:pPr>
            <a:r>
              <a:rPr lang="fa-IR" sz="2400" b="1" dirty="0">
                <a:latin typeface="Times New Roman" panose="02020603050405020304" pitchFamily="18" charset="0"/>
                <a:cs typeface="B Titr" panose="00000700000000000000" pitchFamily="2" charset="-78"/>
              </a:rPr>
              <a:t>2- آشنایی اولیه با مفاهیم هیدرودینامیک </a:t>
            </a:r>
            <a:r>
              <a:rPr lang="fa-IR" sz="2400" b="1" dirty="0" smtClean="0">
                <a:latin typeface="Times New Roman" panose="02020603050405020304" pitchFamily="18" charset="0"/>
                <a:cs typeface="B Titr" panose="00000700000000000000" pitchFamily="2" charset="-78"/>
              </a:rPr>
              <a:t>پروانه های دریایی و زیردریایی ها</a:t>
            </a:r>
            <a:endParaRPr lang="fa-IR" sz="2400" b="1" dirty="0">
              <a:latin typeface="Times New Roman" panose="02020603050405020304" pitchFamily="18" charset="0"/>
              <a:cs typeface="B Titr" panose="00000700000000000000" pitchFamily="2" charset="-78"/>
            </a:endParaRPr>
          </a:p>
          <a:p>
            <a:pPr marL="109728" indent="0" algn="r" rtl="1">
              <a:lnSpc>
                <a:spcPct val="200000"/>
              </a:lnSpc>
              <a:buNone/>
            </a:pPr>
            <a:r>
              <a:rPr lang="fa-IR" sz="2400" b="1" dirty="0" smtClean="0">
                <a:latin typeface="Times New Roman" panose="02020603050405020304" pitchFamily="18" charset="0"/>
                <a:cs typeface="B Titr" panose="00000700000000000000" pitchFamily="2" charset="-78"/>
              </a:rPr>
              <a:t>3-آشنایی با نرم افزار </a:t>
            </a:r>
            <a:r>
              <a:rPr lang="en-US" sz="2400" b="1" dirty="0" smtClean="0">
                <a:latin typeface="Times New Roman" panose="02020603050405020304" pitchFamily="18" charset="0"/>
                <a:cs typeface="B Titr" panose="00000700000000000000" pitchFamily="2" charset="-78"/>
              </a:rPr>
              <a:t>Ansys CFX 18</a:t>
            </a:r>
            <a:endParaRPr lang="fa-IR" sz="2400" b="1" dirty="0" smtClean="0">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0"/>
            <a:ext cx="8686800" cy="2862071"/>
          </a:xfrm>
        </p:spPr>
        <p:txBody>
          <a:bodyPr>
            <a:normAutofit fontScale="77500" lnSpcReduction="20000"/>
          </a:bodyPr>
          <a:lstStyle/>
          <a:p>
            <a:pPr marL="566928" indent="-457200" algn="just" rtl="1">
              <a:lnSpc>
                <a:spcPct val="200000"/>
              </a:lnSpc>
              <a:buFont typeface="+mj-lt"/>
              <a:buAutoNum type="arabicPeriod"/>
            </a:pPr>
            <a:r>
              <a:rPr lang="fa-IR" sz="2400" b="1" dirty="0">
                <a:latin typeface="Times New Roman" panose="02020603050405020304" pitchFamily="18" charset="0"/>
                <a:cs typeface="B Titr" panose="00000700000000000000" pitchFamily="2" charset="-78"/>
              </a:rPr>
              <a:t>اعمال ریک نوک پره به </a:t>
            </a:r>
            <a:r>
              <a:rPr lang="fa-IR" sz="2400" b="1" dirty="0" smtClean="0">
                <a:latin typeface="Times New Roman" panose="02020603050405020304" pitchFamily="18" charset="0"/>
                <a:cs typeface="B Titr" panose="00000700000000000000" pitchFamily="2" charset="-78"/>
              </a:rPr>
              <a:t>پروانه </a:t>
            </a:r>
            <a:r>
              <a:rPr lang="fa-IR" sz="2400" b="1" dirty="0">
                <a:latin typeface="Times New Roman" panose="02020603050405020304" pitchFamily="18" charset="0"/>
                <a:cs typeface="B Titr" panose="00000700000000000000" pitchFamily="2" charset="-78"/>
              </a:rPr>
              <a:t>و در زوایای بیشتر و بررسی کاویتاسیون نوک </a:t>
            </a:r>
            <a:r>
              <a:rPr lang="fa-IR" sz="2400" b="1" dirty="0" smtClean="0">
                <a:latin typeface="Times New Roman" panose="02020603050405020304" pitchFamily="18" charset="0"/>
                <a:cs typeface="B Titr" panose="00000700000000000000" pitchFamily="2" charset="-78"/>
              </a:rPr>
              <a:t>پره(موازی پروژه)</a:t>
            </a:r>
          </a:p>
          <a:p>
            <a:pPr marL="566928" indent="-457200" algn="just" rtl="1">
              <a:lnSpc>
                <a:spcPct val="200000"/>
              </a:lnSpc>
              <a:buFont typeface="+mj-lt"/>
              <a:buAutoNum type="arabicPeriod"/>
            </a:pPr>
            <a:r>
              <a:rPr lang="fa-IR" sz="2400" b="1" dirty="0" smtClean="0">
                <a:latin typeface="Times New Roman" panose="02020603050405020304" pitchFamily="18" charset="0"/>
                <a:cs typeface="B Titr" panose="00000700000000000000" pitchFamily="2" charset="-78"/>
              </a:rPr>
              <a:t>اعمال موج بر سطح آب و بررسی تأثیرات عبور زیردریایی مغروق(موازی پروژه)</a:t>
            </a:r>
          </a:p>
          <a:p>
            <a:pPr marL="566928" indent="-457200" algn="just" rtl="1">
              <a:lnSpc>
                <a:spcPct val="200000"/>
              </a:lnSpc>
              <a:buFont typeface="+mj-lt"/>
              <a:buAutoNum type="arabicPeriod"/>
            </a:pPr>
            <a:r>
              <a:rPr lang="fa-IR" sz="2400" b="1" dirty="0" smtClean="0">
                <a:latin typeface="Times New Roman" panose="02020603050405020304" pitchFamily="18" charset="0"/>
                <a:cs typeface="B Titr" panose="00000700000000000000" pitchFamily="2" charset="-78"/>
              </a:rPr>
              <a:t>بررسی </a:t>
            </a:r>
            <a:r>
              <a:rPr lang="fa-IR" sz="2400" b="1" dirty="0">
                <a:latin typeface="Times New Roman" panose="02020603050405020304" pitchFamily="18" charset="0"/>
                <a:cs typeface="B Titr" panose="00000700000000000000" pitchFamily="2" charset="-78"/>
              </a:rPr>
              <a:t>و تحلیل </a:t>
            </a:r>
            <a:r>
              <a:rPr lang="fa-IR" sz="2400" b="1" dirty="0" smtClean="0">
                <a:latin typeface="Times New Roman" panose="02020603050405020304" pitchFamily="18" charset="0"/>
                <a:cs typeface="B Titr" panose="00000700000000000000" pitchFamily="2" charset="-78"/>
              </a:rPr>
              <a:t>سازه ای و هیدرودینامیکی زیردریایی و پروانه متصل به آن در صورت عبور از سطح به صورت نیمه مغروق(در امتداد پروژه)</a:t>
            </a:r>
            <a:endParaRPr lang="fa-IR" sz="2400" b="1" dirty="0">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پروژه های تکمیلی طرح</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139622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
            <a:ext cx="8534400" cy="6781800"/>
          </a:xfrm>
        </p:spPr>
        <p:txBody>
          <a:bodyPr>
            <a:noAutofit/>
          </a:bodyPr>
          <a:lstStyle/>
          <a:p>
            <a:pPr marL="109728" indent="0" algn="just" rtl="1">
              <a:lnSpc>
                <a:spcPct val="150000"/>
              </a:lnSpc>
              <a:buNone/>
            </a:pPr>
            <a:r>
              <a:rPr lang="fa-IR" sz="2400" dirty="0">
                <a:cs typeface="B Titr" pitchFamily="2" charset="-78"/>
              </a:rPr>
              <a:t>علم مکانیک سیالات در سال های اخیر به دلیل گستردگی و توانمندی در حل مسائل هیدرومکانیک، مورد توجه مهندسان این صنعت قرار گرفته است. در علم هیدرودینامیک، تحلیل اجسام مغروق از اهمیت ویژه ای برخوردار هستند. در این بین زیردریایی ها مستثنی نیستند. خصوصاً هنگامی که زیردریایی در نزدیکی سطح آب حرکت می کند. چه بسا که این مهم در بسیاری از علوم نظامی مورد توجه قرار گرفته است. در این پروژه سعی شده ضمن تحلیل هیدرودینامیکی زیردریایی مغروق، اثرات حرکت پروانه آن مورد بررسی قرار گرفته و در صورتی که زیردریایی در نزدیکی سطح آب حرکت کند، تأثیری که بر سطح می گذارد نیز استخراج گردد</a:t>
            </a:r>
            <a:r>
              <a:rPr lang="fa-IR" sz="2400" dirty="0" smtClean="0">
                <a:cs typeface="B Titr" pitchFamily="2" charset="-78"/>
              </a:rPr>
              <a:t>.</a:t>
            </a:r>
            <a:endParaRPr lang="fa-IR" sz="2400" dirty="0">
              <a:cs typeface="B Titr" pitchFamily="2" charset="-78"/>
            </a:endParaRPr>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199"/>
          </a:xfrm>
        </p:spPr>
        <p:txBody>
          <a:bodyPr>
            <a:noAutofit/>
          </a:bodyPr>
          <a:lstStyle/>
          <a:p>
            <a:pPr marL="109728" indent="0" algn="just" rtl="1">
              <a:lnSpc>
                <a:spcPct val="150000"/>
              </a:lnSpc>
              <a:buNone/>
            </a:pPr>
            <a:r>
              <a:rPr lang="fa-IR" sz="2400" dirty="0">
                <a:cs typeface="B Titr" pitchFamily="2" charset="-78"/>
              </a:rPr>
              <a:t> به دلیل توانمندی بالای نرم افزارهای سیالاتی در حل این گونه مسائل، در این پروژه از نرم افزار قدرتمند </a:t>
            </a:r>
            <a:r>
              <a:rPr lang="en-US" sz="2400" dirty="0">
                <a:cs typeface="B Titr" pitchFamily="2" charset="-78"/>
              </a:rPr>
              <a:t>CFX </a:t>
            </a:r>
            <a:r>
              <a:rPr lang="fa-IR" sz="2400" dirty="0" smtClean="0">
                <a:cs typeface="B Titr" pitchFamily="2" charset="-78"/>
              </a:rPr>
              <a:t> بهره </a:t>
            </a:r>
            <a:r>
              <a:rPr lang="fa-IR" sz="2400" dirty="0">
                <a:cs typeface="B Titr" pitchFamily="2" charset="-78"/>
              </a:rPr>
              <a:t>گرفته شده است که با تعریف محیط های آب و هوا، محیط چرخان پروانه و دامنه محاسباتی، می توان به تحلیل دقیقی از عملکرد زیردریایی به همراه پروانه در نزدیکی سطح آب، بدست آورد. </a:t>
            </a:r>
          </a:p>
          <a:p>
            <a:pPr marL="109728" indent="0" algn="just" rtl="1">
              <a:lnSpc>
                <a:spcPct val="150000"/>
              </a:lnSpc>
              <a:buNone/>
            </a:pPr>
            <a:r>
              <a:rPr lang="fa-IR" sz="2400" dirty="0">
                <a:cs typeface="B Titr" pitchFamily="2" charset="-78"/>
              </a:rPr>
              <a:t>برای </a:t>
            </a:r>
            <a:r>
              <a:rPr lang="fa-IR" sz="2400" dirty="0" smtClean="0">
                <a:cs typeface="B Titr" pitchFamily="2" charset="-78"/>
              </a:rPr>
              <a:t>مدل‌سازی </a:t>
            </a:r>
            <a:r>
              <a:rPr lang="fa-IR" sz="2400" dirty="0">
                <a:cs typeface="B Titr" pitchFamily="2" charset="-78"/>
              </a:rPr>
              <a:t>جریان آشفته از مدل </a:t>
            </a:r>
            <a:r>
              <a:rPr lang="en-US" sz="2400" dirty="0">
                <a:cs typeface="B Titr" pitchFamily="2" charset="-78"/>
              </a:rPr>
              <a:t>Shear Stress </a:t>
            </a:r>
            <a:r>
              <a:rPr lang="fa-IR" sz="2400" dirty="0" smtClean="0">
                <a:cs typeface="B Titr" pitchFamily="2" charset="-78"/>
              </a:rPr>
              <a:t> استفاده </a:t>
            </a:r>
            <a:r>
              <a:rPr lang="fa-IR" sz="2400" dirty="0">
                <a:cs typeface="B Titr" pitchFamily="2" charset="-78"/>
              </a:rPr>
              <a:t>شد. شبیه سازی </a:t>
            </a:r>
            <a:r>
              <a:rPr lang="en-US" sz="2400" dirty="0">
                <a:cs typeface="B Titr" pitchFamily="2" charset="-78"/>
              </a:rPr>
              <a:t>CFD </a:t>
            </a:r>
            <a:r>
              <a:rPr lang="fa-IR" sz="2400" dirty="0" smtClean="0">
                <a:cs typeface="B Titr" pitchFamily="2" charset="-78"/>
              </a:rPr>
              <a:t> چندفازی </a:t>
            </a:r>
            <a:r>
              <a:rPr lang="fa-IR" sz="2400" dirty="0">
                <a:cs typeface="B Titr" pitchFamily="2" charset="-78"/>
              </a:rPr>
              <a:t>توسط مدل حجم سیال انجام </a:t>
            </a:r>
            <a:r>
              <a:rPr lang="fa-IR" sz="2400" dirty="0" smtClean="0">
                <a:cs typeface="B Titr" pitchFamily="2" charset="-78"/>
              </a:rPr>
              <a:t>گرفت.  </a:t>
            </a:r>
            <a:r>
              <a:rPr lang="fa-IR" sz="2400" dirty="0">
                <a:cs typeface="B Titr" pitchFamily="2" charset="-78"/>
              </a:rPr>
              <a:t>نتایج می تواند در طراحی زیردریایی و پروانه متصل به آن استفاده گردد.</a:t>
            </a:r>
          </a:p>
          <a:p>
            <a:pPr marL="109728" indent="0" algn="just" rtl="1">
              <a:lnSpc>
                <a:spcPct val="150000"/>
              </a:lnSpc>
              <a:buNone/>
            </a:pPr>
            <a:endParaRPr lang="en-US" sz="2400" dirty="0">
              <a:cs typeface="B Titr"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866" y="773790"/>
            <a:ext cx="8229600" cy="4178493"/>
          </a:xfrm>
        </p:spPr>
        <p:txBody>
          <a:bodyPr>
            <a:normAutofit/>
          </a:bodyPr>
          <a:lstStyle/>
          <a:p>
            <a:pPr marL="109728" indent="0" algn="ctr" rtl="1">
              <a:buNone/>
            </a:pPr>
            <a:r>
              <a:rPr lang="fa-IR" sz="2400" dirty="0" smtClean="0">
                <a:solidFill>
                  <a:srgbClr val="0000FF"/>
                </a:solidFill>
                <a:cs typeface="B Titr" pitchFamily="2" charset="-78"/>
              </a:rPr>
              <a:t>هندسه سه بعدی مسئله</a:t>
            </a: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شبکه</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808" y="1371600"/>
            <a:ext cx="3843715" cy="2148955"/>
          </a:xfrm>
          <a:prstGeom prst="rect">
            <a:avLst/>
          </a:prstGeom>
        </p:spPr>
      </p:pic>
      <p:pic>
        <p:nvPicPr>
          <p:cNvPr id="8" name="Picture 7" descr="C:\Users\meysa\Desktop\kasri pic\1.png"/>
          <p:cNvPicPr/>
          <p:nvPr/>
        </p:nvPicPr>
        <p:blipFill>
          <a:blip r:embed="rId3">
            <a:extLst>
              <a:ext uri="{28A0092B-C50C-407E-A947-70E740481C1C}">
                <a14:useLocalDpi xmlns:a14="http://schemas.microsoft.com/office/drawing/2010/main" val="0"/>
              </a:ext>
            </a:extLst>
          </a:blip>
          <a:srcRect/>
          <a:stretch>
            <a:fillRect/>
          </a:stretch>
        </p:blipFill>
        <p:spPr bwMode="auto">
          <a:xfrm>
            <a:off x="1686910" y="3725709"/>
            <a:ext cx="5731510" cy="2777490"/>
          </a:xfrm>
          <a:prstGeom prst="rect">
            <a:avLst/>
          </a:prstGeom>
          <a:noFill/>
          <a:ln>
            <a:noFill/>
          </a:ln>
        </p:spPr>
      </p:pic>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4178493"/>
          </a:xfrm>
        </p:spPr>
        <p:txBody>
          <a:bodyPr>
            <a:normAutofit/>
          </a:bodyPr>
          <a:lstStyle/>
          <a:p>
            <a:pPr marL="109728" indent="0" algn="ctr" rtl="1">
              <a:buNone/>
            </a:pPr>
            <a:r>
              <a:rPr lang="fa-IR" sz="2400" dirty="0" smtClean="0">
                <a:solidFill>
                  <a:srgbClr val="0000FF"/>
                </a:solidFill>
                <a:cs typeface="B Titr" pitchFamily="2" charset="-78"/>
              </a:rPr>
              <a:t>تأثیر حرکت زیردریایی بر جریان سطح</a:t>
            </a: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شبیه سازی</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514600"/>
            <a:ext cx="6400800" cy="3598693"/>
          </a:xfrm>
          <a:prstGeom prst="rect">
            <a:avLst/>
          </a:prstGeom>
        </p:spPr>
      </p:pic>
    </p:spTree>
    <p:extLst>
      <p:ext uri="{BB962C8B-B14F-4D97-AF65-F5344CB8AC3E}">
        <p14:creationId xmlns:p14="http://schemas.microsoft.com/office/powerpoint/2010/main" val="2394202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4178493"/>
          </a:xfrm>
        </p:spPr>
        <p:txBody>
          <a:bodyPr>
            <a:normAutofit/>
          </a:bodyPr>
          <a:lstStyle/>
          <a:p>
            <a:pPr marL="109728" indent="0" algn="ctr" rtl="1">
              <a:buNone/>
            </a:pPr>
            <a:r>
              <a:rPr lang="fa-IR" sz="2400" dirty="0" smtClean="0">
                <a:solidFill>
                  <a:srgbClr val="0000FF"/>
                </a:solidFill>
                <a:cs typeface="B Titr" pitchFamily="2" charset="-78"/>
              </a:rPr>
              <a:t>تغییر سطح آزاد در اثر حرکت زیردریایی و عملکرد پروانه</a:t>
            </a: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a:t>
            </a:r>
            <a:r>
              <a:rPr lang="fa-IR" sz="3600" dirty="0">
                <a:solidFill>
                  <a:srgbClr val="FF0000"/>
                </a:solidFill>
                <a:effectLst/>
                <a:cs typeface="B Titr" panose="00000700000000000000" pitchFamily="2" charset="-78"/>
              </a:rPr>
              <a:t>شبیه سازی</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667000"/>
            <a:ext cx="6975475" cy="3921790"/>
          </a:xfrm>
          <a:prstGeom prst="rect">
            <a:avLst/>
          </a:prstGeom>
        </p:spPr>
      </p:pic>
    </p:spTree>
    <p:extLst>
      <p:ext uri="{BB962C8B-B14F-4D97-AF65-F5344CB8AC3E}">
        <p14:creationId xmlns:p14="http://schemas.microsoft.com/office/powerpoint/2010/main" val="170020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4178493"/>
          </a:xfrm>
        </p:spPr>
        <p:txBody>
          <a:bodyPr>
            <a:normAutofit/>
          </a:bodyPr>
          <a:lstStyle/>
          <a:p>
            <a:pPr marL="109728" indent="0" algn="ctr" rtl="1">
              <a:buNone/>
            </a:pPr>
            <a:r>
              <a:rPr lang="fa-IR" sz="2400" dirty="0" smtClean="0">
                <a:solidFill>
                  <a:srgbClr val="0000FF"/>
                </a:solidFill>
                <a:cs typeface="B Titr" pitchFamily="2" charset="-78"/>
              </a:rPr>
              <a:t>فشار وارده بر زیردریایی و پروانه آن</a:t>
            </a:r>
          </a:p>
          <a:p>
            <a:pPr marL="109728" indent="0" algn="ctr" rtl="1">
              <a:buNone/>
            </a:pP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a:t>
            </a:r>
            <a:r>
              <a:rPr lang="fa-IR" sz="3600" dirty="0">
                <a:solidFill>
                  <a:srgbClr val="FF0000"/>
                </a:solidFill>
                <a:effectLst/>
                <a:cs typeface="B Titr" panose="00000700000000000000" pitchFamily="2" charset="-78"/>
              </a:rPr>
              <a:t>شبیه سازی</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97226"/>
            <a:ext cx="6400800" cy="35986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3787" y="4252178"/>
            <a:ext cx="3111613" cy="1749428"/>
          </a:xfrm>
          <a:prstGeom prst="rect">
            <a:avLst/>
          </a:prstGeom>
        </p:spPr>
      </p:pic>
    </p:spTree>
    <p:extLst>
      <p:ext uri="{BB962C8B-B14F-4D97-AF65-F5344CB8AC3E}">
        <p14:creationId xmlns:p14="http://schemas.microsoft.com/office/powerpoint/2010/main" val="8805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799"/>
            <a:ext cx="8229600" cy="4178493"/>
          </a:xfrm>
        </p:spPr>
        <p:txBody>
          <a:bodyPr>
            <a:normAutofit/>
          </a:bodyPr>
          <a:lstStyle/>
          <a:p>
            <a:pPr marL="109728" indent="0" algn="ctr" rtl="1">
              <a:buNone/>
            </a:pPr>
            <a:r>
              <a:rPr lang="fa-IR" sz="2400" dirty="0" smtClean="0">
                <a:solidFill>
                  <a:srgbClr val="0000FF"/>
                </a:solidFill>
                <a:cs typeface="B Titr" pitchFamily="2" charset="-78"/>
              </a:rPr>
              <a:t>ورتیسیته اطراف زیردریایی</a:t>
            </a:r>
          </a:p>
          <a:p>
            <a:pPr marL="109728" indent="0" algn="ctr" rtl="1">
              <a:buNone/>
            </a:pPr>
            <a:endParaRPr lang="en-US" sz="2400" dirty="0">
              <a:solidFill>
                <a:srgbClr val="0000FF"/>
              </a:solidFill>
              <a:cs typeface="B Titr"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توانمندیهای </a:t>
            </a:r>
            <a:r>
              <a:rPr lang="fa-IR" sz="3600" dirty="0">
                <a:solidFill>
                  <a:srgbClr val="FF0000"/>
                </a:solidFill>
                <a:effectLst/>
                <a:cs typeface="B Titr" panose="00000700000000000000" pitchFamily="2" charset="-78"/>
              </a:rPr>
              <a:t>شبیه سازی</a:t>
            </a:r>
            <a:endParaRPr lang="en-US" sz="2800" dirty="0">
              <a:solidFill>
                <a:srgbClr val="FF0000"/>
              </a:solidFill>
              <a:cs typeface="B Titr" panose="00000700000000000000" pitchFamily="2" charset="-78"/>
            </a:endParaRPr>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200" y="2648673"/>
            <a:ext cx="4879599" cy="3195637"/>
          </a:xfrm>
          <a:prstGeom prst="rect">
            <a:avLst/>
          </a:prstGeom>
        </p:spPr>
      </p:pic>
    </p:spTree>
    <p:extLst>
      <p:ext uri="{BB962C8B-B14F-4D97-AF65-F5344CB8AC3E}">
        <p14:creationId xmlns:p14="http://schemas.microsoft.com/office/powerpoint/2010/main" val="3889578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800600"/>
          </a:xfrm>
        </p:spPr>
        <p:txBody>
          <a:bodyPr>
            <a:noAutofit/>
          </a:bodyPr>
          <a:lstStyle/>
          <a:p>
            <a:pPr marL="109728" indent="0" algn="just" rtl="1">
              <a:lnSpc>
                <a:spcPct val="150000"/>
              </a:lnSpc>
              <a:buNone/>
            </a:pPr>
            <a:r>
              <a:rPr lang="fa-IR" sz="2400" b="1" dirty="0" smtClean="0">
                <a:cs typeface="B Titr" panose="00000700000000000000" pitchFamily="2" charset="-78"/>
              </a:rPr>
              <a:t>1- آشنایی با انواع زیردریایی ها و تاریخچه آنها</a:t>
            </a:r>
          </a:p>
          <a:p>
            <a:pPr marL="109728" indent="0" algn="just" rtl="1">
              <a:lnSpc>
                <a:spcPct val="150000"/>
              </a:lnSpc>
              <a:buNone/>
            </a:pPr>
            <a:r>
              <a:rPr lang="fa-IR" sz="2400" b="1" dirty="0" smtClean="0">
                <a:cs typeface="B Titr" panose="00000700000000000000" pitchFamily="2" charset="-78"/>
              </a:rPr>
              <a:t>2- آشنایی با مدل های اغتشاشی و مدل اغتشاشی </a:t>
            </a:r>
            <a:r>
              <a:rPr lang="en-US" sz="2400" b="1" dirty="0" smtClean="0">
                <a:cs typeface="B Titr" panose="00000700000000000000" pitchFamily="2" charset="-78"/>
              </a:rPr>
              <a:t>Shear Stress</a:t>
            </a:r>
            <a:endParaRPr lang="fa-IR" sz="2400" b="1" dirty="0" smtClean="0">
              <a:cs typeface="B Titr" panose="00000700000000000000" pitchFamily="2" charset="-78"/>
            </a:endParaRPr>
          </a:p>
          <a:p>
            <a:pPr marL="109728" indent="0" algn="just" rtl="1">
              <a:lnSpc>
                <a:spcPct val="150000"/>
              </a:lnSpc>
              <a:buNone/>
            </a:pPr>
            <a:r>
              <a:rPr lang="fa-IR" sz="2400" b="1" dirty="0" smtClean="0">
                <a:cs typeface="B Titr" panose="00000700000000000000" pitchFamily="2" charset="-78"/>
              </a:rPr>
              <a:t>3- آشنایی با مدل سازی دوفازی حجم سیال</a:t>
            </a:r>
          </a:p>
          <a:p>
            <a:pPr marL="109728" indent="0" algn="just" rtl="1">
              <a:lnSpc>
                <a:spcPct val="150000"/>
              </a:lnSpc>
              <a:buNone/>
            </a:pPr>
            <a:r>
              <a:rPr lang="fa-IR" sz="2400" b="1" dirty="0" smtClean="0">
                <a:cs typeface="B Titr" panose="00000700000000000000" pitchFamily="2" charset="-78"/>
              </a:rPr>
              <a:t>4- هیدرودینامیک زیردریایی مغروق به همراه پروانه در نزدیکی سطح آب </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شبیه سازی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4542</TotalTime>
  <Words>392</Words>
  <Application>Microsoft Office PowerPoint</Application>
  <PresentationFormat>On-screen Show (4:3)</PresentationFormat>
  <Paragraphs>27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 Titr</vt:lpstr>
      <vt:lpstr>Calibri</vt:lpstr>
      <vt:lpstr>Lucida Sans Unicode</vt:lpstr>
      <vt:lpstr>Times New Roman</vt:lpstr>
      <vt:lpstr>Verdana</vt:lpstr>
      <vt:lpstr>Wingdings 2</vt:lpstr>
      <vt:lpstr>Wingdings 3</vt:lpstr>
      <vt:lpstr>Concourse</vt:lpstr>
      <vt:lpstr>           شبیه سازی مانور زیر دریایی به همراه سیستم رانش پروانه، در نزدیکی سطح آب  میثم مغاره   خرداد 96  MarketCode.ir</vt:lpstr>
      <vt:lpstr>PowerPoint Presentation</vt:lpstr>
      <vt:lpstr>PowerPoint Presentation</vt:lpstr>
      <vt:lpstr>توانمندیهای شبکه</vt:lpstr>
      <vt:lpstr>توانمندیهای شبیه سازی</vt:lpstr>
      <vt:lpstr>توانمندیهای شبیه سازی</vt:lpstr>
      <vt:lpstr>توانمندیهای شبیه سازی</vt:lpstr>
      <vt:lpstr>توانمندیهای شبیه سازی</vt:lpstr>
      <vt:lpstr>آنچه در این شبیه سازی خواهید آموخت</vt:lpstr>
      <vt:lpstr>نکات و الزامات</vt:lpstr>
      <vt:lpstr>پروژه های تکمیلی طرح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242</cp:revision>
  <dcterms:created xsi:type="dcterms:W3CDTF">2006-08-16T00:00:00Z</dcterms:created>
  <dcterms:modified xsi:type="dcterms:W3CDTF">2017-07-12T09:53:40Z</dcterms:modified>
</cp:coreProperties>
</file>