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366" r:id="rId2"/>
    <p:sldId id="354" r:id="rId3"/>
    <p:sldId id="367" r:id="rId4"/>
    <p:sldId id="368" r:id="rId5"/>
    <p:sldId id="383" r:id="rId6"/>
    <p:sldId id="384" r:id="rId7"/>
    <p:sldId id="385" r:id="rId8"/>
    <p:sldId id="386" r:id="rId9"/>
    <p:sldId id="387" r:id="rId10"/>
    <p:sldId id="397" r:id="rId11"/>
    <p:sldId id="369" r:id="rId12"/>
    <p:sldId id="388" r:id="rId13"/>
    <p:sldId id="389" r:id="rId14"/>
    <p:sldId id="370" r:id="rId15"/>
    <p:sldId id="396" r:id="rId16"/>
    <p:sldId id="356" r:id="rId17"/>
    <p:sldId id="362" r:id="rId18"/>
    <p:sldId id="365" r:id="rId19"/>
    <p:sldId id="374" r:id="rId20"/>
    <p:sldId id="375" r:id="rId21"/>
    <p:sldId id="390" r:id="rId22"/>
    <p:sldId id="391" r:id="rId23"/>
    <p:sldId id="392" r:id="rId24"/>
    <p:sldId id="393" r:id="rId25"/>
    <p:sldId id="394" r:id="rId26"/>
    <p:sldId id="378" r:id="rId27"/>
    <p:sldId id="395" r:id="rId28"/>
    <p:sldId id="3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3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7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cs typeface="B Zar" pitchFamily="2" charset="-78"/>
              </a:rPr>
              <a:t>بکارگیری </a:t>
            </a:r>
            <a:r>
              <a:rPr lang="fa-IR" sz="3600" dirty="0">
                <a:cs typeface="B Zar" pitchFamily="2" charset="-78"/>
              </a:rPr>
              <a:t>روش پیش شرط ترکل برای تسریع </a:t>
            </a:r>
            <a:r>
              <a:rPr lang="fa-IR" sz="3600" dirty="0" smtClean="0">
                <a:cs typeface="B Zar" pitchFamily="2" charset="-78"/>
              </a:rPr>
              <a:t>همگرایی  </a:t>
            </a:r>
            <a:r>
              <a:rPr lang="fa-IR" sz="3600" dirty="0">
                <a:cs typeface="B Zar" pitchFamily="2" charset="-78"/>
              </a:rPr>
              <a:t>و </a:t>
            </a:r>
            <a:r>
              <a:rPr lang="fa-IR" sz="3600" dirty="0" smtClean="0">
                <a:cs typeface="B Zar" pitchFamily="2" charset="-78"/>
              </a:rPr>
              <a:t>بهبود </a:t>
            </a:r>
            <a:r>
              <a:rPr lang="fa-IR" sz="3600" dirty="0" smtClean="0">
                <a:latin typeface="Times New Roman" panose="02020603050405020304" pitchFamily="18" charset="0"/>
                <a:cs typeface="B Zar" pitchFamily="2" charset="-78"/>
              </a:rPr>
              <a:t>دقت </a:t>
            </a:r>
            <a:r>
              <a:rPr lang="fa-IR" sz="3600" dirty="0">
                <a:latin typeface="Times New Roman" panose="02020603050405020304" pitchFamily="18" charset="0"/>
                <a:cs typeface="B Zar" pitchFamily="2" charset="-78"/>
              </a:rPr>
              <a:t>حل جریان با ماخ پایین</a:t>
            </a:r>
            <a:r>
              <a:rPr lang="fa-I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سعید شیخی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آبان 95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164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مقادیر ویژه: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919607"/>
              </p:ext>
            </p:extLst>
          </p:nvPr>
        </p:nvGraphicFramePr>
        <p:xfrm>
          <a:off x="1043608" y="1124744"/>
          <a:ext cx="38547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2031840" imgH="241200" progId="Equation.DSMT4">
                  <p:embed/>
                </p:oleObj>
              </mc:Choice>
              <mc:Fallback>
                <p:oleObj name="Equation" r:id="rId3" imgW="2031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24744"/>
                        <a:ext cx="3854763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36775"/>
              </p:ext>
            </p:extLst>
          </p:nvPr>
        </p:nvGraphicFramePr>
        <p:xfrm>
          <a:off x="1043608" y="1772816"/>
          <a:ext cx="5671002" cy="594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5" imgW="3365500" imgH="355600" progId="Equation.DSMT4">
                  <p:embed/>
                </p:oleObj>
              </mc:Choice>
              <mc:Fallback>
                <p:oleObj name="Equation" r:id="rId5" imgW="33655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72816"/>
                        <a:ext cx="5671002" cy="5944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11" y="2562862"/>
            <a:ext cx="5000777" cy="360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گسسته سازی مکانی </a:t>
            </a: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644533"/>
              </p:ext>
            </p:extLst>
          </p:nvPr>
        </p:nvGraphicFramePr>
        <p:xfrm>
          <a:off x="2452691" y="1489794"/>
          <a:ext cx="3682301" cy="67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2120900" imgH="393700" progId="Equation.DSMT4">
                  <p:embed/>
                </p:oleObj>
              </mc:Choice>
              <mc:Fallback>
                <p:oleObj name="Equation" r:id="rId3" imgW="2120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91" y="1489794"/>
                        <a:ext cx="3682301" cy="677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369"/>
              </p:ext>
            </p:extLst>
          </p:nvPr>
        </p:nvGraphicFramePr>
        <p:xfrm>
          <a:off x="2699522" y="2479409"/>
          <a:ext cx="3188637" cy="79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1714320" imgH="431640" progId="Equation.DSMT4">
                  <p:embed/>
                </p:oleObj>
              </mc:Choice>
              <mc:Fallback>
                <p:oleObj name="Equation" r:id="rId5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522" y="2479409"/>
                        <a:ext cx="3188637" cy="797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931862"/>
              </p:ext>
            </p:extLst>
          </p:nvPr>
        </p:nvGraphicFramePr>
        <p:xfrm>
          <a:off x="2133600" y="3659316"/>
          <a:ext cx="4320480" cy="572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2373870" imgH="317362" progId="Equation.DSMT4">
                  <p:embed/>
                </p:oleObj>
              </mc:Choice>
              <mc:Fallback>
                <p:oleObj name="Equation" r:id="rId7" imgW="2373870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9316"/>
                        <a:ext cx="4320480" cy="572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402223"/>
              </p:ext>
            </p:extLst>
          </p:nvPr>
        </p:nvGraphicFramePr>
        <p:xfrm>
          <a:off x="1550054" y="4690093"/>
          <a:ext cx="6552728" cy="494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9" imgW="3657600" imgH="279400" progId="Equation.DSMT4">
                  <p:embed/>
                </p:oleObj>
              </mc:Choice>
              <mc:Fallback>
                <p:oleObj name="Equation" r:id="rId9" imgW="3657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054" y="4690093"/>
                        <a:ext cx="6552728" cy="494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9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گسسته سازی مکانی </a:t>
            </a: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659827"/>
              </p:ext>
            </p:extLst>
          </p:nvPr>
        </p:nvGraphicFramePr>
        <p:xfrm>
          <a:off x="2629866" y="1397445"/>
          <a:ext cx="2842073" cy="714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701800" imgH="431800" progId="Equation.DSMT4">
                  <p:embed/>
                </p:oleObj>
              </mc:Choice>
              <mc:Fallback>
                <p:oleObj name="Equation" r:id="rId3" imgW="1701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866" y="1397445"/>
                        <a:ext cx="2842073" cy="714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212512"/>
              </p:ext>
            </p:extLst>
          </p:nvPr>
        </p:nvGraphicFramePr>
        <p:xfrm>
          <a:off x="1371600" y="2590800"/>
          <a:ext cx="6058277" cy="293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4254480" imgH="1981080" progId="Equation.DSMT4">
                  <p:embed/>
                </p:oleObj>
              </mc:Choice>
              <mc:Fallback>
                <p:oleObj name="Equation" r:id="rId5" imgW="4254480" imgH="198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90800"/>
                        <a:ext cx="6058277" cy="2935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90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گسسته سازی </a:t>
            </a:r>
            <a:r>
              <a:rPr lang="fa-IR" sz="2400" b="1" dirty="0" smtClean="0">
                <a:cs typeface="B Titr" pitchFamily="2" charset="-78"/>
              </a:rPr>
              <a:t>زمانی </a:t>
            </a: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روش </a:t>
            </a:r>
            <a:r>
              <a:rPr lang="fa-IR" sz="2000" b="1" dirty="0">
                <a:cs typeface="B Titr" pitchFamily="2" charset="-78"/>
              </a:rPr>
              <a:t>رانگ کوتا مرتبه 4</a:t>
            </a:r>
            <a:endParaRPr lang="en-US" sz="20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683234"/>
              </p:ext>
            </p:extLst>
          </p:nvPr>
        </p:nvGraphicFramePr>
        <p:xfrm>
          <a:off x="2133600" y="1524000"/>
          <a:ext cx="3346252" cy="71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1955800" imgH="419100" progId="Equation.DSMT4">
                  <p:embed/>
                </p:oleObj>
              </mc:Choice>
              <mc:Fallback>
                <p:oleObj name="Equation" r:id="rId3" imgW="19558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3346252" cy="718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403921"/>
              </p:ext>
            </p:extLst>
          </p:nvPr>
        </p:nvGraphicFramePr>
        <p:xfrm>
          <a:off x="1524000" y="3886200"/>
          <a:ext cx="2134622" cy="102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1346200" imgH="647700" progId="Equation.DSMT4">
                  <p:embed/>
                </p:oleObj>
              </mc:Choice>
              <mc:Fallback>
                <p:oleObj name="Equation" r:id="rId5" imgW="13462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2134622" cy="1029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619620"/>
              </p:ext>
            </p:extLst>
          </p:nvPr>
        </p:nvGraphicFramePr>
        <p:xfrm>
          <a:off x="5124400" y="4032692"/>
          <a:ext cx="199531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7" imgW="965200" imgH="254000" progId="Equation.DSMT4">
                  <p:embed/>
                </p:oleObj>
              </mc:Choice>
              <mc:Fallback>
                <p:oleObj name="Equation" r:id="rId7" imgW="965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00" y="4032692"/>
                        <a:ext cx="1995311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9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044571" y="2624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044571" y="3386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885824"/>
            <a:ext cx="8305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شرایط مرزی</a:t>
            </a: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شرایط مرزی دوردست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روش لایتغیرهای ریمان برای جریان های سرعت بالا مناسب است</a:t>
            </a: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در جریان با ماخ پایین بهتر است شرایط مرزی به صورت ساده و مانند جریان تراکم ناپذیر اعمال گردد.</a:t>
            </a:r>
            <a:endParaRPr lang="en-US" sz="2000" b="1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36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044571" y="2624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044571" y="3386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885824"/>
            <a:ext cx="8305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400" b="1" dirty="0">
                <a:cs typeface="B Titr" pitchFamily="2" charset="-78"/>
              </a:rPr>
              <a:t>شرایط مرزی دوردست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r>
              <a:rPr lang="fa-IR" sz="2400" b="1" dirty="0">
                <a:cs typeface="B Titr" pitchFamily="2" charset="-78"/>
              </a:rPr>
              <a:t>جریان ورودی به مرز دوردست</a:t>
            </a: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4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4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4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400" b="1" dirty="0">
              <a:cs typeface="B Titr" pitchFamily="2" charset="-78"/>
            </a:endParaRPr>
          </a:p>
          <a:p>
            <a:pPr marL="1097280" indent="-457200" algn="r" rt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a-IR" sz="2400" b="1" dirty="0">
                <a:cs typeface="B Titr" pitchFamily="2" charset="-78"/>
              </a:rPr>
              <a:t>جریان خروجی از مرز دوردست</a:t>
            </a:r>
            <a:endParaRPr lang="en-US" sz="2400" b="1" dirty="0">
              <a:cs typeface="B Titr" pitchFamily="2" charset="-78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199849"/>
              </p:ext>
            </p:extLst>
          </p:nvPr>
        </p:nvGraphicFramePr>
        <p:xfrm>
          <a:off x="1447800" y="2557492"/>
          <a:ext cx="5385594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2806700" imgH="228600" progId="Equation.DSMT4">
                  <p:embed/>
                </p:oleObj>
              </mc:Choice>
              <mc:Fallback>
                <p:oleObj name="Equation" r:id="rId3" imgW="2806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57492"/>
                        <a:ext cx="5385594" cy="43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601799"/>
              </p:ext>
            </p:extLst>
          </p:nvPr>
        </p:nvGraphicFramePr>
        <p:xfrm>
          <a:off x="1447801" y="4651826"/>
          <a:ext cx="5385594" cy="476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2717800" imgH="228600" progId="Equation.DSMT4">
                  <p:embed/>
                </p:oleObj>
              </mc:Choice>
              <mc:Fallback>
                <p:oleObj name="Equation" r:id="rId5" imgW="2717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4651826"/>
                        <a:ext cx="5385594" cy="476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349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اعمال شرایط مرزی دوردست به شکل ساده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شبیه سازی جریان با ماخ پایین حول ایرفویل های مختلف</a:t>
            </a:r>
          </a:p>
          <a:p>
            <a:pPr algn="r" rtl="1">
              <a:lnSpc>
                <a:spcPct val="150000"/>
              </a:lnSpc>
            </a:pPr>
            <a:endParaRPr lang="fa-IR" sz="2400" dirty="0"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گسسته سازی بخش مکانی معادلات اویلر طبق روش رو با اعمال ماتریس پیش شرطی ترکل و کاهش عدد حالت ماتریس ضرایب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انواع روش های پیش شرطی برای جریان با ماخ پایین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پیاده سازی روش پیش شرطی ترکل در معادلات غیرلزج اویلر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نحوه محاسبه گام زمانی موضعی در روش پیش شرطی ترکل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نحوه اعمال شرایط مرزی دوردست در روش ترکل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گسسته سازی مکانی با روش رو در روش ترکل </a:t>
            </a:r>
            <a:endParaRPr lang="fa-IR" sz="2400" b="1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آشنایی با مزایا و معایب روش پیش شرطی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7- معیارهای طراحی ماتریس پیش شرطی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18775"/>
            <a:ext cx="8458200" cy="4525963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در تمام کامپایلرهای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 95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قابل اجرا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اولیه با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CFD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و مفاهیمی مانند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Local Time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Stepping,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ROE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Methods</a:t>
            </a: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مدل های شبیه سازی مخازن هیدروکربنی 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Finite  Volume Methods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نتایج</a:t>
            </a: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مسئله مورد بررسی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57400"/>
            <a:ext cx="6768752" cy="318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در </a:t>
            </a:r>
            <a:r>
              <a:rPr lang="fa-IR" sz="2000" b="1" dirty="0">
                <a:cs typeface="B Titr" pitchFamily="2" charset="-78"/>
              </a:rPr>
              <a:t>بعضی از مسائل مانند جریان حول بالگرد تغییرات عدد ماخ از مقادیر نزدیک 1 تا نزدیک صفر وجود دارد.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2286000"/>
            <a:ext cx="655272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جریان با ماخ 0/5 و زاویه حمله صفر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9" t="10967" r="11174" b="1935"/>
          <a:stretch/>
        </p:blipFill>
        <p:spPr bwMode="auto">
          <a:xfrm>
            <a:off x="619943" y="1676400"/>
            <a:ext cx="3744416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" t="9355" r="9742" b="1613"/>
          <a:stretch/>
        </p:blipFill>
        <p:spPr bwMode="auto">
          <a:xfrm>
            <a:off x="4724400" y="1676400"/>
            <a:ext cx="3744414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126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جریان با ماخ 0/5 و زاویه حمله صفر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" t="9000" r="10889" b="3500"/>
          <a:stretch/>
        </p:blipFill>
        <p:spPr bwMode="auto">
          <a:xfrm>
            <a:off x="2133600" y="1524000"/>
            <a:ext cx="4320480" cy="3971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7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جریان با ماخ 0/1 و زاویه حمله 2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" t="9678" r="10601" b="2258"/>
          <a:stretch/>
        </p:blipFill>
        <p:spPr bwMode="auto">
          <a:xfrm>
            <a:off x="762000" y="1676400"/>
            <a:ext cx="3680792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t="10001" r="11175" b="1613"/>
          <a:stretch/>
        </p:blipFill>
        <p:spPr bwMode="auto">
          <a:xfrm>
            <a:off x="4883224" y="1676400"/>
            <a:ext cx="3655640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606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جریان با ماخ 0/1 و زاویه حمله 2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t="7500" r="8889" b="3000"/>
          <a:stretch/>
        </p:blipFill>
        <p:spPr bwMode="auto">
          <a:xfrm>
            <a:off x="2375756" y="1276001"/>
            <a:ext cx="4392488" cy="4081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873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جریان با ماخ 0/01 و زاویه حمله صفر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t="9355" r="11461" b="2581"/>
          <a:stretch/>
        </p:blipFill>
        <p:spPr bwMode="auto">
          <a:xfrm>
            <a:off x="838200" y="1535643"/>
            <a:ext cx="3600400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9" t="9032" r="11174" b="1936"/>
          <a:stretch/>
        </p:blipFill>
        <p:spPr bwMode="auto">
          <a:xfrm>
            <a:off x="4798640" y="1535643"/>
            <a:ext cx="3600400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56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جریان با ماخ 0/01 و زاویه حمله صفر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t="8250" r="10001" b="3500"/>
          <a:stretch/>
        </p:blipFill>
        <p:spPr bwMode="auto">
          <a:xfrm>
            <a:off x="2483768" y="1359915"/>
            <a:ext cx="4176464" cy="39134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18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800" b="1" dirty="0">
                <a:cs typeface="B Titr" pitchFamily="2" charset="-78"/>
              </a:rPr>
              <a:t>نتایج نهایی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800" b="1" dirty="0">
              <a:cs typeface="B Titr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dirty="0">
                <a:cs typeface="B Titr" panose="00000700000000000000" pitchFamily="2" charset="-78"/>
              </a:rPr>
              <a:t>با افزایش سرعت جریان رفتار تراکم پذیر غالب می شود و تاثیر ماتریس پیش شرطی از بین می رود. </a:t>
            </a:r>
          </a:p>
          <a:p>
            <a:pPr marL="457200" indent="-457200" algn="r" rtl="1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a-IR" sz="2400" dirty="0">
                <a:cs typeface="B Titr" panose="00000700000000000000" pitchFamily="2" charset="-78"/>
              </a:rPr>
              <a:t>هرچه عدد ماخ کاهش پیدا کند ماتریس پیش شرطی تاثیر بیشتری دارد.</a:t>
            </a: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dirty="0">
                <a:cs typeface="B Titr" panose="00000700000000000000" pitchFamily="2" charset="-78"/>
              </a:rPr>
              <a:t>در صورت پیچیده شدن جریان مثل وجود زاویه حمله کارایی روش پیش شرطی بهتر    می گردد.</a:t>
            </a: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dirty="0">
                <a:cs typeface="B Titr" panose="00000700000000000000" pitchFamily="2" charset="-78"/>
              </a:rPr>
              <a:t>با میل کردن ماخ به صفت صفر جریان ماهیت تراکم ناپذیر پیدا می کند.</a:t>
            </a:r>
            <a:endParaRPr lang="fa-IR" sz="2400" b="1" dirty="0">
              <a:cs typeface="B Za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cs typeface="B Titr" panose="00000700000000000000" pitchFamily="2" charset="-78"/>
              </a:rPr>
              <a:t>در ماخ های بسیار پایین نتایج غیر فیزیکی بدست می آید. </a:t>
            </a:r>
          </a:p>
          <a:p>
            <a:pPr marL="457200" indent="-457200" algn="r" rtl="1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cs typeface="B Titr" panose="00000700000000000000" pitchFamily="2" charset="-78"/>
              </a:rPr>
              <a:t>در ماخ 0/01  استفاده از روش پیش شرطی به شدت زمان همگرایی را کاهش می دهد و سرعت حل را  15/5 برابر می کند.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885825"/>
            <a:ext cx="3952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 smtClean="0">
                <a:latin typeface="Narkisim" pitchFamily="34" charset="-79"/>
                <a:cs typeface="B Farnaz" pitchFamily="2" charset="-78"/>
              </a:rPr>
              <a:t>با تشکر </a:t>
            </a:r>
          </a:p>
          <a:p>
            <a:pPr algn="r" rtl="1"/>
            <a:r>
              <a:rPr lang="fa-IR" sz="2800" dirty="0">
                <a:latin typeface="Narkisim" pitchFamily="34" charset="-79"/>
                <a:cs typeface="B Farnaz" pitchFamily="2" charset="-78"/>
              </a:rPr>
              <a:t> </a:t>
            </a:r>
            <a:r>
              <a:rPr lang="fa-IR" sz="2800" dirty="0" smtClean="0">
                <a:latin typeface="Narkisim" pitchFamily="34" charset="-79"/>
                <a:cs typeface="B Farnaz" pitchFamily="2" charset="-78"/>
              </a:rPr>
              <a:t>          از </a:t>
            </a:r>
          </a:p>
          <a:p>
            <a:pPr algn="r" rtl="1"/>
            <a:r>
              <a:rPr lang="fa-IR" sz="2800" dirty="0">
                <a:latin typeface="Narkisim" pitchFamily="34" charset="-79"/>
                <a:cs typeface="B Farnaz" pitchFamily="2" charset="-78"/>
              </a:rPr>
              <a:t> </a:t>
            </a:r>
            <a:r>
              <a:rPr lang="fa-IR" sz="2800" dirty="0" smtClean="0">
                <a:latin typeface="Narkisim" pitchFamily="34" charset="-79"/>
                <a:cs typeface="B Farnaz" pitchFamily="2" charset="-78"/>
              </a:rPr>
              <a:t>                توجه شما</a:t>
            </a:r>
            <a:endParaRPr lang="fa-IR" sz="2800" dirty="0">
              <a:latin typeface="Narkisim" pitchFamily="34" charset="-79"/>
              <a:cs typeface="B Farnaz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743200"/>
            <a:ext cx="2383160" cy="2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سیستم معادلات اویلر و ناویر استوکس تراکم پذیر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در جریان با ماخ بالا  دارای دقت، همگرایی و پایداری خوبی هستند.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در </a:t>
            </a:r>
            <a:r>
              <a:rPr lang="fa-IR" sz="2000" b="1" dirty="0">
                <a:cs typeface="B Titr" pitchFamily="2" charset="-78"/>
              </a:rPr>
              <a:t>جریان ماخ پایین کاهش دقت  و نرخ همگرایی: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1097280" indent="-3429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چگالی ثابت می ماند و ماهیت تراکم ناپذیری غالب می گردد</a:t>
            </a:r>
          </a:p>
          <a:p>
            <a:pPr marL="1097280" indent="-342900" algn="r" rtl="1"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1097280" indent="-342900" algn="r" rtl="1"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بد رفتاری حل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معادلات </a:t>
            </a:r>
            <a:r>
              <a:rPr lang="fa-IR" sz="2000" b="1" dirty="0">
                <a:cs typeface="B Titr" pitchFamily="2" charset="-78"/>
              </a:rPr>
              <a:t>حاکم بر جریان غیرلزج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702477"/>
              </p:ext>
            </p:extLst>
          </p:nvPr>
        </p:nvGraphicFramePr>
        <p:xfrm>
          <a:off x="3131840" y="2176061"/>
          <a:ext cx="1800200" cy="748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1206500" imgH="457200" progId="Equation.DSMT4">
                  <p:embed/>
                </p:oleObj>
              </mc:Choice>
              <mc:Fallback>
                <p:oleObj name="Equation" r:id="rId3" imgW="1206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176061"/>
                        <a:ext cx="1800200" cy="748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298092"/>
              </p:ext>
            </p:extLst>
          </p:nvPr>
        </p:nvGraphicFramePr>
        <p:xfrm>
          <a:off x="2123728" y="3601302"/>
          <a:ext cx="4542551" cy="141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3302000" imgH="990600" progId="Equation.DSMT4">
                  <p:embed/>
                </p:oleObj>
              </mc:Choice>
              <mc:Fallback>
                <p:oleObj name="Equation" r:id="rId5" imgW="3302000" imgH="990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601302"/>
                        <a:ext cx="4542551" cy="1411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433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Titr" pitchFamily="2" charset="-78"/>
              </a:rPr>
              <a:t>مقادیر ویژه و بردارهای ویژه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94263"/>
              </p:ext>
            </p:extLst>
          </p:nvPr>
        </p:nvGraphicFramePr>
        <p:xfrm>
          <a:off x="1187624" y="2017530"/>
          <a:ext cx="3168352" cy="79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815840" imgH="457200" progId="Equation.DSMT4">
                  <p:embed/>
                </p:oleObj>
              </mc:Choice>
              <mc:Fallback>
                <p:oleObj name="Equation" r:id="rId3" imgW="1815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017530"/>
                        <a:ext cx="3168352" cy="796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458219"/>
              </p:ext>
            </p:extLst>
          </p:nvPr>
        </p:nvGraphicFramePr>
        <p:xfrm>
          <a:off x="4867967" y="2060848"/>
          <a:ext cx="2656361" cy="743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1663700" imgH="469900" progId="Equation.DSMT4">
                  <p:embed/>
                </p:oleObj>
              </mc:Choice>
              <mc:Fallback>
                <p:oleObj name="Equation" r:id="rId5" imgW="1663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967" y="2060848"/>
                        <a:ext cx="2656361" cy="743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11522"/>
              </p:ext>
            </p:extLst>
          </p:nvPr>
        </p:nvGraphicFramePr>
        <p:xfrm>
          <a:off x="1390801" y="3405663"/>
          <a:ext cx="6481091" cy="1895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4432300" imgH="1295400" progId="Equation.DSMT4">
                  <p:embed/>
                </p:oleObj>
              </mc:Choice>
              <mc:Fallback>
                <p:oleObj name="Equation" r:id="rId7" imgW="44323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801" y="3405663"/>
                        <a:ext cx="6481091" cy="1895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3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Titr" pitchFamily="2" charset="-78"/>
              </a:rPr>
              <a:t>مقادیر ویژه و بردارهای ویژه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160058"/>
              </p:ext>
            </p:extLst>
          </p:nvPr>
        </p:nvGraphicFramePr>
        <p:xfrm>
          <a:off x="1371600" y="2438400"/>
          <a:ext cx="5950191" cy="1758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3771900" imgH="1117600" progId="Equation.DSMT4">
                  <p:embed/>
                </p:oleObj>
              </mc:Choice>
              <mc:Fallback>
                <p:oleObj name="Equation" r:id="rId3" imgW="3771900" imgH="111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38400"/>
                        <a:ext cx="5950191" cy="1758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84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بزرگ </a:t>
            </a:r>
            <a:r>
              <a:rPr lang="fa-IR" sz="2000" b="1" dirty="0">
                <a:cs typeface="B Titr" pitchFamily="2" charset="-78"/>
              </a:rPr>
              <a:t>بودن عدد شرطی:</a:t>
            </a:r>
          </a:p>
          <a:p>
            <a:pPr marL="1097280" indent="-457200" algn="r" rtl="1">
              <a:lnSpc>
                <a:spcPct val="15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سختی معادلات زیاد است.</a:t>
            </a:r>
          </a:p>
          <a:p>
            <a:pPr marL="1097280" indent="-457200" algn="r" rtl="1">
              <a:lnSpc>
                <a:spcPct val="15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معادلات بد رفتار می شوند و حل آنها با خطا روبرو است.</a:t>
            </a:r>
          </a:p>
          <a:p>
            <a:pPr marL="1097280" indent="-457200" algn="r" rtl="1">
              <a:lnSpc>
                <a:spcPct val="15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گام زمانی مجاز برای همگرایی  حل عددی کاهش می یابد.</a:t>
            </a:r>
          </a:p>
          <a:p>
            <a:pPr marL="1097280" indent="-457200" algn="r" rtl="1">
              <a:lnSpc>
                <a:spcPct val="15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با اعمال ماتریس پیش شرطی می توان عدد شرطی را کاهش داد.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000" b="1" dirty="0">
                <a:cs typeface="B Titr" pitchFamily="2" charset="-78"/>
              </a:rPr>
              <a:t>نحوه اعمال روش پیش شرطی در معادلات: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>
                <a:cs typeface="B Titr" pitchFamily="2" charset="-78"/>
              </a:rPr>
              <a:t>  : ماتریس پیش شرطی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224539"/>
              </p:ext>
            </p:extLst>
          </p:nvPr>
        </p:nvGraphicFramePr>
        <p:xfrm>
          <a:off x="8077200" y="4191000"/>
          <a:ext cx="322540" cy="344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39639" imgH="152334" progId="Equation.DSMT4">
                  <p:embed/>
                </p:oleObj>
              </mc:Choice>
              <mc:Fallback>
                <p:oleObj name="Equation" r:id="rId3" imgW="139639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191000"/>
                        <a:ext cx="322540" cy="344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662822"/>
              </p:ext>
            </p:extLst>
          </p:nvPr>
        </p:nvGraphicFramePr>
        <p:xfrm>
          <a:off x="3302910" y="1828800"/>
          <a:ext cx="2493226" cy="80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1422400" imgH="457200" progId="Equation.DSMT4">
                  <p:embed/>
                </p:oleObj>
              </mc:Choice>
              <mc:Fallback>
                <p:oleObj name="Equation" r:id="rId5" imgW="142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910" y="1828800"/>
                        <a:ext cx="2493226" cy="80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98154"/>
              </p:ext>
            </p:extLst>
          </p:nvPr>
        </p:nvGraphicFramePr>
        <p:xfrm>
          <a:off x="3219291" y="3019952"/>
          <a:ext cx="3008893" cy="76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1803400" imgH="457200" progId="Equation.DSMT4">
                  <p:embed/>
                </p:oleObj>
              </mc:Choice>
              <mc:Fallback>
                <p:oleObj name="Equation" r:id="rId7" imgW="1803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291" y="3019952"/>
                        <a:ext cx="3008893" cy="76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ماتریس </a:t>
            </a:r>
            <a:r>
              <a:rPr lang="fa-IR" sz="2000" b="1" dirty="0">
                <a:cs typeface="B Titr" pitchFamily="2" charset="-78"/>
              </a:rPr>
              <a:t>ترکل بر حسب متغیرهای بقایی: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703376"/>
              </p:ext>
            </p:extLst>
          </p:nvPr>
        </p:nvGraphicFramePr>
        <p:xfrm>
          <a:off x="1143000" y="2286000"/>
          <a:ext cx="6494290" cy="219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5549900" imgH="1778000" progId="Equation.DSMT4">
                  <p:embed/>
                </p:oleObj>
              </mc:Choice>
              <mc:Fallback>
                <p:oleObj name="Equation" r:id="rId3" imgW="5549900" imgH="177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6494290" cy="21921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3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4226</TotalTime>
  <Words>555</Words>
  <Application>Microsoft Office PowerPoint</Application>
  <PresentationFormat>On-screen Show (4:3)</PresentationFormat>
  <Paragraphs>144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B Farnaz</vt:lpstr>
      <vt:lpstr>B Titr</vt:lpstr>
      <vt:lpstr>B Zar</vt:lpstr>
      <vt:lpstr>Calibri</vt:lpstr>
      <vt:lpstr>Courier New</vt:lpstr>
      <vt:lpstr>Lucida Sans Unicode</vt:lpstr>
      <vt:lpstr>Narkisim</vt:lpstr>
      <vt:lpstr>Times New Roman</vt:lpstr>
      <vt:lpstr>Verdana</vt:lpstr>
      <vt:lpstr>Wingdings</vt:lpstr>
      <vt:lpstr>Wingdings 2</vt:lpstr>
      <vt:lpstr>Wingdings 3</vt:lpstr>
      <vt:lpstr>Concourse</vt:lpstr>
      <vt:lpstr>Equation</vt:lpstr>
      <vt:lpstr>            بکارگیری روش پیش شرط ترکل برای تسریع همگرایی  و بهبود دقت حل جریان با ماخ پایین  سعید شیخی آبان 95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توانمندیهای کُد</vt:lpstr>
      <vt:lpstr>آنچه در این کد خواهید آموخت</vt:lpstr>
      <vt:lpstr>نکات و الزامات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201</cp:revision>
  <dcterms:created xsi:type="dcterms:W3CDTF">2006-08-16T00:00:00Z</dcterms:created>
  <dcterms:modified xsi:type="dcterms:W3CDTF">2017-02-16T11:24:37Z</dcterms:modified>
</cp:coreProperties>
</file>