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366" r:id="rId2"/>
    <p:sldId id="354" r:id="rId3"/>
    <p:sldId id="367" r:id="rId4"/>
    <p:sldId id="368" r:id="rId5"/>
    <p:sldId id="398" r:id="rId6"/>
    <p:sldId id="383" r:id="rId7"/>
    <p:sldId id="399" r:id="rId8"/>
    <p:sldId id="384" r:id="rId9"/>
    <p:sldId id="385" r:id="rId10"/>
    <p:sldId id="386" r:id="rId11"/>
    <p:sldId id="387" r:id="rId12"/>
    <p:sldId id="397" r:id="rId13"/>
    <p:sldId id="369" r:id="rId14"/>
    <p:sldId id="400" r:id="rId15"/>
    <p:sldId id="388" r:id="rId16"/>
    <p:sldId id="389" r:id="rId17"/>
    <p:sldId id="401" r:id="rId18"/>
    <p:sldId id="370" r:id="rId19"/>
    <p:sldId id="396" r:id="rId20"/>
    <p:sldId id="402" r:id="rId21"/>
    <p:sldId id="403" r:id="rId22"/>
    <p:sldId id="405" r:id="rId23"/>
    <p:sldId id="407" r:id="rId24"/>
    <p:sldId id="406" r:id="rId25"/>
    <p:sldId id="362" r:id="rId26"/>
    <p:sldId id="365" r:id="rId27"/>
    <p:sldId id="374" r:id="rId28"/>
    <p:sldId id="375" r:id="rId29"/>
    <p:sldId id="404" r:id="rId30"/>
    <p:sldId id="390" r:id="rId31"/>
    <p:sldId id="391" r:id="rId32"/>
    <p:sldId id="392" r:id="rId33"/>
    <p:sldId id="3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DFA8E-A48B-465D-893E-BCCF63F73B78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B879C1-B0FB-403E-B187-8F554AC8F41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fa-IR" sz="2000" b="1" dirty="0" smtClean="0">
              <a:solidFill>
                <a:schemeClr val="tx1"/>
              </a:solidFill>
              <a:cs typeface="B Zar" panose="00000400000000000000" pitchFamily="2" charset="-78"/>
            </a:rPr>
            <a:t>گسسته سازی</a:t>
          </a:r>
        </a:p>
        <a:p>
          <a:pPr algn="ctr"/>
          <a:r>
            <a:rPr lang="fa-IR" sz="2000" b="1" dirty="0" smtClean="0">
              <a:solidFill>
                <a:schemeClr val="tx1"/>
              </a:solidFill>
              <a:cs typeface="B Zar" panose="00000400000000000000" pitchFamily="2" charset="-78"/>
            </a:rPr>
            <a:t>زمانی</a:t>
          </a:r>
          <a:endParaRPr lang="en-US" sz="20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9F237ED1-4C79-4F95-9E5B-FE6CD2214D7B}" type="parTrans" cxnId="{6C114E21-B9BE-4F56-A4E8-BBFE827AB333}">
      <dgm:prSet/>
      <dgm:spPr/>
      <dgm:t>
        <a:bodyPr/>
        <a:lstStyle/>
        <a:p>
          <a:pPr algn="ctr"/>
          <a:endParaRPr lang="en-US"/>
        </a:p>
      </dgm:t>
    </dgm:pt>
    <dgm:pt modelId="{382B8171-4C45-4C34-B9E0-A59628D19997}" type="sibTrans" cxnId="{6C114E21-B9BE-4F56-A4E8-BBFE827AB333}">
      <dgm:prSet/>
      <dgm:spPr/>
      <dgm:t>
        <a:bodyPr/>
        <a:lstStyle/>
        <a:p>
          <a:pPr algn="ctr"/>
          <a:endParaRPr lang="en-US"/>
        </a:p>
      </dgm:t>
    </dgm:pt>
    <dgm:pt modelId="{3230FA43-39AB-45EF-82D7-7D1973905DE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fa-IR" sz="1600" b="1" dirty="0" smtClean="0">
              <a:solidFill>
                <a:schemeClr val="tx1"/>
              </a:solidFill>
              <a:cs typeface="B Zar" panose="00000400000000000000" pitchFamily="2" charset="-78"/>
            </a:rPr>
            <a:t>صریح</a:t>
          </a:r>
          <a:endParaRPr lang="en-US" sz="16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EC21DA85-6393-4692-8CB4-506573DB2282}" type="parTrans" cxnId="{2A4B863F-42BD-4F21-B3CC-FB8F879B406A}">
      <dgm:prSet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endParaRPr lang="en-US"/>
        </a:p>
      </dgm:t>
    </dgm:pt>
    <dgm:pt modelId="{0F5C9668-6E2A-4BB1-96BF-B4684849D9D3}" type="sibTrans" cxnId="{2A4B863F-42BD-4F21-B3CC-FB8F879B406A}">
      <dgm:prSet/>
      <dgm:spPr/>
      <dgm:t>
        <a:bodyPr/>
        <a:lstStyle/>
        <a:p>
          <a:pPr algn="ctr"/>
          <a:endParaRPr lang="en-US"/>
        </a:p>
      </dgm:t>
    </dgm:pt>
    <dgm:pt modelId="{66897E3C-C209-4880-956C-ACAD009566A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fa-IR" sz="1600" b="1" dirty="0" smtClean="0">
              <a:solidFill>
                <a:schemeClr val="tx1"/>
              </a:solidFill>
              <a:cs typeface="B Zar" panose="00000400000000000000" pitchFamily="2" charset="-78"/>
            </a:rPr>
            <a:t>صریح-ضمنی</a:t>
          </a:r>
          <a:endParaRPr lang="en-US" sz="16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2964E454-6F5D-482C-9D8F-A4F74EB27FC9}" type="parTrans" cxnId="{80A7325E-3C26-40A5-AF50-5AA47E19255D}">
      <dgm:prSet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endParaRPr lang="en-US"/>
        </a:p>
      </dgm:t>
    </dgm:pt>
    <dgm:pt modelId="{6BC1805F-B8BF-4641-820E-7FF90DF3BC77}" type="sibTrans" cxnId="{80A7325E-3C26-40A5-AF50-5AA47E19255D}">
      <dgm:prSet/>
      <dgm:spPr/>
      <dgm:t>
        <a:bodyPr/>
        <a:lstStyle/>
        <a:p>
          <a:pPr algn="ctr"/>
          <a:endParaRPr lang="en-US"/>
        </a:p>
      </dgm:t>
    </dgm:pt>
    <dgm:pt modelId="{53550142-2C56-4F88-99DA-9F024F0131D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fa-IR" sz="1600" b="1" dirty="0" smtClean="0">
              <a:solidFill>
                <a:schemeClr val="tx1"/>
              </a:solidFill>
              <a:cs typeface="B Zar" panose="00000400000000000000" pitchFamily="2" charset="-78"/>
            </a:rPr>
            <a:t>ضمنی</a:t>
          </a:r>
          <a:endParaRPr lang="en-US" sz="1600" b="1" dirty="0">
            <a:solidFill>
              <a:schemeClr val="tx1"/>
            </a:solidFill>
            <a:cs typeface="B Zar" panose="00000400000000000000" pitchFamily="2" charset="-78"/>
          </a:endParaRPr>
        </a:p>
      </dgm:t>
    </dgm:pt>
    <dgm:pt modelId="{4B5E0E9F-8D8C-4236-843C-D33EAF01E69E}" type="parTrans" cxnId="{CE1BDB1E-2234-4B82-A2D9-6BC812FD1757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/>
        </a:p>
      </dgm:t>
    </dgm:pt>
    <dgm:pt modelId="{AFD6CD31-69F1-40FC-A5EB-AE112FEF9A35}" type="sibTrans" cxnId="{CE1BDB1E-2234-4B82-A2D9-6BC812FD1757}">
      <dgm:prSet/>
      <dgm:spPr/>
      <dgm:t>
        <a:bodyPr/>
        <a:lstStyle/>
        <a:p>
          <a:pPr algn="ctr"/>
          <a:endParaRPr lang="en-US"/>
        </a:p>
      </dgm:t>
    </dgm:pt>
    <dgm:pt modelId="{7306465B-CE56-4020-B583-94864FA4E162}" type="pres">
      <dgm:prSet presAssocID="{073DFA8E-A48B-465D-893E-BCCF63F73B7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437161-D4BC-4D69-B03E-77E26EA3B1BD}" type="pres">
      <dgm:prSet presAssocID="{E7B879C1-B0FB-403E-B187-8F554AC8F41F}" presName="root1" presStyleCnt="0"/>
      <dgm:spPr/>
    </dgm:pt>
    <dgm:pt modelId="{841808B4-624F-48AF-933D-E8C9D894706A}" type="pres">
      <dgm:prSet presAssocID="{E7B879C1-B0FB-403E-B187-8F554AC8F41F}" presName="LevelOneTextNode" presStyleLbl="node0" presStyleIdx="0" presStyleCnt="1" custScaleX="946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9D0485-4301-416A-B37D-6C527A9C839B}" type="pres">
      <dgm:prSet presAssocID="{E7B879C1-B0FB-403E-B187-8F554AC8F41F}" presName="level2hierChild" presStyleCnt="0"/>
      <dgm:spPr/>
    </dgm:pt>
    <dgm:pt modelId="{6E9C3867-F605-4B18-82F9-C2E7C53E367B}" type="pres">
      <dgm:prSet presAssocID="{EC21DA85-6393-4692-8CB4-506573DB228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8C325CF-3694-4D98-8895-EC372C445CD5}" type="pres">
      <dgm:prSet presAssocID="{EC21DA85-6393-4692-8CB4-506573DB228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5D09421-0F12-4719-A8C7-EBB8B7F6CF35}" type="pres">
      <dgm:prSet presAssocID="{3230FA43-39AB-45EF-82D7-7D1973905DEB}" presName="root2" presStyleCnt="0"/>
      <dgm:spPr/>
    </dgm:pt>
    <dgm:pt modelId="{DC761853-70B4-4DD5-AFDE-1B942EDCA61A}" type="pres">
      <dgm:prSet presAssocID="{3230FA43-39AB-45EF-82D7-7D1973905DEB}" presName="LevelTwoTextNode" presStyleLbl="node2" presStyleIdx="0" presStyleCnt="3" custScaleY="77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D4991A-8608-46A7-9FF7-35051FC83B08}" type="pres">
      <dgm:prSet presAssocID="{3230FA43-39AB-45EF-82D7-7D1973905DEB}" presName="level3hierChild" presStyleCnt="0"/>
      <dgm:spPr/>
    </dgm:pt>
    <dgm:pt modelId="{221A9066-C84D-46BD-8500-8BB443D4C3D2}" type="pres">
      <dgm:prSet presAssocID="{2964E454-6F5D-482C-9D8F-A4F74EB27FC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BFB3DC7-7149-46D0-BB0F-CF51328D66DF}" type="pres">
      <dgm:prSet presAssocID="{2964E454-6F5D-482C-9D8F-A4F74EB27FC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915A981-7CAA-4A01-8718-9B17B3F55044}" type="pres">
      <dgm:prSet presAssocID="{66897E3C-C209-4880-956C-ACAD009566AB}" presName="root2" presStyleCnt="0"/>
      <dgm:spPr/>
    </dgm:pt>
    <dgm:pt modelId="{7BFC193B-AE11-4BC7-B96D-7B8D79F2B5D4}" type="pres">
      <dgm:prSet presAssocID="{66897E3C-C209-4880-956C-ACAD009566AB}" presName="LevelTwoTextNode" presStyleLbl="node2" presStyleIdx="1" presStyleCnt="3" custScaleY="772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1D66AE-8D18-4795-8F09-C1B71F065399}" type="pres">
      <dgm:prSet presAssocID="{66897E3C-C209-4880-956C-ACAD009566AB}" presName="level3hierChild" presStyleCnt="0"/>
      <dgm:spPr/>
    </dgm:pt>
    <dgm:pt modelId="{CFE6665E-9D6C-4692-B625-C786048EA579}" type="pres">
      <dgm:prSet presAssocID="{4B5E0E9F-8D8C-4236-843C-D33EAF01E69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CD013A3-E106-4C3E-A1BB-E63E0E96B6EC}" type="pres">
      <dgm:prSet presAssocID="{4B5E0E9F-8D8C-4236-843C-D33EAF01E69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4F6C7F9-4F73-4058-97A2-5B73C711B1A2}" type="pres">
      <dgm:prSet presAssocID="{53550142-2C56-4F88-99DA-9F024F0131D1}" presName="root2" presStyleCnt="0"/>
      <dgm:spPr/>
    </dgm:pt>
    <dgm:pt modelId="{058B1A23-B0C0-4F57-8C8B-1C1CD6125E66}" type="pres">
      <dgm:prSet presAssocID="{53550142-2C56-4F88-99DA-9F024F0131D1}" presName="LevelTwoTextNode" presStyleLbl="node2" presStyleIdx="2" presStyleCnt="3" custScaleY="76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8B81C-A17A-47BE-BA8E-172BB63F13A6}" type="pres">
      <dgm:prSet presAssocID="{53550142-2C56-4F88-99DA-9F024F0131D1}" presName="level3hierChild" presStyleCnt="0"/>
      <dgm:spPr/>
    </dgm:pt>
  </dgm:ptLst>
  <dgm:cxnLst>
    <dgm:cxn modelId="{22118262-819D-4A8B-96E1-F7441007DBFE}" type="presOf" srcId="{E7B879C1-B0FB-403E-B187-8F554AC8F41F}" destId="{841808B4-624F-48AF-933D-E8C9D894706A}" srcOrd="0" destOrd="0" presId="urn:microsoft.com/office/officeart/2005/8/layout/hierarchy2"/>
    <dgm:cxn modelId="{F963DC06-3F91-4C61-845F-B0DBBC0BBE57}" type="presOf" srcId="{073DFA8E-A48B-465D-893E-BCCF63F73B78}" destId="{7306465B-CE56-4020-B583-94864FA4E162}" srcOrd="0" destOrd="0" presId="urn:microsoft.com/office/officeart/2005/8/layout/hierarchy2"/>
    <dgm:cxn modelId="{23C53BEF-23DA-456D-A9D6-3DBBB338E5EE}" type="presOf" srcId="{2964E454-6F5D-482C-9D8F-A4F74EB27FC9}" destId="{221A9066-C84D-46BD-8500-8BB443D4C3D2}" srcOrd="0" destOrd="0" presId="urn:microsoft.com/office/officeart/2005/8/layout/hierarchy2"/>
    <dgm:cxn modelId="{8DB3CE34-C505-4E38-8C1B-D9C98323C7CA}" type="presOf" srcId="{EC21DA85-6393-4692-8CB4-506573DB2282}" destId="{6E9C3867-F605-4B18-82F9-C2E7C53E367B}" srcOrd="0" destOrd="0" presId="urn:microsoft.com/office/officeart/2005/8/layout/hierarchy2"/>
    <dgm:cxn modelId="{CE1BDB1E-2234-4B82-A2D9-6BC812FD1757}" srcId="{E7B879C1-B0FB-403E-B187-8F554AC8F41F}" destId="{53550142-2C56-4F88-99DA-9F024F0131D1}" srcOrd="2" destOrd="0" parTransId="{4B5E0E9F-8D8C-4236-843C-D33EAF01E69E}" sibTransId="{AFD6CD31-69F1-40FC-A5EB-AE112FEF9A35}"/>
    <dgm:cxn modelId="{F72AEC52-9DCB-4295-8CBE-CCB6C6E09040}" type="presOf" srcId="{3230FA43-39AB-45EF-82D7-7D1973905DEB}" destId="{DC761853-70B4-4DD5-AFDE-1B942EDCA61A}" srcOrd="0" destOrd="0" presId="urn:microsoft.com/office/officeart/2005/8/layout/hierarchy2"/>
    <dgm:cxn modelId="{2A4B863F-42BD-4F21-B3CC-FB8F879B406A}" srcId="{E7B879C1-B0FB-403E-B187-8F554AC8F41F}" destId="{3230FA43-39AB-45EF-82D7-7D1973905DEB}" srcOrd="0" destOrd="0" parTransId="{EC21DA85-6393-4692-8CB4-506573DB2282}" sibTransId="{0F5C9668-6E2A-4BB1-96BF-B4684849D9D3}"/>
    <dgm:cxn modelId="{1B9D122F-A42E-4D93-AD36-AF5E7D5D4EEA}" type="presOf" srcId="{66897E3C-C209-4880-956C-ACAD009566AB}" destId="{7BFC193B-AE11-4BC7-B96D-7B8D79F2B5D4}" srcOrd="0" destOrd="0" presId="urn:microsoft.com/office/officeart/2005/8/layout/hierarchy2"/>
    <dgm:cxn modelId="{053B18D9-316E-4DEF-BEB5-9E913E2446C3}" type="presOf" srcId="{4B5E0E9F-8D8C-4236-843C-D33EAF01E69E}" destId="{CFE6665E-9D6C-4692-B625-C786048EA579}" srcOrd="0" destOrd="0" presId="urn:microsoft.com/office/officeart/2005/8/layout/hierarchy2"/>
    <dgm:cxn modelId="{8916E1ED-0CD8-4C79-81B8-2E2E9AEDEF05}" type="presOf" srcId="{4B5E0E9F-8D8C-4236-843C-D33EAF01E69E}" destId="{1CD013A3-E106-4C3E-A1BB-E63E0E96B6EC}" srcOrd="1" destOrd="0" presId="urn:microsoft.com/office/officeart/2005/8/layout/hierarchy2"/>
    <dgm:cxn modelId="{590C718C-203B-484B-92A9-27EE3CAF144E}" type="presOf" srcId="{2964E454-6F5D-482C-9D8F-A4F74EB27FC9}" destId="{6BFB3DC7-7149-46D0-BB0F-CF51328D66DF}" srcOrd="1" destOrd="0" presId="urn:microsoft.com/office/officeart/2005/8/layout/hierarchy2"/>
    <dgm:cxn modelId="{36C02C21-C425-4873-8CE7-B06B8F8B7507}" type="presOf" srcId="{EC21DA85-6393-4692-8CB4-506573DB2282}" destId="{D8C325CF-3694-4D98-8895-EC372C445CD5}" srcOrd="1" destOrd="0" presId="urn:microsoft.com/office/officeart/2005/8/layout/hierarchy2"/>
    <dgm:cxn modelId="{CF8E7DAE-0462-4EE8-B2E4-C8C444DAFFEB}" type="presOf" srcId="{53550142-2C56-4F88-99DA-9F024F0131D1}" destId="{058B1A23-B0C0-4F57-8C8B-1C1CD6125E66}" srcOrd="0" destOrd="0" presId="urn:microsoft.com/office/officeart/2005/8/layout/hierarchy2"/>
    <dgm:cxn modelId="{6C114E21-B9BE-4F56-A4E8-BBFE827AB333}" srcId="{073DFA8E-A48B-465D-893E-BCCF63F73B78}" destId="{E7B879C1-B0FB-403E-B187-8F554AC8F41F}" srcOrd="0" destOrd="0" parTransId="{9F237ED1-4C79-4F95-9E5B-FE6CD2214D7B}" sibTransId="{382B8171-4C45-4C34-B9E0-A59628D19997}"/>
    <dgm:cxn modelId="{80A7325E-3C26-40A5-AF50-5AA47E19255D}" srcId="{E7B879C1-B0FB-403E-B187-8F554AC8F41F}" destId="{66897E3C-C209-4880-956C-ACAD009566AB}" srcOrd="1" destOrd="0" parTransId="{2964E454-6F5D-482C-9D8F-A4F74EB27FC9}" sibTransId="{6BC1805F-B8BF-4641-820E-7FF90DF3BC77}"/>
    <dgm:cxn modelId="{2FC0D3E9-F4A7-4B42-9795-51AF20AB0725}" type="presParOf" srcId="{7306465B-CE56-4020-B583-94864FA4E162}" destId="{3D437161-D4BC-4D69-B03E-77E26EA3B1BD}" srcOrd="0" destOrd="0" presId="urn:microsoft.com/office/officeart/2005/8/layout/hierarchy2"/>
    <dgm:cxn modelId="{0B2B8066-BCFD-4434-A6A1-D0332B48AF73}" type="presParOf" srcId="{3D437161-D4BC-4D69-B03E-77E26EA3B1BD}" destId="{841808B4-624F-48AF-933D-E8C9D894706A}" srcOrd="0" destOrd="0" presId="urn:microsoft.com/office/officeart/2005/8/layout/hierarchy2"/>
    <dgm:cxn modelId="{CD278C38-B550-46BE-8463-10444EB31F6F}" type="presParOf" srcId="{3D437161-D4BC-4D69-B03E-77E26EA3B1BD}" destId="{6C9D0485-4301-416A-B37D-6C527A9C839B}" srcOrd="1" destOrd="0" presId="urn:microsoft.com/office/officeart/2005/8/layout/hierarchy2"/>
    <dgm:cxn modelId="{00803756-E857-4EF3-826D-FCC3B25766DD}" type="presParOf" srcId="{6C9D0485-4301-416A-B37D-6C527A9C839B}" destId="{6E9C3867-F605-4B18-82F9-C2E7C53E367B}" srcOrd="0" destOrd="0" presId="urn:microsoft.com/office/officeart/2005/8/layout/hierarchy2"/>
    <dgm:cxn modelId="{0EC8CE56-F4B7-4E79-9B19-F1F6654D66D7}" type="presParOf" srcId="{6E9C3867-F605-4B18-82F9-C2E7C53E367B}" destId="{D8C325CF-3694-4D98-8895-EC372C445CD5}" srcOrd="0" destOrd="0" presId="urn:microsoft.com/office/officeart/2005/8/layout/hierarchy2"/>
    <dgm:cxn modelId="{011193D0-3E9C-4ACC-9FF3-DCCA2E9F279D}" type="presParOf" srcId="{6C9D0485-4301-416A-B37D-6C527A9C839B}" destId="{75D09421-0F12-4719-A8C7-EBB8B7F6CF35}" srcOrd="1" destOrd="0" presId="urn:microsoft.com/office/officeart/2005/8/layout/hierarchy2"/>
    <dgm:cxn modelId="{146310DF-692B-457D-A2DC-868AB641FFD2}" type="presParOf" srcId="{75D09421-0F12-4719-A8C7-EBB8B7F6CF35}" destId="{DC761853-70B4-4DD5-AFDE-1B942EDCA61A}" srcOrd="0" destOrd="0" presId="urn:microsoft.com/office/officeart/2005/8/layout/hierarchy2"/>
    <dgm:cxn modelId="{DCB1B833-2E66-4719-83BA-9E0FFD842F10}" type="presParOf" srcId="{75D09421-0F12-4719-A8C7-EBB8B7F6CF35}" destId="{CAD4991A-8608-46A7-9FF7-35051FC83B08}" srcOrd="1" destOrd="0" presId="urn:microsoft.com/office/officeart/2005/8/layout/hierarchy2"/>
    <dgm:cxn modelId="{594B6F12-F5DE-496A-BC32-385DA855DE49}" type="presParOf" srcId="{6C9D0485-4301-416A-B37D-6C527A9C839B}" destId="{221A9066-C84D-46BD-8500-8BB443D4C3D2}" srcOrd="2" destOrd="0" presId="urn:microsoft.com/office/officeart/2005/8/layout/hierarchy2"/>
    <dgm:cxn modelId="{28969FE7-4EF2-4AC8-97D0-BDAE86E7C331}" type="presParOf" srcId="{221A9066-C84D-46BD-8500-8BB443D4C3D2}" destId="{6BFB3DC7-7149-46D0-BB0F-CF51328D66DF}" srcOrd="0" destOrd="0" presId="urn:microsoft.com/office/officeart/2005/8/layout/hierarchy2"/>
    <dgm:cxn modelId="{BB3AB61B-D148-4607-9F0D-58E8D10BBB3D}" type="presParOf" srcId="{6C9D0485-4301-416A-B37D-6C527A9C839B}" destId="{7915A981-7CAA-4A01-8718-9B17B3F55044}" srcOrd="3" destOrd="0" presId="urn:microsoft.com/office/officeart/2005/8/layout/hierarchy2"/>
    <dgm:cxn modelId="{99DD1290-14D0-4A47-99C1-23B7A0D2F559}" type="presParOf" srcId="{7915A981-7CAA-4A01-8718-9B17B3F55044}" destId="{7BFC193B-AE11-4BC7-B96D-7B8D79F2B5D4}" srcOrd="0" destOrd="0" presId="urn:microsoft.com/office/officeart/2005/8/layout/hierarchy2"/>
    <dgm:cxn modelId="{B822163A-E74B-44A8-9C9A-10E656789CCB}" type="presParOf" srcId="{7915A981-7CAA-4A01-8718-9B17B3F55044}" destId="{841D66AE-8D18-4795-8F09-C1B71F065399}" srcOrd="1" destOrd="0" presId="urn:microsoft.com/office/officeart/2005/8/layout/hierarchy2"/>
    <dgm:cxn modelId="{B08CAB4D-4A0D-4734-BCCF-57F941D24C4E}" type="presParOf" srcId="{6C9D0485-4301-416A-B37D-6C527A9C839B}" destId="{CFE6665E-9D6C-4692-B625-C786048EA579}" srcOrd="4" destOrd="0" presId="urn:microsoft.com/office/officeart/2005/8/layout/hierarchy2"/>
    <dgm:cxn modelId="{3F23768B-11B4-4EB3-BB4A-8C2DD178FF40}" type="presParOf" srcId="{CFE6665E-9D6C-4692-B625-C786048EA579}" destId="{1CD013A3-E106-4C3E-A1BB-E63E0E96B6EC}" srcOrd="0" destOrd="0" presId="urn:microsoft.com/office/officeart/2005/8/layout/hierarchy2"/>
    <dgm:cxn modelId="{A5341213-BF0C-452F-9E67-5634B419E061}" type="presParOf" srcId="{6C9D0485-4301-416A-B37D-6C527A9C839B}" destId="{24F6C7F9-4F73-4058-97A2-5B73C711B1A2}" srcOrd="5" destOrd="0" presId="urn:microsoft.com/office/officeart/2005/8/layout/hierarchy2"/>
    <dgm:cxn modelId="{CB90D803-CE09-4755-BC06-005BB6E61846}" type="presParOf" srcId="{24F6C7F9-4F73-4058-97A2-5B73C711B1A2}" destId="{058B1A23-B0C0-4F57-8C8B-1C1CD6125E66}" srcOrd="0" destOrd="0" presId="urn:microsoft.com/office/officeart/2005/8/layout/hierarchy2"/>
    <dgm:cxn modelId="{A18F7711-1238-432F-A682-A992D7875D32}" type="presParOf" srcId="{24F6C7F9-4F73-4058-97A2-5B73C711B1A2}" destId="{ABE8B81C-A17A-47BE-BA8E-172BB63F13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3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cs typeface="B Zar" pitchFamily="2" charset="-78"/>
              </a:rPr>
              <a:t>انواع </a:t>
            </a:r>
            <a:r>
              <a:rPr lang="fa-IR" sz="3600" dirty="0">
                <a:cs typeface="B Zar" pitchFamily="2" charset="-78"/>
              </a:rPr>
              <a:t>گسسته سازی صریح و صریح-ضمنی بخش</a:t>
            </a:r>
            <a:br>
              <a:rPr lang="fa-IR" sz="3600" dirty="0">
                <a:cs typeface="B Zar" pitchFamily="2" charset="-78"/>
              </a:rPr>
            </a:br>
            <a:r>
              <a:rPr lang="fa-IR" sz="3600" dirty="0">
                <a:cs typeface="B Zar" pitchFamily="2" charset="-78"/>
              </a:rPr>
              <a:t>زمانی معادلات ناویر استوکس </a:t>
            </a:r>
            <a:r>
              <a:rPr lang="fa-I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سعید شیخی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آبان 95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515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روش های چند گامی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از اطلاعات چند گام زمانی قبلی استفاده می کند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روش دو گامی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080853"/>
              </p:ext>
            </p:extLst>
          </p:nvPr>
        </p:nvGraphicFramePr>
        <p:xfrm>
          <a:off x="2362200" y="3886200"/>
          <a:ext cx="3960440" cy="1275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2895480" imgH="863280" progId="Equation.DSMT4">
                  <p:embed/>
                </p:oleObj>
              </mc:Choice>
              <mc:Fallback>
                <p:oleObj name="Equation" r:id="rId3" imgW="28954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3960440" cy="1275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پایداری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sz="18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4" y="1981200"/>
            <a:ext cx="3894455" cy="268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47" y="1981200"/>
            <a:ext cx="3875405" cy="268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38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33400"/>
            <a:ext cx="8496944" cy="4278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سازگاری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معادل بودن معادله گسسته شده و معادله دیفرانسیل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en-US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با کوچکتر کردن گام های مکانی و زمانی خطای قطع به سمت صفر میل کند</a:t>
            </a:r>
          </a:p>
          <a:p>
            <a:pPr algn="just"/>
            <a:endParaRPr lang="en-US" sz="2000" b="1" dirty="0" smtClean="0">
              <a:cs typeface="B Zar" pitchFamily="2" charset="-78"/>
            </a:endParaRPr>
          </a:p>
          <a:p>
            <a:pPr algn="just"/>
            <a:endParaRPr lang="fa-IR" sz="2000" b="1" dirty="0">
              <a:cs typeface="B Zar" pitchFamily="2" charset="-7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389632"/>
              </p:ext>
            </p:extLst>
          </p:nvPr>
        </p:nvGraphicFramePr>
        <p:xfrm>
          <a:off x="2885917" y="2672447"/>
          <a:ext cx="3639509" cy="439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3" imgW="2349500" imgH="292100" progId="Equation.DSMT4">
                  <p:embed/>
                </p:oleObj>
              </mc:Choice>
              <mc:Fallback>
                <p:oleObj name="Equation" r:id="rId3" imgW="23495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917" y="2672447"/>
                        <a:ext cx="3639509" cy="4397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7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188640"/>
            <a:ext cx="8496944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همگرایی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با ریزتر کردن شبکه به حل دقیق نزدیک شویم.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برای مسائل غیرخطی این موضوع معمولا با مطالعه استقلال حل از شبکه محاسباتی    بررسی می گردد.</a:t>
            </a:r>
          </a:p>
          <a:p>
            <a:pPr algn="just"/>
            <a:endParaRPr lang="en-US" sz="2000" b="1" dirty="0" smtClean="0">
              <a:cs typeface="B Zar" pitchFamily="2" charset="-78"/>
            </a:endParaRPr>
          </a:p>
          <a:p>
            <a:pPr algn="just"/>
            <a:endParaRPr lang="fa-IR" sz="20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39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روش های صریح-ضمنی</a:t>
            </a: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Titr" pitchFamily="2" charset="-78"/>
              </a:rPr>
              <a:t>روش اویلر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Titr" pitchFamily="2" charset="-78"/>
              </a:rPr>
              <a:t>روش رانگ کوتا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Titr" pitchFamily="2" charset="-78"/>
              </a:rPr>
              <a:t>روش های بشفورث مولتون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روش بشفورث مولتون اصلاح شده</a:t>
            </a:r>
            <a:endParaRPr lang="en-US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000" b="1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روش رانگ کوتا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پیش بینی جواب توسط روش رانگ کوتا صریح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تصحیح جواب توسط روش رانگ کوتا ضمنی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3200" b="1" dirty="0">
              <a:cs typeface="B Titr" pitchFamily="2" charset="-78"/>
            </a:endParaRPr>
          </a:p>
          <a:p>
            <a:pPr algn="r" rtl="1"/>
            <a:endParaRPr lang="en-US" dirty="0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268972"/>
              </p:ext>
            </p:extLst>
          </p:nvPr>
        </p:nvGraphicFramePr>
        <p:xfrm>
          <a:off x="1219200" y="2133600"/>
          <a:ext cx="3220567" cy="1288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3" imgW="2311200" imgH="888840" progId="Equation.DSMT4">
                  <p:embed/>
                </p:oleObj>
              </mc:Choice>
              <mc:Fallback>
                <p:oleObj name="Equation" r:id="rId3" imgW="23112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3220567" cy="1288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957926"/>
              </p:ext>
            </p:extLst>
          </p:nvPr>
        </p:nvGraphicFramePr>
        <p:xfrm>
          <a:off x="1219201" y="4267324"/>
          <a:ext cx="3453056" cy="127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5" imgW="2438400" imgH="927100" progId="Equation.DSMT4">
                  <p:embed/>
                </p:oleObj>
              </mc:Choice>
              <mc:Fallback>
                <p:oleObj name="Equation" r:id="rId5" imgW="2438400" imgH="92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4267324"/>
                        <a:ext cx="3453056" cy="1279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90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روش بشفورث مولتون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پیش بینی جواب توسط روش آدامز بشفورث مرتبه </a:t>
            </a:r>
            <a:r>
              <a:rPr lang="en-US" sz="2000" b="1" dirty="0">
                <a:cs typeface="B Titr" pitchFamily="2" charset="-78"/>
              </a:rPr>
              <a:t>P</a:t>
            </a: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تصحیح جواب توسط روش آدامز مولتون مرتبه </a:t>
            </a:r>
            <a:r>
              <a:rPr lang="en-US" sz="2000" b="1" dirty="0">
                <a:cs typeface="B Titr" pitchFamily="2" charset="-78"/>
              </a:rPr>
              <a:t>P</a:t>
            </a:r>
            <a:endParaRPr lang="fa-IR" sz="2000" b="1" dirty="0">
              <a:cs typeface="B Titr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algn="r" rtl="1"/>
            <a:endParaRPr lang="en-US" dirty="0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روش بشفورث مولتون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algn="r" rtl="1"/>
            <a:endParaRPr lang="en-US" dirty="0" smtClean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52400" y="42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04800" y="581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54429"/>
              </p:ext>
            </p:extLst>
          </p:nvPr>
        </p:nvGraphicFramePr>
        <p:xfrm>
          <a:off x="1691680" y="1600200"/>
          <a:ext cx="5832648" cy="1688338"/>
        </p:xfrm>
        <a:graphic>
          <a:graphicData uri="http://schemas.openxmlformats.org/drawingml/2006/table">
            <a:tbl>
              <a:tblPr rtl="1" firstRow="1" firstCol="1" bandRow="1">
                <a:tableStyleId>{B301B821-A1FF-4177-AEE7-76D212191A09}</a:tableStyleId>
              </a:tblPr>
              <a:tblGrid>
                <a:gridCol w="4971595"/>
                <a:gridCol w="861053"/>
              </a:tblGrid>
              <a:tr h="0">
                <a:tc gridSpan="2">
                  <a:txBody>
                    <a:bodyPr/>
                    <a:lstStyle/>
                    <a:p>
                      <a:pPr marL="0" marR="0" indent="252095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روش‌های آدامز بشفورث صریح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0970">
                <a:tc>
                  <a:txBody>
                    <a:bodyPr/>
                    <a:lstStyle/>
                    <a:p>
                      <a:pPr marL="0" marR="0" indent="255905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0" marR="0" indent="255905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0" marR="0" indent="255905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55905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indent="255905"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147715"/>
              </p:ext>
            </p:extLst>
          </p:nvPr>
        </p:nvGraphicFramePr>
        <p:xfrm>
          <a:off x="2622426" y="1960240"/>
          <a:ext cx="202158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3" imgW="1765300" imgH="279400" progId="Equation.DSMT4">
                  <p:embed/>
                </p:oleObj>
              </mc:Choice>
              <mc:Fallback>
                <p:oleObj name="Equation" r:id="rId3" imgW="176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426" y="1960240"/>
                        <a:ext cx="2021582" cy="276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55670"/>
              </p:ext>
            </p:extLst>
          </p:nvPr>
        </p:nvGraphicFramePr>
        <p:xfrm>
          <a:off x="2627784" y="2392288"/>
          <a:ext cx="3096344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Equation" r:id="rId5" imgW="2844800" imgH="393700" progId="Equation.DSMT4">
                  <p:embed/>
                </p:oleObj>
              </mc:Choice>
              <mc:Fallback>
                <p:oleObj name="Equation" r:id="rId5" imgW="284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392288"/>
                        <a:ext cx="3096344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270729"/>
              </p:ext>
            </p:extLst>
          </p:nvPr>
        </p:nvGraphicFramePr>
        <p:xfrm>
          <a:off x="2617440" y="2896344"/>
          <a:ext cx="4690864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Equation" r:id="rId7" imgW="4127500" imgH="393700" progId="Equation.DSMT4">
                  <p:embed/>
                </p:oleObj>
              </mc:Choice>
              <mc:Fallback>
                <p:oleObj name="Equation" r:id="rId7" imgW="412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440" y="2896344"/>
                        <a:ext cx="4690864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098258"/>
              </p:ext>
            </p:extLst>
          </p:nvPr>
        </p:nvGraphicFramePr>
        <p:xfrm>
          <a:off x="1833786" y="1960240"/>
          <a:ext cx="3619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Equation" r:id="rId9" imgW="330057" imgH="165028" progId="Equation.DSMT4">
                  <p:embed/>
                </p:oleObj>
              </mc:Choice>
              <mc:Fallback>
                <p:oleObj name="Equation" r:id="rId9" imgW="330057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786" y="1960240"/>
                        <a:ext cx="3619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03034"/>
              </p:ext>
            </p:extLst>
          </p:nvPr>
        </p:nvGraphicFramePr>
        <p:xfrm>
          <a:off x="1833786" y="2464296"/>
          <a:ext cx="3619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Equation" r:id="rId11" imgW="368140" imgH="165028" progId="Equation.DSMT4">
                  <p:embed/>
                </p:oleObj>
              </mc:Choice>
              <mc:Fallback>
                <p:oleObj name="Equation" r:id="rId11" imgW="368140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786" y="2464296"/>
                        <a:ext cx="3619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547679"/>
              </p:ext>
            </p:extLst>
          </p:nvPr>
        </p:nvGraphicFramePr>
        <p:xfrm>
          <a:off x="1833786" y="2968352"/>
          <a:ext cx="3619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Equation" r:id="rId13" imgW="355138" imgH="177569" progId="Equation.DSMT4">
                  <p:embed/>
                </p:oleObj>
              </mc:Choice>
              <mc:Fallback>
                <p:oleObj name="Equation" r:id="rId13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786" y="2968352"/>
                        <a:ext cx="3619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19473"/>
              </p:ext>
            </p:extLst>
          </p:nvPr>
        </p:nvGraphicFramePr>
        <p:xfrm>
          <a:off x="1619672" y="3810000"/>
          <a:ext cx="5976664" cy="1688338"/>
        </p:xfrm>
        <a:graphic>
          <a:graphicData uri="http://schemas.openxmlformats.org/drawingml/2006/table">
            <a:tbl>
              <a:tblPr rtl="1" firstRow="1" firstCol="1" bandRow="1">
                <a:tableStyleId>{B301B821-A1FF-4177-AEE7-76D212191A09}</a:tableStyleId>
              </a:tblPr>
              <a:tblGrid>
                <a:gridCol w="5094351"/>
                <a:gridCol w="882313"/>
              </a:tblGrid>
              <a:tr h="0">
                <a:tc gridSpan="2">
                  <a:txBody>
                    <a:bodyPr/>
                    <a:lstStyle/>
                    <a:p>
                      <a:pPr marL="0" marR="0" indent="252095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روش‌های آدامز مولتون ضمنی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0970">
                <a:tc>
                  <a:txBody>
                    <a:bodyPr/>
                    <a:lstStyle/>
                    <a:p>
                      <a:pPr marL="0" marR="0" indent="255905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0" marR="0" indent="255905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0" marR="0" indent="255905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55905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indent="255905"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936040"/>
              </p:ext>
            </p:extLst>
          </p:nvPr>
        </p:nvGraphicFramePr>
        <p:xfrm>
          <a:off x="2572143" y="4160162"/>
          <a:ext cx="243190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Equation" r:id="rId15" imgW="1943100" imgH="279400" progId="Equation.DSMT4">
                  <p:embed/>
                </p:oleObj>
              </mc:Choice>
              <mc:Fallback>
                <p:oleObj name="Equation" r:id="rId15" imgW="1943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143" y="4160162"/>
                        <a:ext cx="2431905" cy="276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64465"/>
              </p:ext>
            </p:extLst>
          </p:nvPr>
        </p:nvGraphicFramePr>
        <p:xfrm>
          <a:off x="2555776" y="4590300"/>
          <a:ext cx="334464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" name="Equation" r:id="rId17" imgW="2781300" imgH="393700" progId="Equation.DSMT4">
                  <p:embed/>
                </p:oleObj>
              </mc:Choice>
              <mc:Fallback>
                <p:oleObj name="Equation" r:id="rId17" imgW="2781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590300"/>
                        <a:ext cx="3344642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495575"/>
              </p:ext>
            </p:extLst>
          </p:nvPr>
        </p:nvGraphicFramePr>
        <p:xfrm>
          <a:off x="2555776" y="5094356"/>
          <a:ext cx="4896544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Equation" r:id="rId19" imgW="3873500" imgH="393700" progId="Equation.DSMT4">
                  <p:embed/>
                </p:oleObj>
              </mc:Choice>
              <mc:Fallback>
                <p:oleObj name="Equation" r:id="rId19" imgW="3873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094356"/>
                        <a:ext cx="4896544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379978"/>
              </p:ext>
            </p:extLst>
          </p:nvPr>
        </p:nvGraphicFramePr>
        <p:xfrm>
          <a:off x="1763688" y="4160162"/>
          <a:ext cx="403303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Equation" r:id="rId21" imgW="330057" imgH="165028" progId="Equation.DSMT4">
                  <p:embed/>
                </p:oleObj>
              </mc:Choice>
              <mc:Fallback>
                <p:oleObj name="Equation" r:id="rId21" imgW="330057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160162"/>
                        <a:ext cx="403303" cy="180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19862"/>
              </p:ext>
            </p:extLst>
          </p:nvPr>
        </p:nvGraphicFramePr>
        <p:xfrm>
          <a:off x="1763688" y="4664218"/>
          <a:ext cx="403303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Equation" r:id="rId23" imgW="368140" imgH="165028" progId="Equation.DSMT4">
                  <p:embed/>
                </p:oleObj>
              </mc:Choice>
              <mc:Fallback>
                <p:oleObj name="Equation" r:id="rId23" imgW="368140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664218"/>
                        <a:ext cx="403303" cy="180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0883"/>
              </p:ext>
            </p:extLst>
          </p:nvPr>
        </p:nvGraphicFramePr>
        <p:xfrm>
          <a:off x="1792433" y="5203323"/>
          <a:ext cx="403303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tion" r:id="rId25" imgW="355138" imgH="177569" progId="Equation.DSMT4">
                  <p:embed/>
                </p:oleObj>
              </mc:Choice>
              <mc:Fallback>
                <p:oleObj name="Equation" r:id="rId25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433" y="5203323"/>
                        <a:ext cx="403303" cy="180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2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44571" y="2624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044571" y="3386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885824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400" b="1" dirty="0">
                <a:cs typeface="B Titr" pitchFamily="2" charset="-78"/>
              </a:rPr>
              <a:t>دامنه پایداری روش بشفورث </a:t>
            </a:r>
            <a:r>
              <a:rPr lang="fa-IR" sz="2400" b="1" dirty="0" smtClean="0">
                <a:cs typeface="B Titr" pitchFamily="2" charset="-78"/>
              </a:rPr>
              <a:t>مولتون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4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4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84" y="1727065"/>
            <a:ext cx="5688631" cy="35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44571" y="2624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044571" y="3386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759441"/>
            <a:ext cx="8305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افزایش دامنه پایداری روش بشفورث-مولتون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پیش بینی جواب توسط روش  بشفورث مرتبه </a:t>
            </a:r>
            <a:r>
              <a:rPr lang="en-US" sz="2000" b="1" dirty="0">
                <a:cs typeface="B Titr" pitchFamily="2" charset="-78"/>
              </a:rPr>
              <a:t>P</a:t>
            </a:r>
            <a:r>
              <a:rPr lang="fa-IR" sz="2000" b="1" dirty="0">
                <a:cs typeface="B Titr" pitchFamily="2" charset="-78"/>
              </a:rPr>
              <a:t>  و تصحیح با روش  مولتون مرتبه </a:t>
            </a:r>
            <a:r>
              <a:rPr lang="en-US" sz="2000" b="1" dirty="0">
                <a:cs typeface="B Titr" pitchFamily="2" charset="-78"/>
              </a:rPr>
              <a:t>P+1</a:t>
            </a:r>
            <a:r>
              <a:rPr lang="fa-IR" sz="2000" b="1" dirty="0">
                <a:cs typeface="B Titr" pitchFamily="2" charset="-78"/>
              </a:rPr>
              <a:t>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استفاده از روش بشفورث-مولتون اصلاح شده</a:t>
            </a:r>
          </a:p>
        </p:txBody>
      </p:sp>
    </p:spTree>
    <p:extLst>
      <p:ext uri="{BB962C8B-B14F-4D97-AF65-F5344CB8AC3E}">
        <p14:creationId xmlns:p14="http://schemas.microsoft.com/office/powerpoint/2010/main" val="26634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معادلات حاکم بر جریان سیال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پیوستگی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مومنتم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انرژی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Titr" pitchFamily="2" charset="-78"/>
            </a:endParaRPr>
          </a:p>
          <a:p>
            <a:pPr marL="457200" lvl="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prstClr val="black"/>
                </a:solidFill>
                <a:cs typeface="B Titr" pitchFamily="2" charset="-78"/>
              </a:rPr>
              <a:t>شکل کلی معادلات : معادلات ناویر استوکس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44571" y="2624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044571" y="3386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759441"/>
            <a:ext cx="8305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روش بشفورث مولتون اصلاح شده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پیش بینی جواب توسط روش آدامز بشفورث مرتبه </a:t>
            </a:r>
            <a:r>
              <a:rPr lang="en-US" sz="2000" b="1" dirty="0">
                <a:cs typeface="B Titr" pitchFamily="2" charset="-78"/>
              </a:rPr>
              <a:t>P</a:t>
            </a: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تصحیح جواب توسط روش آدامز مولتون مرتبه </a:t>
            </a:r>
            <a:r>
              <a:rPr lang="en-US" sz="2000" b="1" dirty="0">
                <a:cs typeface="B Titr" pitchFamily="2" charset="-78"/>
              </a:rPr>
              <a:t>P+1</a:t>
            </a: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اصلاح جواب تصحیح شده با ضریب اصلاح مناسب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711483"/>
              </p:ext>
            </p:extLst>
          </p:nvPr>
        </p:nvGraphicFramePr>
        <p:xfrm>
          <a:off x="3505635" y="4629485"/>
          <a:ext cx="2132730" cy="4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635" y="4629485"/>
                        <a:ext cx="2132730" cy="461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6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44571" y="2624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044571" y="3386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759441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روش بشفورث مولتون اصلاح شده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000" b="1" dirty="0">
              <a:cs typeface="B Titr" pitchFamily="2" charset="-78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4"/>
          <a:stretch/>
        </p:blipFill>
        <p:spPr bwMode="auto">
          <a:xfrm>
            <a:off x="2411760" y="2057400"/>
            <a:ext cx="4320480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28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شبکه بی سازمان</a:t>
            </a:r>
          </a:p>
          <a:p>
            <a:pPr algn="r" rtl="1"/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7"/>
          <a:stretch/>
        </p:blipFill>
        <p:spPr>
          <a:xfrm>
            <a:off x="2286000" y="2362200"/>
            <a:ext cx="399397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قابلیت کشیدگی</a:t>
            </a:r>
          </a:p>
          <a:p>
            <a:pPr algn="r" rtl="1"/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14045" r="13636" b="12751"/>
          <a:stretch/>
        </p:blipFill>
        <p:spPr>
          <a:xfrm>
            <a:off x="2133600" y="1993436"/>
            <a:ext cx="4267200" cy="40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جریان با ماخ مختلف روی ایرفویل</a:t>
            </a:r>
          </a:p>
          <a:p>
            <a:pPr algn="r" rtl="1"/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2530" name="Picture 2" descr="Image result for compressible flow airfo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"/>
          <a:stretch/>
        </p:blipFill>
        <p:spPr bwMode="auto">
          <a:xfrm>
            <a:off x="1648443" y="2133600"/>
            <a:ext cx="5538169" cy="38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</a:t>
            </a:r>
            <a:r>
              <a:rPr lang="fa-IR" sz="2400" b="1" dirty="0">
                <a:cs typeface="B Titr" panose="00000700000000000000" pitchFamily="2" charset="-78"/>
              </a:rPr>
              <a:t>نحوه مجزاسازی معادلات ناویر-استوکس به روش حجم محدود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پیاده سازی روش های گسسته سازی زمانی صریح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</a:t>
            </a:r>
            <a:r>
              <a:rPr lang="fa-IR" sz="2400" b="1" dirty="0">
                <a:cs typeface="B Titr" panose="00000700000000000000" pitchFamily="2" charset="-78"/>
              </a:rPr>
              <a:t>نحوه پیاده سازی روش های گسسته سازی زمانی </a:t>
            </a:r>
            <a:r>
              <a:rPr lang="fa-IR" sz="2400" b="1" dirty="0" smtClean="0">
                <a:cs typeface="B Titr" panose="00000700000000000000" pitchFamily="2" charset="-78"/>
              </a:rPr>
              <a:t>صریح-ضمنی</a:t>
            </a:r>
            <a:endParaRPr lang="fa-IR" sz="2400" b="1" dirty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4- محاسبه گام زمانی موضعی</a:t>
            </a:r>
            <a:r>
              <a:rPr lang="en-US" sz="2400" b="1" dirty="0">
                <a:cs typeface="B Titr" panose="00000700000000000000" pitchFamily="2" charset="-78"/>
              </a:rPr>
              <a:t> </a:t>
            </a:r>
            <a:r>
              <a:rPr lang="fa-IR" sz="2400" b="1" dirty="0">
                <a:cs typeface="B Titr" panose="00000700000000000000" pitchFamily="2" charset="-78"/>
              </a:rPr>
              <a:t>در جریان تراکم پذیر 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پیاده سازی روش های پیش بینی تصحیح</a:t>
            </a:r>
            <a:endParaRPr lang="fa-IR" sz="2400" b="1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6- اعمال اصلاح در روش بشفورث-مولتون </a:t>
            </a:r>
          </a:p>
          <a:p>
            <a:pPr marL="109728" indent="0" algn="r" rtl="1">
              <a:lnSpc>
                <a:spcPct val="15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417638"/>
            <a:ext cx="7467600" cy="4525963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در تمام کامپایلرهای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Fortran 95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قابل اجرا است.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خروجی ها در همه نسخه های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Tecplot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قابل مشاهده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است.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3- آشنایی اولیه با 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CFD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و مفاهیمی مانند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Local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Time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Stepping,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AUSM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Methods</a:t>
            </a:r>
            <a:endParaRPr lang="fa-IR" sz="2400" b="1" dirty="0" smtClean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Finite  Volume Methods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زبان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Fortran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9724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نتایج</a:t>
            </a: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مسئله مورد بررسی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57400"/>
            <a:ext cx="6768752" cy="318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9724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مقایسه گام زمانی ثابت و موضعی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10290" r="10857"/>
          <a:stretch/>
        </p:blipFill>
        <p:spPr bwMode="auto">
          <a:xfrm>
            <a:off x="474260" y="1535642"/>
            <a:ext cx="3750171" cy="3561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9968" r="10001"/>
          <a:stretch/>
        </p:blipFill>
        <p:spPr bwMode="auto">
          <a:xfrm>
            <a:off x="4659108" y="1535642"/>
            <a:ext cx="3808040" cy="3561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126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9724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مقایسه گام زمانی ثابت و موضعی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6500" r="8445" b="2000"/>
          <a:stretch/>
        </p:blipFill>
        <p:spPr bwMode="auto">
          <a:xfrm>
            <a:off x="2440893" y="1364963"/>
            <a:ext cx="4262214" cy="3903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19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معادلات ناویر استوکس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با انتگرال گیری معادلات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428101"/>
              </p:ext>
            </p:extLst>
          </p:nvPr>
        </p:nvGraphicFramePr>
        <p:xfrm>
          <a:off x="2156852" y="1752600"/>
          <a:ext cx="4830295" cy="1700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4" imgW="3352800" imgH="1244600" progId="Equation.DSMT4">
                  <p:embed/>
                </p:oleObj>
              </mc:Choice>
              <mc:Fallback>
                <p:oleObj name="Equation" r:id="rId4" imgW="3352800" imgH="1244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852" y="1752600"/>
                        <a:ext cx="4830295" cy="1700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216697"/>
              </p:ext>
            </p:extLst>
          </p:nvPr>
        </p:nvGraphicFramePr>
        <p:xfrm>
          <a:off x="2975345" y="4921508"/>
          <a:ext cx="2100711" cy="59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6" imgW="1282680" imgH="393480" progId="Equation.DSMT4">
                  <p:embed/>
                </p:oleObj>
              </mc:Choice>
              <mc:Fallback>
                <p:oleObj name="Equation" r:id="rId6" imgW="1282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345" y="4921508"/>
                        <a:ext cx="2100711" cy="595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7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9724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مقایسه روش های صریح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9121" r="9564"/>
          <a:stretch/>
        </p:blipFill>
        <p:spPr bwMode="auto">
          <a:xfrm>
            <a:off x="457200" y="1371600"/>
            <a:ext cx="3971374" cy="3561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8794" r="10145"/>
          <a:stretch/>
        </p:blipFill>
        <p:spPr bwMode="auto">
          <a:xfrm>
            <a:off x="4777680" y="1371599"/>
            <a:ext cx="3947984" cy="3561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07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9724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مقایسه روش های صریح-ضمنی</a:t>
            </a: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10001" r="10601" b="1613"/>
          <a:stretch/>
        </p:blipFill>
        <p:spPr bwMode="auto">
          <a:xfrm>
            <a:off x="457200" y="1535643"/>
            <a:ext cx="3886882" cy="3561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9677" r="10316" b="2258"/>
          <a:stretch/>
        </p:blipFill>
        <p:spPr bwMode="auto">
          <a:xfrm>
            <a:off x="4667858" y="1535644"/>
            <a:ext cx="3985798" cy="3561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60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9724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مقایسه زمان روش ها با یکدیگر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42336"/>
              </p:ext>
            </p:extLst>
          </p:nvPr>
        </p:nvGraphicFramePr>
        <p:xfrm>
          <a:off x="1143000" y="1465347"/>
          <a:ext cx="7200800" cy="443446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52358"/>
                <a:gridCol w="1971022"/>
                <a:gridCol w="902629"/>
                <a:gridCol w="2847568"/>
                <a:gridCol w="627223"/>
              </a:tblGrid>
              <a:tr h="923173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2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مرتبه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دقت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مقایسه زمان با روش رانگ کوتای 4 صریح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زمان همگرایی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روش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3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</a:rPr>
                        <a:t>ردیف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504791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0.865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0.494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1.63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1.45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0.876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0.95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-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0.926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0.63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70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132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118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71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77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81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75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51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بشفورث-مولتون اصلاح نشده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بشفورث-مولتون اصلاح‌ شده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رانگ کوتای 4 صریح-ضمنی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رانگ کوتای 3 صریح-ضمنی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اویلر صریح-ضمنی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جیمسون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رانگ کوتای 4 صریح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رانگ کوتای 3 صریح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اویلر صریح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 rtl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7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885825"/>
            <a:ext cx="39528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latin typeface="Narkisim" pitchFamily="34" charset="-79"/>
                <a:cs typeface="B Farnaz" pitchFamily="2" charset="-78"/>
              </a:rPr>
              <a:t>با تشکر </a:t>
            </a:r>
          </a:p>
          <a:p>
            <a:pPr algn="r" rtl="1"/>
            <a:r>
              <a:rPr lang="fa-IR" sz="2800" dirty="0">
                <a:latin typeface="Narkisim" pitchFamily="34" charset="-79"/>
                <a:cs typeface="B Farnaz" pitchFamily="2" charset="-78"/>
              </a:rPr>
              <a:t> </a:t>
            </a:r>
            <a:r>
              <a:rPr lang="fa-IR" sz="2800" dirty="0" smtClean="0">
                <a:latin typeface="Narkisim" pitchFamily="34" charset="-79"/>
                <a:cs typeface="B Farnaz" pitchFamily="2" charset="-78"/>
              </a:rPr>
              <a:t>          از </a:t>
            </a:r>
          </a:p>
          <a:p>
            <a:pPr algn="r" rtl="1"/>
            <a:r>
              <a:rPr lang="fa-IR" sz="2800" dirty="0">
                <a:latin typeface="Narkisim" pitchFamily="34" charset="-79"/>
                <a:cs typeface="B Farnaz" pitchFamily="2" charset="-78"/>
              </a:rPr>
              <a:t> </a:t>
            </a:r>
            <a:r>
              <a:rPr lang="fa-IR" sz="2800" dirty="0" smtClean="0">
                <a:latin typeface="Narkisim" pitchFamily="34" charset="-79"/>
                <a:cs typeface="B Farnaz" pitchFamily="2" charset="-78"/>
              </a:rPr>
              <a:t>                توجه شما</a:t>
            </a:r>
            <a:endParaRPr lang="fa-IR" sz="2800" dirty="0">
              <a:latin typeface="Narkisim" pitchFamily="34" charset="-79"/>
              <a:cs typeface="B Farnaz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3200"/>
            <a:ext cx="2383160" cy="23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معادلات </a:t>
            </a:r>
            <a:r>
              <a:rPr lang="fa-IR" sz="2400" b="1" dirty="0">
                <a:cs typeface="B Titr" pitchFamily="2" charset="-78"/>
              </a:rPr>
              <a:t>ناویر استوکس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35307744"/>
              </p:ext>
            </p:extLst>
          </p:nvPr>
        </p:nvGraphicFramePr>
        <p:xfrm>
          <a:off x="2057400" y="1752600"/>
          <a:ext cx="4680520" cy="333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3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روش های صریح</a:t>
            </a:r>
            <a:endParaRPr lang="fa-IR" sz="2000" b="1" dirty="0" smtClean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000" b="1" dirty="0">
              <a:cs typeface="B Titr" pitchFamily="2" charset="-7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Titr" pitchFamily="2" charset="-78"/>
              </a:rPr>
              <a:t>روش اویلر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Titr" pitchFamily="2" charset="-78"/>
              </a:rPr>
              <a:t>روش رانگ کوتا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Titr" pitchFamily="2" charset="-78"/>
              </a:rPr>
              <a:t>روش جیمسون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Titr" pitchFamily="2" charset="-78"/>
              </a:rPr>
              <a:t>روش های چند گامی</a:t>
            </a:r>
            <a:endParaRPr lang="en-US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000" b="1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Titr" pitchFamily="2" charset="-78"/>
              </a:rPr>
              <a:t>روش </a:t>
            </a:r>
            <a:r>
              <a:rPr lang="fa-IR" sz="2400" b="1" dirty="0">
                <a:cs typeface="B Titr" pitchFamily="2" charset="-78"/>
              </a:rPr>
              <a:t>اویلر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بسط تیلور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دقت مرتبه اول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92601"/>
              </p:ext>
            </p:extLst>
          </p:nvPr>
        </p:nvGraphicFramePr>
        <p:xfrm>
          <a:off x="1147204" y="2330624"/>
          <a:ext cx="532559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" imgW="3390900" imgH="419100" progId="Equation.DSMT4">
                  <p:embed/>
                </p:oleObj>
              </mc:Choice>
              <mc:Fallback>
                <p:oleObj name="Equation" r:id="rId3" imgW="3390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204" y="2330624"/>
                        <a:ext cx="5325591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366776"/>
              </p:ext>
            </p:extLst>
          </p:nvPr>
        </p:nvGraphicFramePr>
        <p:xfrm>
          <a:off x="2915815" y="4820043"/>
          <a:ext cx="2808313" cy="89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5" imgW="1777680" imgH="507960" progId="Equation.DSMT4">
                  <p:embed/>
                </p:oleObj>
              </mc:Choice>
              <mc:Fallback>
                <p:oleObj name="Equation" r:id="rId5" imgW="1777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5" y="4820043"/>
                        <a:ext cx="2808313" cy="894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557672"/>
              </p:ext>
            </p:extLst>
          </p:nvPr>
        </p:nvGraphicFramePr>
        <p:xfrm>
          <a:off x="2908123" y="3360702"/>
          <a:ext cx="2095925" cy="422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7" imgW="1409088" imgH="253890" progId="Equation.DSMT4">
                  <p:embed/>
                </p:oleObj>
              </mc:Choice>
              <mc:Fallback>
                <p:oleObj name="Equation" r:id="rId7" imgW="140908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123" y="3360702"/>
                        <a:ext cx="2095925" cy="422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3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روش رانگ کوتا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33863"/>
              </p:ext>
            </p:extLst>
          </p:nvPr>
        </p:nvGraphicFramePr>
        <p:xfrm>
          <a:off x="2667000" y="1611596"/>
          <a:ext cx="2915856" cy="233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1790700" imgH="1473200" progId="Equation.DSMT4">
                  <p:embed/>
                </p:oleObj>
              </mc:Choice>
              <mc:Fallback>
                <p:oleObj name="Equation" r:id="rId3" imgW="1790700" imgH="147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11596"/>
                        <a:ext cx="2915856" cy="2338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763372"/>
              </p:ext>
            </p:extLst>
          </p:nvPr>
        </p:nvGraphicFramePr>
        <p:xfrm>
          <a:off x="2667000" y="4648200"/>
          <a:ext cx="3538879" cy="700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1828800" imgH="393700" progId="Equation.DSMT4">
                  <p:embed/>
                </p:oleObj>
              </mc:Choice>
              <mc:Fallback>
                <p:oleObj name="Equation" r:id="rId5" imgW="1828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3538879" cy="700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2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روش جیمسون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دقت مرتبه 3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 smtClean="0">
                <a:cs typeface="B Titr" pitchFamily="2" charset="-78"/>
              </a:rPr>
              <a:t>دقت </a:t>
            </a:r>
            <a:r>
              <a:rPr lang="fa-IR" sz="2000" b="1" dirty="0">
                <a:cs typeface="B Titr" pitchFamily="2" charset="-78"/>
              </a:rPr>
              <a:t>مرتبه 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00971"/>
              </p:ext>
            </p:extLst>
          </p:nvPr>
        </p:nvGraphicFramePr>
        <p:xfrm>
          <a:off x="3581400" y="1981200"/>
          <a:ext cx="1050032" cy="120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609600" imgH="685800" progId="Equation.DSMT4">
                  <p:embed/>
                </p:oleObj>
              </mc:Choice>
              <mc:Fallback>
                <p:oleObj name="Equation" r:id="rId3" imgW="609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81200"/>
                        <a:ext cx="1050032" cy="1206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863167"/>
              </p:ext>
            </p:extLst>
          </p:nvPr>
        </p:nvGraphicFramePr>
        <p:xfrm>
          <a:off x="3812340" y="3810000"/>
          <a:ext cx="776035" cy="206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5" imgW="520700" imgH="1447800" progId="Equation.DSMT4">
                  <p:embed/>
                </p:oleObj>
              </mc:Choice>
              <mc:Fallback>
                <p:oleObj name="Equation" r:id="rId5" imgW="5207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340" y="3810000"/>
                        <a:ext cx="776035" cy="2060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8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Titr" pitchFamily="2" charset="-78"/>
              </a:rPr>
              <a:t>روش جیمسون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4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cs typeface="B Titr" pitchFamily="2" charset="-78"/>
              </a:rPr>
              <a:t>مقایسه دامنه پایداری با روش رانگ کوتا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fa-IR" sz="2000" b="1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pic>
        <p:nvPicPr>
          <p:cNvPr id="4" name="Picture 3" descr="C:\Users\saeed70\Desktop\ksri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86000"/>
            <a:ext cx="6624735" cy="3383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4276</TotalTime>
  <Words>524</Words>
  <Application>Microsoft Office PowerPoint</Application>
  <PresentationFormat>On-screen Show (4:3)</PresentationFormat>
  <Paragraphs>291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B Farnaz</vt:lpstr>
      <vt:lpstr>B Nazanin</vt:lpstr>
      <vt:lpstr>B Titr</vt:lpstr>
      <vt:lpstr>B Zar</vt:lpstr>
      <vt:lpstr>Calibri</vt:lpstr>
      <vt:lpstr>Lucida Sans Unicode</vt:lpstr>
      <vt:lpstr>Narkisim</vt:lpstr>
      <vt:lpstr>Times New Roman</vt:lpstr>
      <vt:lpstr>Verdana</vt:lpstr>
      <vt:lpstr>Wingdings</vt:lpstr>
      <vt:lpstr>Wingdings 2</vt:lpstr>
      <vt:lpstr>Wingdings 3</vt:lpstr>
      <vt:lpstr>Concourse</vt:lpstr>
      <vt:lpstr>Equation</vt:lpstr>
      <vt:lpstr>           انواع گسسته سازی صریح و صریح-ضمنی بخش زمانی معادلات ناویر استوکس   سعید شیخی آبان 95 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208</cp:revision>
  <dcterms:created xsi:type="dcterms:W3CDTF">2006-08-16T00:00:00Z</dcterms:created>
  <dcterms:modified xsi:type="dcterms:W3CDTF">2017-02-16T11:18:53Z</dcterms:modified>
</cp:coreProperties>
</file>