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366" r:id="rId2"/>
    <p:sldId id="354" r:id="rId3"/>
    <p:sldId id="367" r:id="rId4"/>
    <p:sldId id="398" r:id="rId5"/>
    <p:sldId id="383" r:id="rId6"/>
    <p:sldId id="399" r:id="rId7"/>
    <p:sldId id="384" r:id="rId8"/>
    <p:sldId id="405" r:id="rId9"/>
    <p:sldId id="406" r:id="rId10"/>
    <p:sldId id="362" r:id="rId11"/>
    <p:sldId id="365" r:id="rId12"/>
    <p:sldId id="374" r:id="rId13"/>
    <p:sldId id="375" r:id="rId14"/>
    <p:sldId id="404" r:id="rId15"/>
    <p:sldId id="407" r:id="rId16"/>
    <p:sldId id="408" r:id="rId17"/>
    <p:sldId id="409" r:id="rId18"/>
    <p:sldId id="410" r:id="rId19"/>
    <p:sldId id="3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3</a:t>
            </a:fld>
            <a:endParaRPr lang="en-US" dirty="0"/>
          </a:p>
        </p:txBody>
      </p:sp>
    </p:spTree>
    <p:extLst>
      <p:ext uri="{BB962C8B-B14F-4D97-AF65-F5344CB8AC3E}">
        <p14:creationId xmlns:p14="http://schemas.microsoft.com/office/powerpoint/2010/main" val="3700637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2/16/2017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2/16/2017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2/16/2017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2/16/2017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2/16/2017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2/16/2017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0.wmf"/><Relationship Id="rId3" Type="http://schemas.openxmlformats.org/officeDocument/2006/relationships/notesSlide" Target="../notesSlides/notesSlide1.xml"/><Relationship Id="rId7" Type="http://schemas.openxmlformats.org/officeDocument/2006/relationships/image" Target="../media/image7.wmf"/><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3.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cs typeface="B Zar" pitchFamily="2" charset="-78"/>
              </a:rPr>
              <a:t>روش گام زمانی دوگانه در حلگرهای ناپایا</a:t>
            </a:r>
            <a:r>
              <a:rPr lang="fa-IR" sz="3600" dirty="0">
                <a:latin typeface="Times New Roman" panose="02020603050405020304" pitchFamily="18" charset="0"/>
                <a:cs typeface="Times New Roman" panose="02020603050405020304" pitchFamily="18" charset="0"/>
              </a:rPr>
              <a:t/>
            </a:r>
            <a:br>
              <a:rPr lang="fa-IR" sz="3600" dirty="0">
                <a:latin typeface="Times New Roman" panose="02020603050405020304" pitchFamily="18" charset="0"/>
                <a:cs typeface="Times New Roman" panose="02020603050405020304" pitchFamily="18" charset="0"/>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سعید شیخی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702"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پیاده سازی یک حلگر جریان ناپایا</a:t>
            </a:r>
            <a:endParaRPr lang="fa-IR" sz="2400" b="1" dirty="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2- چگونگی پیاده سازی روش گام زمانی دوگانه برای گسسته سازی زمانی معادلات جریان ناپایا </a:t>
            </a:r>
          </a:p>
          <a:p>
            <a:pPr marL="109728" indent="0" algn="r" rtl="1">
              <a:lnSpc>
                <a:spcPct val="150000"/>
              </a:lnSpc>
              <a:buNone/>
            </a:pPr>
            <a:r>
              <a:rPr lang="fa-IR" sz="2400" b="1" dirty="0" smtClean="0">
                <a:cs typeface="B Titr" panose="00000700000000000000" pitchFamily="2" charset="-78"/>
              </a:rPr>
              <a:t>3- اعمال تنظیمات لازم برای حل یک جریان ناپایا</a:t>
            </a:r>
          </a:p>
          <a:p>
            <a:pPr marL="109728" indent="0" algn="r" rtl="1">
              <a:lnSpc>
                <a:spcPct val="150000"/>
              </a:lnSpc>
              <a:buNone/>
            </a:pP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17639"/>
            <a:ext cx="7848600" cy="3992562"/>
          </a:xfrm>
        </p:spPr>
        <p:txBody>
          <a:bodyPr>
            <a:normAutofit fontScale="92500" lnSpcReduction="2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a:t>
            </a:r>
            <a:r>
              <a:rPr lang="fa-IR" sz="2400" b="1" dirty="0" smtClean="0">
                <a:latin typeface="Times New Roman" panose="02020603050405020304" pitchFamily="18" charset="0"/>
                <a:cs typeface="B Titr" panose="00000700000000000000" pitchFamily="2" charset="-78"/>
              </a:rPr>
              <a:t>در تمام کامپایلرهای </a:t>
            </a:r>
            <a:r>
              <a:rPr lang="en-US" sz="2400" b="1" dirty="0" smtClean="0">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Fortran 95</a:t>
            </a:r>
            <a:r>
              <a:rPr lang="fa-IR" sz="2400" b="1" dirty="0" smtClean="0">
                <a:latin typeface="Times New Roman" panose="02020603050405020304" pitchFamily="18" charset="0"/>
                <a:cs typeface="B Titr" panose="00000700000000000000" pitchFamily="2" charset="-78"/>
              </a:rPr>
              <a:t>قابل اجرا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a:t>
            </a:r>
            <a:r>
              <a:rPr lang="fa-IR" sz="2400" b="1" dirty="0" smtClean="0">
                <a:latin typeface="Times New Roman" panose="02020603050405020304" pitchFamily="18" charset="0"/>
                <a:cs typeface="B Titr" panose="00000700000000000000" pitchFamily="2" charset="-78"/>
              </a:rPr>
              <a:t>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3- آشنایی اولیه با </a:t>
            </a:r>
            <a:r>
              <a:rPr lang="en-US" sz="2400" b="1" dirty="0">
                <a:latin typeface="Times New Roman" panose="02020603050405020304" pitchFamily="18" charset="0"/>
                <a:cs typeface="B Titr" panose="00000700000000000000" pitchFamily="2" charset="-78"/>
              </a:rPr>
              <a:t>CFD</a:t>
            </a:r>
            <a:r>
              <a:rPr lang="fa-IR" sz="2400" b="1" dirty="0">
                <a:latin typeface="Times New Roman" panose="02020603050405020304" pitchFamily="18" charset="0"/>
                <a:cs typeface="B Titr" panose="00000700000000000000" pitchFamily="2" charset="-78"/>
              </a:rPr>
              <a:t> و </a:t>
            </a:r>
            <a:r>
              <a:rPr lang="fa-IR" sz="2400" b="1" dirty="0" smtClean="0">
                <a:latin typeface="Times New Roman" panose="02020603050405020304" pitchFamily="18" charset="0"/>
                <a:cs typeface="B Titr" panose="00000700000000000000" pitchFamily="2" charset="-78"/>
              </a:rPr>
              <a:t>مفاهیم جریان ناپایا و روش های گسسته سازی زمانی مانند روش رانگ کوتا</a:t>
            </a:r>
          </a:p>
          <a:p>
            <a:pPr algn="r" rtl="1">
              <a:lnSpc>
                <a:spcPct val="200000"/>
              </a:lnSpc>
            </a:pPr>
            <a:r>
              <a:rPr lang="fa-IR" sz="2400" b="1" dirty="0" smtClean="0">
                <a:latin typeface="Times New Roman" panose="02020603050405020304" pitchFamily="18" charset="0"/>
                <a:cs typeface="B Titr" panose="00000700000000000000" pitchFamily="2" charset="-78"/>
              </a:rPr>
              <a:t> 4- آشنایی با </a:t>
            </a:r>
            <a:r>
              <a:rPr lang="en-US" sz="2400" b="1" dirty="0" smtClean="0">
                <a:solidFill>
                  <a:srgbClr val="0000FF"/>
                </a:solidFill>
                <a:latin typeface="Times New Roman" panose="02020603050405020304" pitchFamily="18" charset="0"/>
                <a:cs typeface="B Titr" panose="00000700000000000000" pitchFamily="2" charset="-78"/>
              </a:rPr>
              <a:t>Finite  Volume Methods</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a:t>
            </a:r>
            <a:r>
              <a:rPr lang="en-US" sz="2400" b="1" dirty="0" smtClean="0">
                <a:solidFill>
                  <a:srgbClr val="0000FF"/>
                </a:solidFill>
                <a:latin typeface="Times New Roman" panose="02020603050405020304" pitchFamily="18" charset="0"/>
                <a:cs typeface="B Titr" panose="00000700000000000000" pitchFamily="2" charset="-78"/>
              </a:rPr>
              <a:t>Fortran</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نتایج</a:t>
            </a: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مسئله مورد بررسی</a:t>
            </a: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1187624" y="2057400"/>
            <a:ext cx="6768752" cy="3187307"/>
          </a:xfrm>
          <a:prstGeom prst="rect">
            <a:avLst/>
          </a:prstGeom>
        </p:spPr>
      </p:pic>
    </p:spTree>
    <p:extLst>
      <p:ext uri="{BB962C8B-B14F-4D97-AF65-F5344CB8AC3E}">
        <p14:creationId xmlns:p14="http://schemas.microsoft.com/office/powerpoint/2010/main" val="28915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زیرصوت با ماخ 0/5</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4349" t="11075" r="11304" b="1955"/>
          <a:stretch/>
        </p:blipFill>
        <p:spPr bwMode="auto">
          <a:xfrm>
            <a:off x="762000" y="1525921"/>
            <a:ext cx="3733800" cy="3581399"/>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3">
            <a:extLst>
              <a:ext uri="{28A0092B-C50C-407E-A947-70E740481C1C}">
                <a14:useLocalDpi xmlns:a14="http://schemas.microsoft.com/office/drawing/2010/main" val="0"/>
              </a:ext>
            </a:extLst>
          </a:blip>
          <a:srcRect l="4058" t="9772" r="7826" b="2280"/>
          <a:stretch/>
        </p:blipFill>
        <p:spPr bwMode="auto">
          <a:xfrm>
            <a:off x="4863152" y="1525920"/>
            <a:ext cx="3671248" cy="35813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1261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زیرصوت با ماخ 0/5</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l="3555" t="9000" r="9556" b="3750"/>
          <a:stretch/>
        </p:blipFill>
        <p:spPr bwMode="auto">
          <a:xfrm>
            <a:off x="2188191" y="1411620"/>
            <a:ext cx="4572000" cy="39223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19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0/85 و زاویه حمله 1</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3768" t="9772" r="9276" b="1954"/>
          <a:stretch/>
        </p:blipFill>
        <p:spPr bwMode="auto">
          <a:xfrm>
            <a:off x="609600" y="1676400"/>
            <a:ext cx="3962400" cy="3505200"/>
          </a:xfrm>
          <a:prstGeom prst="rect">
            <a:avLst/>
          </a:prstGeom>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4058" t="9772" r="10435" b="1629"/>
          <a:stretch/>
        </p:blipFill>
        <p:spPr bwMode="auto">
          <a:xfrm>
            <a:off x="4609531" y="1676400"/>
            <a:ext cx="3848669" cy="3505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7585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0/85 و زاویه حمله 1</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3333" t="2501" r="9778" b="3499"/>
          <a:stretch/>
        </p:blipFill>
        <p:spPr bwMode="auto">
          <a:xfrm>
            <a:off x="2133600" y="1371600"/>
            <a:ext cx="4648200" cy="4038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37976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1/2 و زاویه حمله 7</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4059" t="9772" r="11304" b="2280"/>
          <a:stretch/>
        </p:blipFill>
        <p:spPr bwMode="auto">
          <a:xfrm>
            <a:off x="609600" y="1676400"/>
            <a:ext cx="3771331" cy="3505200"/>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3">
            <a:extLst>
              <a:ext uri="{28A0092B-C50C-407E-A947-70E740481C1C}">
                <a14:useLocalDpi xmlns:a14="http://schemas.microsoft.com/office/drawing/2010/main" val="0"/>
              </a:ext>
            </a:extLst>
          </a:blip>
          <a:srcRect l="2319" t="8469" r="9855" b="1955"/>
          <a:stretch/>
        </p:blipFill>
        <p:spPr bwMode="auto">
          <a:xfrm>
            <a:off x="4661351" y="1676400"/>
            <a:ext cx="3720649" cy="3276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32858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جریان گذرصوت با ماخ 1/2 و زاویه حمله 7</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l="3556" t="8500" r="8221" b="2500"/>
          <a:stretch/>
        </p:blipFill>
        <p:spPr bwMode="auto">
          <a:xfrm>
            <a:off x="2362200" y="1371600"/>
            <a:ext cx="4495799" cy="4038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32673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2209800" y="885825"/>
            <a:ext cx="3952800" cy="1384995"/>
          </a:xfrm>
          <a:prstGeom prst="rect">
            <a:avLst/>
          </a:prstGeom>
          <a:noFill/>
        </p:spPr>
        <p:txBody>
          <a:bodyPr wrap="square" rtlCol="1">
            <a:spAutoFit/>
          </a:bodyPr>
          <a:lstStyle/>
          <a:p>
            <a:pPr algn="r" rtl="1"/>
            <a:r>
              <a:rPr lang="fa-IR" sz="2800" dirty="0" smtClean="0">
                <a:latin typeface="Narkisim" pitchFamily="34" charset="-79"/>
                <a:cs typeface="B Farnaz" pitchFamily="2" charset="-78"/>
              </a:rPr>
              <a:t>با تشکر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از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توجه شما</a:t>
            </a:r>
            <a:endParaRPr lang="fa-IR" sz="2800" dirty="0">
              <a:latin typeface="Narkisim" pitchFamily="34" charset="-79"/>
              <a:cs typeface="B Farnaz" pitchFamily="2" charset="-78"/>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2743200"/>
            <a:ext cx="2383160" cy="2383160"/>
          </a:xfrm>
          <a:prstGeom prst="rect">
            <a:avLst/>
          </a:prstGeom>
        </p:spPr>
      </p:pic>
    </p:spTree>
    <p:extLst>
      <p:ext uri="{BB962C8B-B14F-4D97-AF65-F5344CB8AC3E}">
        <p14:creationId xmlns:p14="http://schemas.microsoft.com/office/powerpoint/2010/main" val="3964320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a:cs typeface="B Titr" pitchFamily="2" charset="-78"/>
              </a:rPr>
              <a:t>معادلات </a:t>
            </a:r>
            <a:r>
              <a:rPr lang="fa-IR" sz="2400" b="1" dirty="0" smtClean="0">
                <a:cs typeface="B Titr" pitchFamily="2" charset="-78"/>
              </a:rPr>
              <a:t>ناویر استوکس در حالت دوبعدی به شکل زیر می باشد:</a:t>
            </a:r>
            <a:endParaRPr lang="fa-IR" sz="2400" b="1" dirty="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با انتگرال گیری معادلات حاکم روی حجم کنترل یک دستگاه معادلات به شکل زیر  ایجاد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 </a:t>
            </a: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93353413"/>
              </p:ext>
            </p:extLst>
          </p:nvPr>
        </p:nvGraphicFramePr>
        <p:xfrm>
          <a:off x="2590800" y="1752600"/>
          <a:ext cx="2830949" cy="746624"/>
        </p:xfrm>
        <a:graphic>
          <a:graphicData uri="http://schemas.openxmlformats.org/presentationml/2006/ole">
            <mc:AlternateContent xmlns:mc="http://schemas.openxmlformats.org/markup-compatibility/2006">
              <mc:Choice xmlns:v="urn:schemas-microsoft-com:vml" Requires="v">
                <p:oleObj spid="_x0000_s22538" name="Equation" r:id="rId3" imgW="1752600" imgH="419100" progId="Equation.DSMT4">
                  <p:embed/>
                </p:oleObj>
              </mc:Choice>
              <mc:Fallback>
                <p:oleObj name="Equation" r:id="rId3" imgW="17526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752600"/>
                        <a:ext cx="2830949" cy="746624"/>
                      </a:xfrm>
                      <a:prstGeom prst="rect">
                        <a:avLst/>
                      </a:prstGeom>
                      <a:noFill/>
                    </p:spPr>
                  </p:pic>
                </p:oleObj>
              </mc:Fallback>
            </mc:AlternateContent>
          </a:graphicData>
        </a:graphic>
      </p:graphicFrame>
      <p:sp>
        <p:nvSpPr>
          <p:cNvPr id="6"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892388136"/>
              </p:ext>
            </p:extLst>
          </p:nvPr>
        </p:nvGraphicFramePr>
        <p:xfrm>
          <a:off x="3200400" y="4191000"/>
          <a:ext cx="1953436" cy="600075"/>
        </p:xfrm>
        <a:graphic>
          <a:graphicData uri="http://schemas.openxmlformats.org/presentationml/2006/ole">
            <mc:AlternateContent xmlns:mc="http://schemas.openxmlformats.org/markup-compatibility/2006">
              <mc:Choice xmlns:v="urn:schemas-microsoft-com:vml" Requires="v">
                <p:oleObj spid="_x0000_s22539" name="Equation" r:id="rId5" imgW="1282700" imgH="393700" progId="Equation.DSMT4">
                  <p:embed/>
                </p:oleObj>
              </mc:Choice>
              <mc:Fallback>
                <p:oleObj name="Equation" r:id="rId5" imgW="1282700" imgH="3937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191000"/>
                        <a:ext cx="1953436" cy="600075"/>
                      </a:xfrm>
                      <a:prstGeom prst="rect">
                        <a:avLst/>
                      </a:prstGeom>
                      <a:noFill/>
                    </p:spPr>
                  </p:pic>
                </p:oleObj>
              </mc:Fallback>
            </mc:AlternateContent>
          </a:graphicData>
        </a:graphic>
      </p:graphicFrame>
    </p:spTree>
    <p:extLst>
      <p:ext uri="{BB962C8B-B14F-4D97-AF65-F5344CB8AC3E}">
        <p14:creationId xmlns:p14="http://schemas.microsoft.com/office/powerpoint/2010/main" val="23947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گام زمانی</a:t>
            </a: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p:txBody>
      </p:sp>
      <p:sp>
        <p:nvSpPr>
          <p:cNvPr id="3" name="Title 2"/>
          <p:cNvSpPr>
            <a:spLocks noGrp="1"/>
          </p:cNvSpPr>
          <p:nvPr>
            <p:ph type="title"/>
          </p:nvPr>
        </p:nvSpPr>
        <p:spPr>
          <a:xfrm>
            <a:off x="457200" y="228600"/>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4118734303"/>
              </p:ext>
            </p:extLst>
          </p:nvPr>
        </p:nvGraphicFramePr>
        <p:xfrm>
          <a:off x="5142650" y="1567206"/>
          <a:ext cx="965295" cy="798864"/>
        </p:xfrm>
        <a:graphic>
          <a:graphicData uri="http://schemas.openxmlformats.org/presentationml/2006/ole">
            <mc:AlternateContent xmlns:mc="http://schemas.openxmlformats.org/markup-compatibility/2006">
              <mc:Choice xmlns:v="urn:schemas-microsoft-com:vml" Requires="v">
                <p:oleObj spid="_x0000_s18448" name="Equation" r:id="rId4" imgW="571252" imgH="431613" progId="Equation.DSMT4">
                  <p:embed/>
                </p:oleObj>
              </mc:Choice>
              <mc:Fallback>
                <p:oleObj name="Equation" r:id="rId4" imgW="571252" imgH="431613"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2650" y="1567206"/>
                        <a:ext cx="965295" cy="798864"/>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238006443"/>
              </p:ext>
            </p:extLst>
          </p:nvPr>
        </p:nvGraphicFramePr>
        <p:xfrm>
          <a:off x="1371600" y="1639214"/>
          <a:ext cx="1211177" cy="676006"/>
        </p:xfrm>
        <a:graphic>
          <a:graphicData uri="http://schemas.openxmlformats.org/presentationml/2006/ole">
            <mc:AlternateContent xmlns:mc="http://schemas.openxmlformats.org/markup-compatibility/2006">
              <mc:Choice xmlns:v="urn:schemas-microsoft-com:vml" Requires="v">
                <p:oleObj spid="_x0000_s18449" name="Equation" r:id="rId6" imgW="787400" imgH="431800" progId="Equation.DSMT4">
                  <p:embed/>
                </p:oleObj>
              </mc:Choice>
              <mc:Fallback>
                <p:oleObj name="Equation" r:id="rId6" imgW="787400" imgH="431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639214"/>
                        <a:ext cx="1211177" cy="676006"/>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334149854"/>
              </p:ext>
            </p:extLst>
          </p:nvPr>
        </p:nvGraphicFramePr>
        <p:xfrm>
          <a:off x="1516388" y="2719334"/>
          <a:ext cx="4418350" cy="690817"/>
        </p:xfrm>
        <a:graphic>
          <a:graphicData uri="http://schemas.openxmlformats.org/presentationml/2006/ole">
            <mc:AlternateContent xmlns:mc="http://schemas.openxmlformats.org/markup-compatibility/2006">
              <mc:Choice xmlns:v="urn:schemas-microsoft-com:vml" Requires="v">
                <p:oleObj spid="_x0000_s18450" name="Equation" r:id="rId8" imgW="2933700" imgH="482600" progId="Equation.DSMT4">
                  <p:embed/>
                </p:oleObj>
              </mc:Choice>
              <mc:Fallback>
                <p:oleObj name="Equation" r:id="rId8" imgW="2933700" imgH="482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16388" y="2719334"/>
                        <a:ext cx="4418350" cy="690817"/>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3853942"/>
              </p:ext>
            </p:extLst>
          </p:nvPr>
        </p:nvGraphicFramePr>
        <p:xfrm>
          <a:off x="1423229" y="3943470"/>
          <a:ext cx="4583517" cy="518374"/>
        </p:xfrm>
        <a:graphic>
          <a:graphicData uri="http://schemas.openxmlformats.org/presentationml/2006/ole">
            <mc:AlternateContent xmlns:mc="http://schemas.openxmlformats.org/markup-compatibility/2006">
              <mc:Choice xmlns:v="urn:schemas-microsoft-com:vml" Requires="v">
                <p:oleObj spid="_x0000_s18451" name="Equation" r:id="rId10" imgW="3225600" imgH="304560" progId="Equation.DSMT4">
                  <p:embed/>
                </p:oleObj>
              </mc:Choice>
              <mc:Fallback>
                <p:oleObj name="Equation" r:id="rId10" imgW="3225600" imgH="304560" progId="Equation.DSMT4">
                  <p:embed/>
                  <p:pic>
                    <p:nvPicPr>
                      <p:cNvPr id="0" name=""/>
                      <p:cNvPicPr>
                        <a:picLocks noChangeAspect="1" noChangeArrowheads="1"/>
                      </p:cNvPicPr>
                      <p:nvPr/>
                    </p:nvPicPr>
                    <p:blipFill>
                      <a:blip r:embed="rId11"/>
                      <a:srcRect/>
                      <a:stretch>
                        <a:fillRect/>
                      </a:stretch>
                    </p:blipFill>
                    <p:spPr bwMode="auto">
                      <a:xfrm>
                        <a:off x="1423229" y="3943470"/>
                        <a:ext cx="4583517" cy="518374"/>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874919984"/>
              </p:ext>
            </p:extLst>
          </p:nvPr>
        </p:nvGraphicFramePr>
        <p:xfrm>
          <a:off x="2064957" y="4879574"/>
          <a:ext cx="1997573" cy="665858"/>
        </p:xfrm>
        <a:graphic>
          <a:graphicData uri="http://schemas.openxmlformats.org/presentationml/2006/ole">
            <mc:AlternateContent xmlns:mc="http://schemas.openxmlformats.org/markup-compatibility/2006">
              <mc:Choice xmlns:v="urn:schemas-microsoft-com:vml" Requires="v">
                <p:oleObj spid="_x0000_s18452" name="Equation" r:id="rId12" imgW="1409700" imgH="457200" progId="Equation.DSMT4">
                  <p:embed/>
                </p:oleObj>
              </mc:Choice>
              <mc:Fallback>
                <p:oleObj name="Equation" r:id="rId12" imgW="1409700" imgH="457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64957" y="4879574"/>
                        <a:ext cx="1997573" cy="665858"/>
                      </a:xfrm>
                      <a:prstGeom prst="rect">
                        <a:avLst/>
                      </a:prstGeom>
                      <a:noFill/>
                    </p:spPr>
                  </p:pic>
                </p:oleObj>
              </mc:Fallback>
            </mc:AlternateContent>
          </a:graphicData>
        </a:graphic>
      </p:graphicFrame>
    </p:spTree>
    <p:extLst>
      <p:ext uri="{BB962C8B-B14F-4D97-AF65-F5344CB8AC3E}">
        <p14:creationId xmlns:p14="http://schemas.microsoft.com/office/powerpoint/2010/main" val="412079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گام زمانی</a:t>
            </a:r>
            <a:endParaRPr lang="fa-IR" sz="2000" b="1" dirty="0" smtClean="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a:p>
            <a:pPr marL="457200" indent="-457200">
              <a:buFont typeface="Wingdings" panose="05000000000000000000" pitchFamily="2" charset="2"/>
              <a:buChar char="ü"/>
            </a:pPr>
            <a:endParaRPr lang="fa-IR" sz="2000" b="1" dirty="0">
              <a:cs typeface="B Titr" pitchFamily="2" charset="-78"/>
            </a:endParaRPr>
          </a:p>
          <a:p>
            <a:pPr algn="r" rtl="1">
              <a:lnSpc>
                <a:spcPct val="150000"/>
              </a:lnSpc>
            </a:pPr>
            <a:r>
              <a:rPr lang="fa-IR" sz="2000" dirty="0">
                <a:cs typeface="B Titr" panose="00000700000000000000" pitchFamily="2" charset="-78"/>
              </a:rPr>
              <a:t>اگر حل پایا مورد نظر باشد می‌توان از گام زمانی موضعی استفاده کرد یعنی هر سلول می‌تواند گام زمانی مربوط به خود را داشته باشد ولی در حل ناپایا باید گام زمانی تمام سلول‌ها یکسان و به شکل زیر باشد:</a:t>
            </a:r>
            <a:endParaRPr lang="en-US" sz="2000" dirty="0">
              <a:cs typeface="B Titr" panose="00000700000000000000"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63085996"/>
              </p:ext>
            </p:extLst>
          </p:nvPr>
        </p:nvGraphicFramePr>
        <p:xfrm>
          <a:off x="3810000" y="3886200"/>
          <a:ext cx="1752600" cy="492919"/>
        </p:xfrm>
        <a:graphic>
          <a:graphicData uri="http://schemas.openxmlformats.org/presentationml/2006/ole">
            <mc:AlternateContent xmlns:mc="http://schemas.openxmlformats.org/markup-compatibility/2006">
              <mc:Choice xmlns:v="urn:schemas-microsoft-com:vml" Requires="v">
                <p:oleObj spid="_x0000_s23558" name="Equation" r:id="rId3" imgW="914400" imgH="253800" progId="Equation.DSMT4">
                  <p:embed/>
                </p:oleObj>
              </mc:Choice>
              <mc:Fallback>
                <p:oleObj name="Equation" r:id="rId3" imgW="914400" imgH="253800" progId="Equation.DSMT4">
                  <p:embed/>
                  <p:pic>
                    <p:nvPicPr>
                      <p:cNvPr id="0" name="Object 1"/>
                      <p:cNvPicPr>
                        <a:picLocks noChangeAspect="1" noChangeArrowheads="1"/>
                      </p:cNvPicPr>
                      <p:nvPr/>
                    </p:nvPicPr>
                    <p:blipFill>
                      <a:blip r:embed="rId4"/>
                      <a:srcRect/>
                      <a:stretch>
                        <a:fillRect/>
                      </a:stretch>
                    </p:blipFill>
                    <p:spPr bwMode="auto">
                      <a:xfrm>
                        <a:off x="3810000" y="3886200"/>
                        <a:ext cx="1752600" cy="492919"/>
                      </a:xfrm>
                      <a:prstGeom prst="rect">
                        <a:avLst/>
                      </a:prstGeom>
                      <a:noFill/>
                    </p:spPr>
                  </p:pic>
                </p:oleObj>
              </mc:Fallback>
            </mc:AlternateContent>
          </a:graphicData>
        </a:graphic>
      </p:graphicFrame>
    </p:spTree>
    <p:extLst>
      <p:ext uri="{BB962C8B-B14F-4D97-AF65-F5344CB8AC3E}">
        <p14:creationId xmlns:p14="http://schemas.microsoft.com/office/powerpoint/2010/main" val="365328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معادلات غیرلزج</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حل ناپایا           کوچکترین گام زمانی سلول هاست که این مقدار بسیار کوچک است. به این ترتیب یک گام زمانی مجازی بزرگتر به نام          در نظر گرفته می شود و معادله بالا طبق این گام زمانی بازنویسی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94095321"/>
              </p:ext>
            </p:extLst>
          </p:nvPr>
        </p:nvGraphicFramePr>
        <p:xfrm>
          <a:off x="1676400" y="2133600"/>
          <a:ext cx="5638800" cy="725637"/>
        </p:xfrm>
        <a:graphic>
          <a:graphicData uri="http://schemas.openxmlformats.org/presentationml/2006/ole">
            <mc:AlternateContent xmlns:mc="http://schemas.openxmlformats.org/markup-compatibility/2006">
              <mc:Choice xmlns:v="urn:schemas-microsoft-com:vml" Requires="v">
                <p:oleObj spid="_x0000_s10275" name="Equation" r:id="rId3" imgW="3594100" imgH="419100" progId="Equation.DSMT4">
                  <p:embed/>
                </p:oleObj>
              </mc:Choice>
              <mc:Fallback>
                <p:oleObj name="Equation" r:id="rId3" imgW="3594100" imgH="419100" progId="Equation.DSMT4">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133600"/>
                        <a:ext cx="5638800" cy="725637"/>
                      </a:xfrm>
                      <a:prstGeom prst="rect">
                        <a:avLst/>
                      </a:prstGeom>
                      <a:noFill/>
                    </p:spPr>
                  </p:pic>
                </p:oleObj>
              </mc:Fallback>
            </mc:AlternateContent>
          </a:graphicData>
        </a:graphic>
      </p:graphicFrame>
      <p:sp>
        <p:nvSpPr>
          <p:cNvPr id="6" name="Rectangle 1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742827331"/>
              </p:ext>
            </p:extLst>
          </p:nvPr>
        </p:nvGraphicFramePr>
        <p:xfrm>
          <a:off x="6629400" y="3600450"/>
          <a:ext cx="381000" cy="361950"/>
        </p:xfrm>
        <a:graphic>
          <a:graphicData uri="http://schemas.openxmlformats.org/presentationml/2006/ole">
            <mc:AlternateContent xmlns:mc="http://schemas.openxmlformats.org/markup-compatibility/2006">
              <mc:Choice xmlns:v="urn:schemas-microsoft-com:vml" Requires="v">
                <p:oleObj spid="_x0000_s10276" name="Equation" r:id="rId5" imgW="190335" imgH="177646" progId="Equation.DSMT4">
                  <p:embed/>
                </p:oleObj>
              </mc:Choice>
              <mc:Fallback>
                <p:oleObj name="Equation" r:id="rId5" imgW="190335" imgH="177646" progId="Equation.DSMT4">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600450"/>
                        <a:ext cx="381000" cy="361950"/>
                      </a:xfrm>
                      <a:prstGeom prst="rect">
                        <a:avLst/>
                      </a:prstGeom>
                      <a:noFill/>
                    </p:spPr>
                  </p:pic>
                </p:oleObj>
              </mc:Fallback>
            </mc:AlternateContent>
          </a:graphicData>
        </a:graphic>
      </p:graphicFrame>
      <p:sp>
        <p:nvSpPr>
          <p:cNvPr id="12" name="Rectangle 25"/>
          <p:cNvSpPr>
            <a:spLocks noChangeArrowheads="1"/>
          </p:cNvSpPr>
          <p:nvPr/>
        </p:nvSpPr>
        <p:spPr bwMode="auto">
          <a:xfrm>
            <a:off x="0" y="180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7"/>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1824444419"/>
              </p:ext>
            </p:extLst>
          </p:nvPr>
        </p:nvGraphicFramePr>
        <p:xfrm>
          <a:off x="3429000" y="4114800"/>
          <a:ext cx="367779" cy="332752"/>
        </p:xfrm>
        <a:graphic>
          <a:graphicData uri="http://schemas.openxmlformats.org/presentationml/2006/ole">
            <mc:AlternateContent xmlns:mc="http://schemas.openxmlformats.org/markup-compatibility/2006">
              <mc:Choice xmlns:v="urn:schemas-microsoft-com:vml" Requires="v">
                <p:oleObj spid="_x0000_s10277" name="Equation" r:id="rId7" imgW="202936" imgH="177569" progId="Equation.DSMT4">
                  <p:embed/>
                </p:oleObj>
              </mc:Choice>
              <mc:Fallback>
                <p:oleObj name="Equation" r:id="rId7" imgW="202936" imgH="177569" progId="Equation.DSMT4">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4114800"/>
                        <a:ext cx="367779" cy="332752"/>
                      </a:xfrm>
                      <a:prstGeom prst="rect">
                        <a:avLst/>
                      </a:prstGeom>
                      <a:noFill/>
                    </p:spPr>
                  </p:pic>
                </p:oleObj>
              </mc:Fallback>
            </mc:AlternateContent>
          </a:graphicData>
        </a:graphic>
      </p:graphicFrame>
      <p:sp>
        <p:nvSpPr>
          <p:cNvPr id="18" name="Rectangle 28"/>
          <p:cNvSpPr>
            <a:spLocks noChangeArrowheads="1"/>
          </p:cNvSpPr>
          <p:nvPr/>
        </p:nvSpPr>
        <p:spPr bwMode="auto">
          <a:xfrm>
            <a:off x="152400" y="333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55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endParaRPr lang="fa-IR" sz="2400" b="1" dirty="0" smtClean="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r>
              <a:rPr lang="fa-IR" sz="2000" b="1" dirty="0" smtClean="0">
                <a:cs typeface="B Titr" pitchFamily="2" charset="-78"/>
              </a:rPr>
              <a:t>طبق گسسته سازی مرتبه دو رو به عقب داریم:</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smtClean="0">
                <a:cs typeface="B Titr" pitchFamily="2" charset="-78"/>
              </a:rPr>
              <a:t>با جایگذاری در رابطه قبل:</a:t>
            </a:r>
            <a:endParaRPr lang="fa-IR" sz="20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42529486"/>
              </p:ext>
            </p:extLst>
          </p:nvPr>
        </p:nvGraphicFramePr>
        <p:xfrm>
          <a:off x="2819400" y="838200"/>
          <a:ext cx="2272945" cy="722409"/>
        </p:xfrm>
        <a:graphic>
          <a:graphicData uri="http://schemas.openxmlformats.org/presentationml/2006/ole">
            <mc:AlternateContent xmlns:mc="http://schemas.openxmlformats.org/markup-compatibility/2006">
              <mc:Choice xmlns:v="urn:schemas-microsoft-com:vml" Requires="v">
                <p:oleObj spid="_x0000_s19484" name="Equation" r:id="rId3" imgW="1231366" imgH="393529" progId="Equation.DSMT4">
                  <p:embed/>
                </p:oleObj>
              </mc:Choice>
              <mc:Fallback>
                <p:oleObj name="Equation" r:id="rId3" imgW="1231366" imgH="393529"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838200"/>
                        <a:ext cx="2272945" cy="722409"/>
                      </a:xfrm>
                      <a:prstGeom prst="rect">
                        <a:avLst/>
                      </a:prstGeom>
                      <a:noFill/>
                    </p:spPr>
                  </p:pic>
                </p:oleObj>
              </mc:Fallback>
            </mc:AlternateContent>
          </a:graphicData>
        </a:graphic>
      </p:graphicFrame>
      <p:sp>
        <p:nvSpPr>
          <p:cNvPr id="6"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639748585"/>
              </p:ext>
            </p:extLst>
          </p:nvPr>
        </p:nvGraphicFramePr>
        <p:xfrm>
          <a:off x="2514600" y="2895600"/>
          <a:ext cx="2895600" cy="703903"/>
        </p:xfrm>
        <a:graphic>
          <a:graphicData uri="http://schemas.openxmlformats.org/presentationml/2006/ole">
            <mc:AlternateContent xmlns:mc="http://schemas.openxmlformats.org/markup-compatibility/2006">
              <mc:Choice xmlns:v="urn:schemas-microsoft-com:vml" Requires="v">
                <p:oleObj spid="_x0000_s19485" name="Equation" r:id="rId5" imgW="1727200" imgH="419100" progId="Equation.DSMT4">
                  <p:embed/>
                </p:oleObj>
              </mc:Choice>
              <mc:Fallback>
                <p:oleObj name="Equation" r:id="rId5" imgW="1727200" imgH="4191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2895600"/>
                        <a:ext cx="2895600" cy="703903"/>
                      </a:xfrm>
                      <a:prstGeom prst="rect">
                        <a:avLst/>
                      </a:prstGeom>
                      <a:noFill/>
                    </p:spPr>
                  </p:pic>
                </p:oleObj>
              </mc:Fallback>
            </mc:AlternateContent>
          </a:graphicData>
        </a:graphic>
      </p:graphicFrame>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692323439"/>
              </p:ext>
            </p:extLst>
          </p:nvPr>
        </p:nvGraphicFramePr>
        <p:xfrm>
          <a:off x="1295400" y="4703562"/>
          <a:ext cx="1466141" cy="632756"/>
        </p:xfrm>
        <a:graphic>
          <a:graphicData uri="http://schemas.openxmlformats.org/presentationml/2006/ole">
            <mc:AlternateContent xmlns:mc="http://schemas.openxmlformats.org/markup-compatibility/2006">
              <mc:Choice xmlns:v="urn:schemas-microsoft-com:vml" Requires="v">
                <p:oleObj spid="_x0000_s19486" name="Equation" r:id="rId7" imgW="901309" imgH="393529" progId="Equation.DSMT4">
                  <p:embed/>
                </p:oleObj>
              </mc:Choice>
              <mc:Fallback>
                <p:oleObj name="Equation" r:id="rId7" imgW="901309" imgH="393529" progId="Equation.DSMT4">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4703562"/>
                        <a:ext cx="1466141" cy="632756"/>
                      </a:xfrm>
                      <a:prstGeom prst="rect">
                        <a:avLst/>
                      </a:prstGeom>
                      <a:noFill/>
                    </p:spPr>
                  </p:pic>
                </p:oleObj>
              </mc:Fallback>
            </mc:AlternateContent>
          </a:graphicData>
        </a:graphic>
      </p:graphicFrame>
      <p:sp>
        <p:nvSpPr>
          <p:cNvPr id="12"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14674864"/>
              </p:ext>
            </p:extLst>
          </p:nvPr>
        </p:nvGraphicFramePr>
        <p:xfrm>
          <a:off x="4476772" y="4667168"/>
          <a:ext cx="4057628" cy="723563"/>
        </p:xfrm>
        <a:graphic>
          <a:graphicData uri="http://schemas.openxmlformats.org/presentationml/2006/ole">
            <mc:AlternateContent xmlns:mc="http://schemas.openxmlformats.org/markup-compatibility/2006">
              <mc:Choice xmlns:v="urn:schemas-microsoft-com:vml" Requires="v">
                <p:oleObj spid="_x0000_s19487" name="Equation" r:id="rId9" imgW="2717800" imgH="482600" progId="Equation.DSMT4">
                  <p:embed/>
                </p:oleObj>
              </mc:Choice>
              <mc:Fallback>
                <p:oleObj name="Equation" r:id="rId9" imgW="2717800" imgH="482600"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76772" y="4667168"/>
                        <a:ext cx="4057628" cy="723563"/>
                      </a:xfrm>
                      <a:prstGeom prst="rect">
                        <a:avLst/>
                      </a:prstGeom>
                      <a:noFill/>
                    </p:spPr>
                  </p:pic>
                </p:oleObj>
              </mc:Fallback>
            </mc:AlternateContent>
          </a:graphicData>
        </a:graphic>
      </p:graphicFrame>
    </p:spTree>
    <p:extLst>
      <p:ext uri="{BB962C8B-B14F-4D97-AF65-F5344CB8AC3E}">
        <p14:creationId xmlns:p14="http://schemas.microsoft.com/office/powerpoint/2010/main" val="186323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v"/>
            </a:pPr>
            <a:r>
              <a:rPr lang="fa-IR" sz="2400" b="1" dirty="0" smtClean="0">
                <a:cs typeface="B Titr" pitchFamily="2" charset="-78"/>
              </a:rPr>
              <a:t>با انتگرال گیری زمانی طبق روش رانگ کوتا</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بنابراین در هر گام زمانی با یک حل پایا روبرو هستیم . با اینکار می توان با یک گام زمانی مجازی بزرگتر در حالت ناپایا پیشروی کرد.</a:t>
            </a: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242000744"/>
              </p:ext>
            </p:extLst>
          </p:nvPr>
        </p:nvGraphicFramePr>
        <p:xfrm>
          <a:off x="1904125" y="1830291"/>
          <a:ext cx="5106275" cy="760509"/>
        </p:xfrm>
        <a:graphic>
          <a:graphicData uri="http://schemas.openxmlformats.org/presentationml/2006/ole">
            <mc:AlternateContent xmlns:mc="http://schemas.openxmlformats.org/markup-compatibility/2006">
              <mc:Choice xmlns:v="urn:schemas-microsoft-com:vml" Requires="v">
                <p:oleObj spid="_x0000_s11278" name="Equation" r:id="rId3" imgW="3136900" imgH="469900" progId="Equation.DSMT4">
                  <p:embed/>
                </p:oleObj>
              </mc:Choice>
              <mc:Fallback>
                <p:oleObj name="Equation" r:id="rId3" imgW="3136900" imgH="4699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4125" y="1830291"/>
                        <a:ext cx="5106275" cy="760509"/>
                      </a:xfrm>
                      <a:prstGeom prst="rect">
                        <a:avLst/>
                      </a:prstGeom>
                      <a:noFill/>
                    </p:spPr>
                  </p:pic>
                </p:oleObj>
              </mc:Fallback>
            </mc:AlternateContent>
          </a:graphicData>
        </a:graphic>
      </p:graphicFrame>
    </p:spTree>
    <p:extLst>
      <p:ext uri="{BB962C8B-B14F-4D97-AF65-F5344CB8AC3E}">
        <p14:creationId xmlns:p14="http://schemas.microsoft.com/office/powerpoint/2010/main" val="365784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شبکه بی سازمان</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rotWithShape="1">
          <a:blip r:embed="rId2">
            <a:extLst>
              <a:ext uri="{28A0092B-C50C-407E-A947-70E740481C1C}">
                <a14:useLocalDpi xmlns:a14="http://schemas.microsoft.com/office/drawing/2010/main" val="0"/>
              </a:ext>
            </a:extLst>
          </a:blip>
          <a:srcRect r="53377"/>
          <a:stretch/>
        </p:blipFill>
        <p:spPr>
          <a:xfrm>
            <a:off x="2286000" y="2362200"/>
            <a:ext cx="3993976" cy="3505200"/>
          </a:xfrm>
          <a:prstGeom prst="rect">
            <a:avLst/>
          </a:prstGeom>
        </p:spPr>
      </p:pic>
    </p:spTree>
    <p:extLst>
      <p:ext uri="{BB962C8B-B14F-4D97-AF65-F5344CB8AC3E}">
        <p14:creationId xmlns:p14="http://schemas.microsoft.com/office/powerpoint/2010/main" val="12879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جریان ناپایا  با ماخ مختلف روی ایرفویل</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24578" name="Picture 2" descr="Image result"/>
          <p:cNvPicPr>
            <a:picLocks noChangeAspect="1" noChangeArrowheads="1"/>
          </p:cNvPicPr>
          <p:nvPr/>
        </p:nvPicPr>
        <p:blipFill rotWithShape="1">
          <a:blip r:embed="rId2">
            <a:extLst>
              <a:ext uri="{28A0092B-C50C-407E-A947-70E740481C1C}">
                <a14:useLocalDpi xmlns:a14="http://schemas.microsoft.com/office/drawing/2010/main" val="0"/>
              </a:ext>
            </a:extLst>
          </a:blip>
          <a:srcRect l="11804" t="8388" r="4963"/>
          <a:stretch/>
        </p:blipFill>
        <p:spPr bwMode="auto">
          <a:xfrm>
            <a:off x="1219200" y="1959591"/>
            <a:ext cx="6856802" cy="4013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473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4318</TotalTime>
  <Words>339</Words>
  <Application>Microsoft Office PowerPoint</Application>
  <PresentationFormat>On-screen Show (4:3)</PresentationFormat>
  <Paragraphs>99</Paragraphs>
  <Slides>19</Slides>
  <Notes>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2" baseType="lpstr">
      <vt:lpstr>B Farnaz</vt:lpstr>
      <vt:lpstr>B Titr</vt:lpstr>
      <vt:lpstr>B Zar</vt:lpstr>
      <vt:lpstr>Calibri</vt:lpstr>
      <vt:lpstr>Lucida Sans Unicode</vt:lpstr>
      <vt:lpstr>Narkisim</vt:lpstr>
      <vt:lpstr>Times New Roman</vt:lpstr>
      <vt:lpstr>Verdana</vt:lpstr>
      <vt:lpstr>Wingdings</vt:lpstr>
      <vt:lpstr>Wingdings 2</vt:lpstr>
      <vt:lpstr>Wingdings 3</vt:lpstr>
      <vt:lpstr>Concourse</vt:lpstr>
      <vt:lpstr>Equation</vt:lpstr>
      <vt:lpstr>           روش گام زمانی دوگانه در حلگرهای ناپایا  سعید شیخی آبان 95    </vt:lpstr>
      <vt:lpstr> </vt:lpstr>
      <vt:lpstr> </vt:lpstr>
      <vt:lpstr> </vt:lpstr>
      <vt:lpstr> </vt:lpstr>
      <vt:lpstr> </vt:lpstr>
      <vt:lpstr> </vt:lpstr>
      <vt:lpstr>توانمندیهای کُد</vt:lpstr>
      <vt:lpstr>توانمندیهای کُد</vt:lpstr>
      <vt:lpstr>آنچه در این کد خواهید آموخت</vt:lpstr>
      <vt:lpstr>نکات و الزامات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212</cp:revision>
  <dcterms:created xsi:type="dcterms:W3CDTF">2006-08-16T00:00:00Z</dcterms:created>
  <dcterms:modified xsi:type="dcterms:W3CDTF">2017-02-16T11:14:34Z</dcterms:modified>
</cp:coreProperties>
</file>