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366" r:id="rId2"/>
    <p:sldId id="354" r:id="rId3"/>
    <p:sldId id="367" r:id="rId4"/>
    <p:sldId id="398" r:id="rId5"/>
    <p:sldId id="383" r:id="rId6"/>
    <p:sldId id="408" r:id="rId7"/>
    <p:sldId id="409" r:id="rId8"/>
    <p:sldId id="410" r:id="rId9"/>
    <p:sldId id="411" r:id="rId10"/>
    <p:sldId id="412" r:id="rId11"/>
    <p:sldId id="413" r:id="rId12"/>
    <p:sldId id="405" r:id="rId13"/>
    <p:sldId id="406" r:id="rId14"/>
    <p:sldId id="362" r:id="rId15"/>
    <p:sldId id="365" r:id="rId16"/>
    <p:sldId id="374" r:id="rId17"/>
    <p:sldId id="375" r:id="rId18"/>
    <p:sldId id="415" r:id="rId19"/>
    <p:sldId id="414" r:id="rId20"/>
    <p:sldId id="416" r:id="rId21"/>
    <p:sldId id="404" r:id="rId22"/>
    <p:sldId id="390" r:id="rId23"/>
    <p:sldId id="391" r:id="rId24"/>
    <p:sldId id="3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2/16/2017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D4F81-D434-45E6-BB2C-53C672FCA684}" type="slidenum">
              <a:rPr lang="en-US" smtClean="0"/>
              <a:pPr/>
              <a:t>3</a:t>
            </a:fld>
            <a:endParaRPr lang="en-US" dirty="0"/>
          </a:p>
        </p:txBody>
      </p:sp>
    </p:spTree>
    <p:extLst>
      <p:ext uri="{BB962C8B-B14F-4D97-AF65-F5344CB8AC3E}">
        <p14:creationId xmlns:p14="http://schemas.microsoft.com/office/powerpoint/2010/main" val="3700637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2/16/2017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2/16/2017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2/16/2017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2/16/2017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2/16/2017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2/16/2017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2/16/2017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2/16/2017</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2/16/2017</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6.bin"/><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cs typeface="B Zar" pitchFamily="2" charset="-78"/>
              </a:rPr>
              <a:t>روش های افزایش سرعت همگرایی</a:t>
            </a:r>
            <a:r>
              <a:rPr lang="fa-IR" sz="3600" dirty="0">
                <a:latin typeface="Times New Roman" panose="02020603050405020304" pitchFamily="18" charset="0"/>
                <a:cs typeface="Times New Roman" panose="02020603050405020304" pitchFamily="18" charset="0"/>
              </a:rPr>
              <a:t/>
            </a:r>
            <a:br>
              <a:rPr lang="fa-IR" sz="3600" dirty="0">
                <a:latin typeface="Times New Roman" panose="02020603050405020304" pitchFamily="18" charset="0"/>
                <a:cs typeface="Times New Roman" panose="02020603050405020304" pitchFamily="18" charset="0"/>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سعید شیخی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آبان 95</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418768"/>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هموارسازی مانده های ضمنی</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این روش می توان مقدار ضریب هموارسازی را تا حد دلخواه بزرگ در نظر گرفت به این ترتیب با توجه به مقدار ضریب هموارسازی حداکثر عدد کورانت مجاز طبق جدول زیر بدست می آید:</a:t>
            </a: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 name="Picture 15"/>
          <p:cNvPicPr/>
          <p:nvPr/>
        </p:nvPicPr>
        <p:blipFill rotWithShape="1">
          <a:blip r:embed="rId2">
            <a:extLst>
              <a:ext uri="{28A0092B-C50C-407E-A947-70E740481C1C}">
                <a14:useLocalDpi xmlns:a14="http://schemas.microsoft.com/office/drawing/2010/main" val="0"/>
              </a:ext>
            </a:extLst>
          </a:blip>
          <a:srcRect b="31697"/>
          <a:stretch/>
        </p:blipFill>
        <p:spPr>
          <a:xfrm>
            <a:off x="1524000" y="2514600"/>
            <a:ext cx="4022090" cy="3886200"/>
          </a:xfrm>
          <a:prstGeom prst="rect">
            <a:avLst/>
          </a:prstGeom>
        </p:spPr>
      </p:pic>
    </p:spTree>
    <p:extLst>
      <p:ext uri="{BB962C8B-B14F-4D97-AF65-F5344CB8AC3E}">
        <p14:creationId xmlns:p14="http://schemas.microsoft.com/office/powerpoint/2010/main" val="1915466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6377"/>
            <a:ext cx="83058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هموارسازی مانده های ضمنی</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just" rtl="1">
              <a:lnSpc>
                <a:spcPct val="150000"/>
              </a:lnSpc>
              <a:buFont typeface="Wingdings" panose="05000000000000000000" pitchFamily="2" charset="2"/>
              <a:buChar char="ü"/>
            </a:pPr>
            <a:r>
              <a:rPr lang="fa-IR" sz="2000" b="1" dirty="0" smtClean="0">
                <a:cs typeface="B Titr" pitchFamily="2" charset="-78"/>
              </a:rPr>
              <a:t>برای محاسبه مانده هموار شده در روش هموارسازی ضمنی  در  هر گام  زمانی  باید  یک دستگاه معادلات خطی حل گردد. با توجه به بزرگی شبکه حل عادی این دستگاه معادلات زمانبر است. به همین دلیل ماتریس ضرایب دستگاه معادلات به صورت تنک ذخیره می شود و سپس در هر تکرار زمانی دستگاه معادلات با استفاده از روش های تکرار مثل روش </a:t>
            </a:r>
            <a:r>
              <a:rPr lang="en-US" sz="2000" b="1" dirty="0" smtClean="0">
                <a:cs typeface="B Titr" pitchFamily="2" charset="-78"/>
              </a:rPr>
              <a:t>GMRES</a:t>
            </a:r>
            <a:r>
              <a:rPr lang="fa-IR" sz="2000" b="1" dirty="0" smtClean="0">
                <a:cs typeface="B Titr" pitchFamily="2" charset="-78"/>
              </a:rPr>
              <a:t> حل می شود و در هر سلول مقدار باقیمانده هموار شده محاسبه می گردد.</a:t>
            </a: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70848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شبکه بی سازمان</a:t>
            </a:r>
          </a:p>
          <a:p>
            <a:pPr algn="r" rtl="1"/>
            <a:endParaRPr lang="fa-IR"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4" name="Picture 3"/>
          <p:cNvPicPr/>
          <p:nvPr/>
        </p:nvPicPr>
        <p:blipFill rotWithShape="1">
          <a:blip r:embed="rId2">
            <a:extLst>
              <a:ext uri="{28A0092B-C50C-407E-A947-70E740481C1C}">
                <a14:useLocalDpi xmlns:a14="http://schemas.microsoft.com/office/drawing/2010/main" val="0"/>
              </a:ext>
            </a:extLst>
          </a:blip>
          <a:srcRect r="53377"/>
          <a:stretch/>
        </p:blipFill>
        <p:spPr>
          <a:xfrm>
            <a:off x="2286000" y="2362200"/>
            <a:ext cx="3993976" cy="3505200"/>
          </a:xfrm>
          <a:prstGeom prst="rect">
            <a:avLst/>
          </a:prstGeom>
        </p:spPr>
      </p:pic>
    </p:spTree>
    <p:extLst>
      <p:ext uri="{BB962C8B-B14F-4D97-AF65-F5344CB8AC3E}">
        <p14:creationId xmlns:p14="http://schemas.microsoft.com/office/powerpoint/2010/main" val="12879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400" dirty="0" smtClean="0">
                <a:solidFill>
                  <a:srgbClr val="0000FF"/>
                </a:solidFill>
                <a:cs typeface="B Titr" panose="00000700000000000000" pitchFamily="2" charset="-78"/>
              </a:rPr>
              <a:t>جریان با ماخ مختلف روی ایرفویل</a:t>
            </a:r>
          </a:p>
          <a:p>
            <a:pPr algn="r" rtl="1"/>
            <a:endParaRPr lang="fa-IR" sz="2400" dirty="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22530" name="Picture 2" descr="Image result for compressible flow airfoil"/>
          <p:cNvPicPr>
            <a:picLocks noChangeAspect="1" noChangeArrowheads="1"/>
          </p:cNvPicPr>
          <p:nvPr/>
        </p:nvPicPr>
        <p:blipFill rotWithShape="1">
          <a:blip r:embed="rId2">
            <a:extLst>
              <a:ext uri="{28A0092B-C50C-407E-A947-70E740481C1C}">
                <a14:useLocalDpi xmlns:a14="http://schemas.microsoft.com/office/drawing/2010/main" val="0"/>
              </a:ext>
            </a:extLst>
          </a:blip>
          <a:srcRect b="6796"/>
          <a:stretch/>
        </p:blipFill>
        <p:spPr bwMode="auto">
          <a:xfrm>
            <a:off x="1648443" y="2133600"/>
            <a:ext cx="5538169" cy="3873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2473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400" b="1" dirty="0" smtClean="0">
                <a:cs typeface="B Titr" panose="00000700000000000000" pitchFamily="2" charset="-78"/>
              </a:rPr>
              <a:t>1- </a:t>
            </a:r>
            <a:r>
              <a:rPr lang="fa-IR" sz="2400" b="1" dirty="0">
                <a:cs typeface="B Titr" panose="00000700000000000000" pitchFamily="2" charset="-78"/>
              </a:rPr>
              <a:t>نحوه مجزاسازی معادلات ناویر-استوکس به روش حجم محدود</a:t>
            </a:r>
          </a:p>
          <a:p>
            <a:pPr marL="109728" indent="0" algn="r" rtl="1">
              <a:lnSpc>
                <a:spcPct val="150000"/>
              </a:lnSpc>
              <a:buNone/>
            </a:pPr>
            <a:r>
              <a:rPr lang="fa-IR" sz="2400" b="1" dirty="0" smtClean="0">
                <a:cs typeface="B Titr" panose="00000700000000000000" pitchFamily="2" charset="-78"/>
              </a:rPr>
              <a:t>2- نحوه پیاده سازی روش آنتالپی میرا کننده و استفاده از آن در یک حلگر جریان غیرلزج</a:t>
            </a:r>
          </a:p>
          <a:p>
            <a:pPr marL="109728" indent="0" algn="r" rtl="1">
              <a:lnSpc>
                <a:spcPct val="150000"/>
              </a:lnSpc>
              <a:buNone/>
            </a:pPr>
            <a:r>
              <a:rPr lang="fa-IR" sz="2400" b="1" dirty="0" smtClean="0">
                <a:cs typeface="B Titr" panose="00000700000000000000" pitchFamily="2" charset="-78"/>
              </a:rPr>
              <a:t>3- نحوه پیاده سازی روش هموارسازی مانده های صریح و استفاده از آن در یک حلگر جریان غیر لزج</a:t>
            </a:r>
            <a:endParaRPr lang="fa-IR" sz="2400" b="1" dirty="0">
              <a:cs typeface="B Titr" panose="00000700000000000000" pitchFamily="2" charset="-78"/>
            </a:endParaRPr>
          </a:p>
          <a:p>
            <a:pPr marL="109728" indent="0" algn="r" rtl="1">
              <a:lnSpc>
                <a:spcPct val="150000"/>
              </a:lnSpc>
              <a:buNone/>
            </a:pPr>
            <a:r>
              <a:rPr lang="fa-IR" sz="2400" b="1" dirty="0">
                <a:cs typeface="B Titr" panose="00000700000000000000" pitchFamily="2" charset="-78"/>
              </a:rPr>
              <a:t>4- </a:t>
            </a:r>
            <a:r>
              <a:rPr lang="fa-IR" sz="2400" b="1" dirty="0" smtClean="0">
                <a:cs typeface="B Titr" panose="00000700000000000000" pitchFamily="2" charset="-78"/>
              </a:rPr>
              <a:t>نحوه پیاده سازی روش هموارسازی مانده های ضمنی و استفاده از آن در یک حلگر جریان غیرلزج</a:t>
            </a:r>
          </a:p>
          <a:p>
            <a:pPr marL="109728" indent="0" algn="r" rtl="1">
              <a:lnSpc>
                <a:spcPct val="150000"/>
              </a:lnSpc>
              <a:buNone/>
            </a:pPr>
            <a:r>
              <a:rPr lang="fa-IR" sz="2400" b="1" dirty="0" smtClean="0">
                <a:cs typeface="B Titr" panose="00000700000000000000" pitchFamily="2" charset="-78"/>
              </a:rPr>
              <a:t>5- نحوه استفاده از روش </a:t>
            </a:r>
            <a:r>
              <a:rPr lang="en-US" sz="2400" b="1" dirty="0" smtClean="0">
                <a:cs typeface="B Titr" panose="00000700000000000000" pitchFamily="2" charset="-78"/>
              </a:rPr>
              <a:t>GMRES</a:t>
            </a:r>
            <a:r>
              <a:rPr lang="fa-IR" sz="2400" b="1" dirty="0" smtClean="0">
                <a:cs typeface="B Titr" panose="00000700000000000000" pitchFamily="2" charset="-78"/>
              </a:rPr>
              <a:t> برای حل یک دستگاه معادلات خطی</a:t>
            </a:r>
            <a:endParaRPr lang="fa-IR" sz="2400" b="1" dirty="0" smtClean="0">
              <a:solidFill>
                <a:srgbClr val="0000FF"/>
              </a:solidFill>
              <a:cs typeface="B Titr" panose="00000700000000000000" pitchFamily="2" charset="-78"/>
            </a:endParaRPr>
          </a:p>
          <a:p>
            <a:pPr marL="109728" indent="0" algn="r" rtl="1">
              <a:lnSpc>
                <a:spcPct val="150000"/>
              </a:lnSpc>
              <a:buNone/>
            </a:pPr>
            <a:endParaRPr lang="en-US" sz="2400" b="1" dirty="0">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417638"/>
            <a:ext cx="7467600" cy="4525963"/>
          </a:xfrm>
        </p:spPr>
        <p:txBody>
          <a:bodyPr>
            <a:normAutofit fontScale="92500"/>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این  </a:t>
            </a:r>
            <a:r>
              <a:rPr lang="fa-IR" sz="2400" b="1" dirty="0">
                <a:latin typeface="Times New Roman" panose="02020603050405020304" pitchFamily="18" charset="0"/>
                <a:cs typeface="B Titr" panose="00000700000000000000" pitchFamily="2" charset="-78"/>
              </a:rPr>
              <a:t>برنامه </a:t>
            </a:r>
            <a:r>
              <a:rPr lang="fa-IR" sz="2400" b="1" dirty="0" smtClean="0">
                <a:latin typeface="Times New Roman" panose="02020603050405020304" pitchFamily="18" charset="0"/>
                <a:cs typeface="B Titr" panose="00000700000000000000" pitchFamily="2" charset="-78"/>
              </a:rPr>
              <a:t>در تمام کامپایلرهای </a:t>
            </a:r>
            <a:r>
              <a:rPr lang="en-US" sz="2400" b="1" dirty="0" smtClean="0">
                <a:latin typeface="Times New Roman" panose="02020603050405020304" pitchFamily="18" charset="0"/>
                <a:cs typeface="B Titr" panose="00000700000000000000" pitchFamily="2" charset="-78"/>
              </a:rPr>
              <a:t> </a:t>
            </a:r>
            <a:r>
              <a:rPr lang="en-US" sz="2400" b="1" dirty="0" smtClean="0">
                <a:solidFill>
                  <a:srgbClr val="0000FF"/>
                </a:solidFill>
                <a:latin typeface="Times New Roman" panose="02020603050405020304" pitchFamily="18" charset="0"/>
                <a:cs typeface="B Titr" panose="00000700000000000000" pitchFamily="2" charset="-78"/>
              </a:rPr>
              <a:t>Fortran 95</a:t>
            </a:r>
            <a:r>
              <a:rPr lang="fa-IR" sz="2400" b="1" dirty="0" smtClean="0">
                <a:latin typeface="Times New Roman" panose="02020603050405020304" pitchFamily="18" charset="0"/>
                <a:cs typeface="B Titr" panose="00000700000000000000" pitchFamily="2" charset="-78"/>
              </a:rPr>
              <a:t>قابل اجرا است.</a:t>
            </a:r>
            <a:endParaRPr lang="fa-IR" sz="2400" b="1" dirty="0">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در همه نسخه های </a:t>
            </a:r>
            <a:r>
              <a:rPr lang="en-US" sz="2400" b="1" dirty="0">
                <a:solidFill>
                  <a:srgbClr val="0000FF"/>
                </a:solidFill>
                <a:latin typeface="Times New Roman" panose="02020603050405020304" pitchFamily="18" charset="0"/>
                <a:cs typeface="B Titr" panose="00000700000000000000" pitchFamily="2" charset="-78"/>
              </a:rPr>
              <a:t>Tecplot</a:t>
            </a:r>
            <a:r>
              <a:rPr lang="fa-IR" sz="2400" b="1" dirty="0">
                <a:latin typeface="Times New Roman" panose="02020603050405020304" pitchFamily="18" charset="0"/>
                <a:cs typeface="B Titr" panose="00000700000000000000" pitchFamily="2" charset="-78"/>
              </a:rPr>
              <a:t> قابل مشاهده </a:t>
            </a:r>
            <a:r>
              <a:rPr lang="fa-IR" sz="2400" b="1" dirty="0" smtClean="0">
                <a:latin typeface="Times New Roman" panose="02020603050405020304" pitchFamily="18" charset="0"/>
                <a:cs typeface="B Titr" panose="00000700000000000000" pitchFamily="2" charset="-78"/>
              </a:rPr>
              <a:t>است.</a:t>
            </a:r>
            <a:endParaRPr lang="en-US" sz="2400" b="1" dirty="0">
              <a:latin typeface="Times New Roman" panose="02020603050405020304" pitchFamily="18" charset="0"/>
              <a:cs typeface="B Titr" panose="00000700000000000000" pitchFamily="2" charset="-78"/>
            </a:endParaRPr>
          </a:p>
          <a:p>
            <a:pPr algn="r" rtl="1">
              <a:lnSpc>
                <a:spcPct val="200000"/>
              </a:lnSpc>
            </a:pPr>
            <a:r>
              <a:rPr lang="fa-IR" sz="2400" b="1" dirty="0">
                <a:latin typeface="Times New Roman" panose="02020603050405020304" pitchFamily="18" charset="0"/>
                <a:cs typeface="B Titr" panose="00000700000000000000" pitchFamily="2" charset="-78"/>
              </a:rPr>
              <a:t>3- آشنایی اولیه با </a:t>
            </a:r>
            <a:r>
              <a:rPr lang="en-US" sz="2400" b="1" dirty="0">
                <a:latin typeface="Times New Roman" panose="02020603050405020304" pitchFamily="18" charset="0"/>
                <a:cs typeface="B Titr" panose="00000700000000000000" pitchFamily="2" charset="-78"/>
              </a:rPr>
              <a:t>CFD</a:t>
            </a:r>
            <a:r>
              <a:rPr lang="fa-IR" sz="2400" b="1" dirty="0">
                <a:latin typeface="Times New Roman" panose="02020603050405020304" pitchFamily="18" charset="0"/>
                <a:cs typeface="B Titr" panose="00000700000000000000" pitchFamily="2" charset="-78"/>
              </a:rPr>
              <a:t> و </a:t>
            </a:r>
            <a:r>
              <a:rPr lang="fa-IR" sz="2400" b="1" dirty="0" smtClean="0">
                <a:latin typeface="Times New Roman" panose="02020603050405020304" pitchFamily="18" charset="0"/>
                <a:cs typeface="B Titr" panose="00000700000000000000" pitchFamily="2" charset="-78"/>
              </a:rPr>
              <a:t>مفاهیم شبکه های بی سازمان و نحوه ذخیره سازی اطلاعات شبکه بر مبنای اضلاع</a:t>
            </a: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a:t>
            </a:r>
            <a:r>
              <a:rPr lang="en-US" sz="2400" b="1" dirty="0" smtClean="0">
                <a:solidFill>
                  <a:srgbClr val="0000FF"/>
                </a:solidFill>
                <a:latin typeface="Times New Roman" panose="02020603050405020304" pitchFamily="18" charset="0"/>
                <a:cs typeface="B Titr" panose="00000700000000000000" pitchFamily="2" charset="-78"/>
              </a:rPr>
              <a:t>Finite  Volume Methods</a:t>
            </a: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a:t>
            </a:r>
            <a:r>
              <a:rPr lang="en-US" sz="2400" b="1" dirty="0" smtClean="0">
                <a:solidFill>
                  <a:srgbClr val="0000FF"/>
                </a:solidFill>
                <a:latin typeface="Times New Roman" panose="02020603050405020304" pitchFamily="18" charset="0"/>
                <a:cs typeface="B Titr" panose="00000700000000000000" pitchFamily="2" charset="-78"/>
              </a:rPr>
              <a:t>Fortran</a:t>
            </a: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نتایج</a:t>
            </a: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مسئله مورد بررسی</a:t>
            </a: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p:cNvPicPr/>
          <p:nvPr/>
        </p:nvPicPr>
        <p:blipFill>
          <a:blip r:embed="rId2">
            <a:extLst>
              <a:ext uri="{28A0092B-C50C-407E-A947-70E740481C1C}">
                <a14:useLocalDpi xmlns:a14="http://schemas.microsoft.com/office/drawing/2010/main" val="0"/>
              </a:ext>
            </a:extLst>
          </a:blip>
          <a:stretch>
            <a:fillRect/>
          </a:stretch>
        </p:blipFill>
        <p:spPr>
          <a:xfrm>
            <a:off x="1187624" y="2057400"/>
            <a:ext cx="6768752" cy="3187307"/>
          </a:xfrm>
          <a:prstGeom prst="rect">
            <a:avLst/>
          </a:prstGeom>
        </p:spPr>
      </p:pic>
    </p:spTree>
    <p:extLst>
      <p:ext uri="{BB962C8B-B14F-4D97-AF65-F5344CB8AC3E}">
        <p14:creationId xmlns:p14="http://schemas.microsoft.com/office/powerpoint/2010/main" val="28915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آنتالپی میراکننده</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4298" t="10322" r="9455" b="2258"/>
          <a:stretch/>
        </p:blipFill>
        <p:spPr bwMode="auto">
          <a:xfrm>
            <a:off x="609600" y="1535642"/>
            <a:ext cx="3827581" cy="3561957"/>
          </a:xfrm>
          <a:prstGeom prst="rect">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3">
            <a:extLst>
              <a:ext uri="{28A0092B-C50C-407E-A947-70E740481C1C}">
                <a14:useLocalDpi xmlns:a14="http://schemas.microsoft.com/office/drawing/2010/main" val="0"/>
              </a:ext>
            </a:extLst>
          </a:blip>
          <a:srcRect l="4011" t="8386" r="8596" b="2258"/>
          <a:stretch/>
        </p:blipFill>
        <p:spPr bwMode="auto">
          <a:xfrm>
            <a:off x="4557713" y="1535642"/>
            <a:ext cx="3976687" cy="35619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01261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69708"/>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آنتالپی میراکننده</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rotWithShape="1">
          <a:blip r:embed="rId2">
            <a:extLst>
              <a:ext uri="{28A0092B-C50C-407E-A947-70E740481C1C}">
                <a14:useLocalDpi xmlns:a14="http://schemas.microsoft.com/office/drawing/2010/main" val="0"/>
              </a:ext>
            </a:extLst>
          </a:blip>
          <a:srcRect l="3778" t="6250" r="8222" b="3251"/>
          <a:stretch/>
        </p:blipFill>
        <p:spPr bwMode="auto">
          <a:xfrm>
            <a:off x="2362200" y="1295400"/>
            <a:ext cx="4648200" cy="41909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21319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آنتالپی میراکننده با ضرایب مختلف میراکنندگی</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rotWithShape="1">
          <a:blip r:embed="rId2">
            <a:extLst>
              <a:ext uri="{28A0092B-C50C-407E-A947-70E740481C1C}">
                <a14:useLocalDpi xmlns:a14="http://schemas.microsoft.com/office/drawing/2010/main" val="0"/>
              </a:ext>
            </a:extLst>
          </a:blip>
          <a:srcRect l="4035" t="9385" r="4322" b="1618"/>
          <a:stretch/>
        </p:blipFill>
        <p:spPr bwMode="auto">
          <a:xfrm>
            <a:off x="609600" y="1535642"/>
            <a:ext cx="3657600" cy="3561957"/>
          </a:xfrm>
          <a:prstGeom prst="rect">
            <a:avLst/>
          </a:prstGeom>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4034" t="9709" r="4612" b="1618"/>
          <a:stretch/>
        </p:blipFill>
        <p:spPr bwMode="auto">
          <a:xfrm>
            <a:off x="4724400" y="1535642"/>
            <a:ext cx="3962400" cy="35619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45508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a:cs typeface="B Titr" pitchFamily="2" charset="-78"/>
              </a:rPr>
              <a:t>معادلات حاکم بر جریان سیال</a:t>
            </a:r>
          </a:p>
          <a:p>
            <a:pPr marL="457200" indent="-457200" algn="r" rtl="1">
              <a:buFont typeface="Wingdings" panose="05000000000000000000" pitchFamily="2" charset="2"/>
              <a:buChar char="v"/>
            </a:pPr>
            <a:endParaRPr lang="fa-IR" sz="20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پیوستگی</a:t>
            </a: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مومنتم</a:t>
            </a: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انرژی</a:t>
            </a:r>
          </a:p>
          <a:p>
            <a:pPr marL="457200" indent="-457200" algn="r" rtl="1">
              <a:buFont typeface="Wingdings" panose="05000000000000000000" pitchFamily="2" charset="2"/>
              <a:buChar char="ü"/>
            </a:pPr>
            <a:endParaRPr lang="fa-IR" sz="1800" b="1" dirty="0">
              <a:cs typeface="B Titr" pitchFamily="2" charset="-78"/>
            </a:endParaRPr>
          </a:p>
          <a:p>
            <a:pPr marL="457200" indent="-457200" algn="r" rtl="1">
              <a:buFont typeface="Wingdings" panose="05000000000000000000" pitchFamily="2" charset="2"/>
              <a:buChar char="ü"/>
            </a:pPr>
            <a:endParaRPr lang="fa-IR" sz="1800" b="1" dirty="0">
              <a:cs typeface="B Titr" pitchFamily="2" charset="-78"/>
            </a:endParaRPr>
          </a:p>
          <a:p>
            <a:pPr marL="457200" lvl="0" indent="-457200" algn="r" rtl="1">
              <a:buFont typeface="Wingdings" panose="05000000000000000000" pitchFamily="2" charset="2"/>
              <a:buChar char="v"/>
            </a:pPr>
            <a:r>
              <a:rPr lang="fa-IR" sz="2400" b="1" dirty="0">
                <a:solidFill>
                  <a:prstClr val="black"/>
                </a:solidFill>
                <a:cs typeface="B Titr" pitchFamily="2" charset="-78"/>
              </a:rPr>
              <a:t>شکل کلی معادلات : معادلات ناویر استوکس</a:t>
            </a: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 </a:t>
            </a: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هموارسازی مانده های صریح</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4310" t="10680" r="10344" b="2265"/>
          <a:stretch/>
        </p:blipFill>
        <p:spPr bwMode="auto">
          <a:xfrm>
            <a:off x="609600" y="1535642"/>
            <a:ext cx="3692857" cy="3561957"/>
          </a:xfrm>
          <a:prstGeom prst="rect">
            <a:avLst/>
          </a:prstGeom>
          <a:ln>
            <a:noFill/>
          </a:ln>
          <a:extLst>
            <a:ext uri="{53640926-AAD7-44D8-BBD7-CCE9431645EC}">
              <a14:shadowObscured xmlns:a14="http://schemas.microsoft.com/office/drawing/2010/main"/>
            </a:ext>
          </a:extLst>
        </p:spPr>
      </p:pic>
      <p:pic>
        <p:nvPicPr>
          <p:cNvPr id="11" name="Picture 10"/>
          <p:cNvPicPr/>
          <p:nvPr/>
        </p:nvPicPr>
        <p:blipFill rotWithShape="1">
          <a:blip r:embed="rId3">
            <a:extLst>
              <a:ext uri="{28A0092B-C50C-407E-A947-70E740481C1C}">
                <a14:useLocalDpi xmlns:a14="http://schemas.microsoft.com/office/drawing/2010/main" val="0"/>
              </a:ext>
            </a:extLst>
          </a:blip>
          <a:srcRect l="4311" t="10355" r="8621" b="2266"/>
          <a:stretch/>
        </p:blipFill>
        <p:spPr bwMode="auto">
          <a:xfrm>
            <a:off x="4562901" y="1535641"/>
            <a:ext cx="4123899" cy="35619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98587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a:cs typeface="B Titr" pitchFamily="2" charset="-78"/>
              </a:rPr>
              <a:t>روش هموارسازی مانده های صریح</a:t>
            </a: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 name="Picture 10"/>
          <p:cNvPicPr/>
          <p:nvPr/>
        </p:nvPicPr>
        <p:blipFill rotWithShape="1">
          <a:blip r:embed="rId2">
            <a:extLst>
              <a:ext uri="{28A0092B-C50C-407E-A947-70E740481C1C}">
                <a14:useLocalDpi xmlns:a14="http://schemas.microsoft.com/office/drawing/2010/main" val="0"/>
              </a:ext>
            </a:extLst>
          </a:blip>
          <a:srcRect l="3555" t="9750" r="9778" b="2249"/>
          <a:stretch/>
        </p:blipFill>
        <p:spPr bwMode="auto">
          <a:xfrm>
            <a:off x="2438400" y="1371600"/>
            <a:ext cx="4648200" cy="4191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3199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هموارسازی مانده های ضمنی</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p:cNvPicPr/>
          <p:nvPr/>
        </p:nvPicPr>
        <p:blipFill rotWithShape="1">
          <a:blip r:embed="rId2">
            <a:extLst>
              <a:ext uri="{28A0092B-C50C-407E-A947-70E740481C1C}">
                <a14:useLocalDpi xmlns:a14="http://schemas.microsoft.com/office/drawing/2010/main" val="0"/>
              </a:ext>
            </a:extLst>
          </a:blip>
          <a:srcRect l="4611" t="10355" r="10664" b="2266"/>
          <a:stretch/>
        </p:blipFill>
        <p:spPr bwMode="auto">
          <a:xfrm>
            <a:off x="685800" y="1371600"/>
            <a:ext cx="3790950" cy="3429000"/>
          </a:xfrm>
          <a:prstGeom prst="rect">
            <a:avLst/>
          </a:prstGeom>
          <a:ln>
            <a:noFill/>
          </a:ln>
          <a:extLst>
            <a:ext uri="{53640926-AAD7-44D8-BBD7-CCE9431645EC}">
              <a14:shadowObscured xmlns:a14="http://schemas.microsoft.com/office/drawing/2010/main"/>
            </a:ext>
          </a:extLst>
        </p:spPr>
      </p:pic>
      <p:pic>
        <p:nvPicPr>
          <p:cNvPr id="13" name="Picture 12"/>
          <p:cNvPicPr/>
          <p:nvPr/>
        </p:nvPicPr>
        <p:blipFill rotWithShape="1">
          <a:blip r:embed="rId3">
            <a:extLst>
              <a:ext uri="{28A0092B-C50C-407E-A947-70E740481C1C}">
                <a14:useLocalDpi xmlns:a14="http://schemas.microsoft.com/office/drawing/2010/main" val="0"/>
              </a:ext>
            </a:extLst>
          </a:blip>
          <a:srcRect l="4611" t="11004" r="8646" b="1942"/>
          <a:stretch/>
        </p:blipFill>
        <p:spPr bwMode="auto">
          <a:xfrm>
            <a:off x="4724400" y="1371600"/>
            <a:ext cx="3810000" cy="3429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07232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49724"/>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هموارسازی مانده های ضمنی</a:t>
            </a:r>
            <a:endParaRPr lang="fa-IR" sz="20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9"/>
          <p:cNvPicPr/>
          <p:nvPr/>
        </p:nvPicPr>
        <p:blipFill rotWithShape="1">
          <a:blip r:embed="rId2">
            <a:extLst>
              <a:ext uri="{28A0092B-C50C-407E-A947-70E740481C1C}">
                <a14:useLocalDpi xmlns:a14="http://schemas.microsoft.com/office/drawing/2010/main" val="0"/>
              </a:ext>
            </a:extLst>
          </a:blip>
          <a:srcRect l="3333" t="8001" r="8889" b="2250"/>
          <a:stretch/>
        </p:blipFill>
        <p:spPr bwMode="auto">
          <a:xfrm>
            <a:off x="2362200" y="1219200"/>
            <a:ext cx="4700588" cy="4343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36064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3"/>
          <p:cNvSpPr>
            <a:spLocks noChangeArrowheads="1"/>
          </p:cNvSpPr>
          <p:nvPr/>
        </p:nvSpPr>
        <p:spPr bwMode="auto">
          <a:xfrm>
            <a:off x="0" y="247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Rectangle 6"/>
          <p:cNvSpPr>
            <a:spLocks noChangeArrowheads="1"/>
          </p:cNvSpPr>
          <p:nvPr/>
        </p:nvSpPr>
        <p:spPr bwMode="auto">
          <a:xfrm>
            <a:off x="152400" y="400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2209800" y="885825"/>
            <a:ext cx="3952800" cy="1384995"/>
          </a:xfrm>
          <a:prstGeom prst="rect">
            <a:avLst/>
          </a:prstGeom>
          <a:noFill/>
        </p:spPr>
        <p:txBody>
          <a:bodyPr wrap="square" rtlCol="1">
            <a:spAutoFit/>
          </a:bodyPr>
          <a:lstStyle/>
          <a:p>
            <a:pPr algn="r" rtl="1"/>
            <a:r>
              <a:rPr lang="fa-IR" sz="2800" dirty="0" smtClean="0">
                <a:latin typeface="Narkisim" pitchFamily="34" charset="-79"/>
                <a:cs typeface="B Farnaz" pitchFamily="2" charset="-78"/>
              </a:rPr>
              <a:t>با تشکر </a:t>
            </a:r>
          </a:p>
          <a:p>
            <a:pPr algn="r" rtl="1"/>
            <a:r>
              <a:rPr lang="fa-IR" sz="2800" dirty="0">
                <a:latin typeface="Narkisim" pitchFamily="34" charset="-79"/>
                <a:cs typeface="B Farnaz" pitchFamily="2" charset="-78"/>
              </a:rPr>
              <a:t> </a:t>
            </a:r>
            <a:r>
              <a:rPr lang="fa-IR" sz="2800" dirty="0" smtClean="0">
                <a:latin typeface="Narkisim" pitchFamily="34" charset="-79"/>
                <a:cs typeface="B Farnaz" pitchFamily="2" charset="-78"/>
              </a:rPr>
              <a:t>          از </a:t>
            </a:r>
          </a:p>
          <a:p>
            <a:pPr algn="r" rtl="1"/>
            <a:r>
              <a:rPr lang="fa-IR" sz="2800" dirty="0">
                <a:latin typeface="Narkisim" pitchFamily="34" charset="-79"/>
                <a:cs typeface="B Farnaz" pitchFamily="2" charset="-78"/>
              </a:rPr>
              <a:t> </a:t>
            </a:r>
            <a:r>
              <a:rPr lang="fa-IR" sz="2800" dirty="0" smtClean="0">
                <a:latin typeface="Narkisim" pitchFamily="34" charset="-79"/>
                <a:cs typeface="B Farnaz" pitchFamily="2" charset="-78"/>
              </a:rPr>
              <a:t>                توجه شما</a:t>
            </a:r>
            <a:endParaRPr lang="fa-IR" sz="2800" dirty="0">
              <a:latin typeface="Narkisim" pitchFamily="34" charset="-79"/>
              <a:cs typeface="B Farnaz" pitchFamily="2" charset="-78"/>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2743200"/>
            <a:ext cx="2383160" cy="2383160"/>
          </a:xfrm>
          <a:prstGeom prst="rect">
            <a:avLst/>
          </a:prstGeom>
        </p:spPr>
      </p:pic>
    </p:spTree>
    <p:extLst>
      <p:ext uri="{BB962C8B-B14F-4D97-AF65-F5344CB8AC3E}">
        <p14:creationId xmlns:p14="http://schemas.microsoft.com/office/powerpoint/2010/main" val="3964320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a:cs typeface="B Titr" pitchFamily="2" charset="-78"/>
              </a:rPr>
              <a:t>معادلات </a:t>
            </a:r>
            <a:r>
              <a:rPr lang="fa-IR" sz="2400" b="1" dirty="0" smtClean="0">
                <a:cs typeface="B Titr" pitchFamily="2" charset="-78"/>
              </a:rPr>
              <a:t>غیرلزج اویلر</a:t>
            </a: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buFont typeface="Wingdings" panose="05000000000000000000" pitchFamily="2" charset="2"/>
              <a:buChar char="ü"/>
            </a:pPr>
            <a:endParaRPr lang="fa-IR" sz="2400" b="1" dirty="0">
              <a:cs typeface="B Titr" pitchFamily="2" charset="-78"/>
            </a:endParaRPr>
          </a:p>
          <a:p>
            <a:pPr marL="457200" indent="-457200" algn="r" rtl="1">
              <a:buFont typeface="Wingdings" panose="05000000000000000000" pitchFamily="2" charset="2"/>
              <a:buChar char="ü"/>
            </a:pPr>
            <a:r>
              <a:rPr lang="fa-IR" sz="2000" b="1" dirty="0">
                <a:cs typeface="B Titr" pitchFamily="2" charset="-78"/>
              </a:rPr>
              <a:t>با انتگرال گیری معادلات</a:t>
            </a:r>
          </a:p>
        </p:txBody>
      </p:sp>
      <p:sp>
        <p:nvSpPr>
          <p:cNvPr id="3" name="Title 2"/>
          <p:cNvSpPr>
            <a:spLocks noGrp="1"/>
          </p:cNvSpPr>
          <p:nvPr>
            <p:ph type="title"/>
          </p:nvPr>
        </p:nvSpPr>
        <p:spPr>
          <a:xfrm>
            <a:off x="457200" y="228600"/>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88216697"/>
              </p:ext>
            </p:extLst>
          </p:nvPr>
        </p:nvGraphicFramePr>
        <p:xfrm>
          <a:off x="2975345" y="4921508"/>
          <a:ext cx="2100711" cy="595724"/>
        </p:xfrm>
        <a:graphic>
          <a:graphicData uri="http://schemas.openxmlformats.org/presentationml/2006/ole">
            <mc:AlternateContent xmlns:mc="http://schemas.openxmlformats.org/markup-compatibility/2006">
              <mc:Choice xmlns:v="urn:schemas-microsoft-com:vml" Requires="v">
                <p:oleObj spid="_x0000_s18454" name="Equation" r:id="rId4" imgW="1282680" imgH="393480" progId="Equation.DSMT4">
                  <p:embed/>
                </p:oleObj>
              </mc:Choice>
              <mc:Fallback>
                <p:oleObj name="Equation" r:id="rId4" imgW="1282680" imgH="393480" progId="Equation.DSMT4">
                  <p:embed/>
                  <p:pic>
                    <p:nvPicPr>
                      <p:cNvPr id="0" name=""/>
                      <p:cNvPicPr>
                        <a:picLocks noChangeAspect="1" noChangeArrowheads="1"/>
                      </p:cNvPicPr>
                      <p:nvPr/>
                    </p:nvPicPr>
                    <p:blipFill>
                      <a:blip r:embed="rId5"/>
                      <a:srcRect/>
                      <a:stretch>
                        <a:fillRect/>
                      </a:stretch>
                    </p:blipFill>
                    <p:spPr bwMode="auto">
                      <a:xfrm>
                        <a:off x="2975345" y="4921508"/>
                        <a:ext cx="2100711" cy="595724"/>
                      </a:xfrm>
                      <a:prstGeom prst="rect">
                        <a:avLst/>
                      </a:prstGeom>
                      <a:noFill/>
                    </p:spPr>
                  </p:pic>
                </p:oleObj>
              </mc:Fallback>
            </mc:AlternateContent>
          </a:graphicData>
        </a:graphic>
      </p:graphicFrame>
      <p:sp>
        <p:nvSpPr>
          <p:cNvPr id="6"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5036004"/>
              </p:ext>
            </p:extLst>
          </p:nvPr>
        </p:nvGraphicFramePr>
        <p:xfrm>
          <a:off x="2590800" y="1547099"/>
          <a:ext cx="3908664" cy="2209800"/>
        </p:xfrm>
        <a:graphic>
          <a:graphicData uri="http://schemas.openxmlformats.org/presentationml/2006/ole">
            <mc:AlternateContent xmlns:mc="http://schemas.openxmlformats.org/markup-compatibility/2006">
              <mc:Choice xmlns:v="urn:schemas-microsoft-com:vml" Requires="v">
                <p:oleObj spid="_x0000_s18455" name="Equation" r:id="rId6" imgW="2933700" imgH="1625600" progId="Equation.DSMT4">
                  <p:embed/>
                </p:oleObj>
              </mc:Choice>
              <mc:Fallback>
                <p:oleObj name="Equation" r:id="rId6" imgW="2933700" imgH="16256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0800" y="1547099"/>
                        <a:ext cx="3908664" cy="2209800"/>
                      </a:xfrm>
                      <a:prstGeom prst="rect">
                        <a:avLst/>
                      </a:prstGeom>
                      <a:noFill/>
                    </p:spPr>
                  </p:pic>
                </p:oleObj>
              </mc:Fallback>
            </mc:AlternateContent>
          </a:graphicData>
        </a:graphic>
      </p:graphicFrame>
    </p:spTree>
    <p:extLst>
      <p:ext uri="{BB962C8B-B14F-4D97-AF65-F5344CB8AC3E}">
        <p14:creationId xmlns:p14="http://schemas.microsoft.com/office/powerpoint/2010/main" val="412079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pPr marL="457200" indent="-457200" algn="r" rtl="1">
              <a:buFont typeface="Wingdings" panose="05000000000000000000" pitchFamily="2" charset="2"/>
              <a:buChar char="v"/>
            </a:pPr>
            <a:r>
              <a:rPr lang="fa-IR" sz="2400" b="1" dirty="0" smtClean="0">
                <a:cs typeface="B Titr" pitchFamily="2" charset="-78"/>
              </a:rPr>
              <a:t>روش های افزایش سرعت همگرایی</a:t>
            </a:r>
            <a:endParaRPr lang="fa-IR" sz="2000" b="1" dirty="0" smtClean="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a:p>
            <a:pPr marL="457200" indent="-457200">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dirty="0">
                <a:cs typeface="B Titr" pitchFamily="2" charset="-78"/>
              </a:rPr>
              <a:t>روش </a:t>
            </a:r>
            <a:r>
              <a:rPr lang="fa-IR" sz="2000" dirty="0" smtClean="0">
                <a:cs typeface="B Titr" pitchFamily="2" charset="-78"/>
              </a:rPr>
              <a:t>چند شبکه ای</a:t>
            </a:r>
            <a:endParaRPr lang="fa-IR" sz="2000"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r>
              <a:rPr lang="fa-IR" sz="2000" dirty="0">
                <a:cs typeface="B Titr" pitchFamily="2" charset="-78"/>
              </a:rPr>
              <a:t>روش </a:t>
            </a:r>
            <a:r>
              <a:rPr lang="fa-IR" sz="2000" dirty="0" smtClean="0">
                <a:cs typeface="B Titr" pitchFamily="2" charset="-78"/>
              </a:rPr>
              <a:t>آنتالپی میراکننده</a:t>
            </a:r>
            <a:endParaRPr lang="fa-IR" sz="2000"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r>
              <a:rPr lang="fa-IR" sz="2000" dirty="0" smtClean="0">
                <a:cs typeface="B Titr" pitchFamily="2" charset="-78"/>
              </a:rPr>
              <a:t>روش هموارسازی مانده های صریح</a:t>
            </a: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r>
              <a:rPr lang="fa-IR" sz="2000" dirty="0" smtClean="0">
                <a:cs typeface="B Titr" pitchFamily="2" charset="-78"/>
              </a:rPr>
              <a:t>روش هموارسازی مانده های ضمنی</a:t>
            </a:r>
            <a:endParaRPr lang="en-US" sz="2000" b="1" dirty="0">
              <a:cs typeface="B Titr" pitchFamily="2" charset="-78"/>
            </a:endParaRPr>
          </a:p>
          <a:p>
            <a:pPr marL="457200" indent="-457200" algn="r" rtl="1">
              <a:buFont typeface="Wingdings" panose="05000000000000000000" pitchFamily="2" charset="2"/>
              <a:buChar char="v"/>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3653283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آنتالپی میراکننده</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طبق رابطه ی زیر در در یک جریان غیرلزج در حالت پایا در امتداد خط جریان آنتالپی ثابت است و اگر جریان آزاد یکنواخت باشد در حالت پایا آنتالپی در همه جا یکسان و برابر جریان آزاد می باشد.</a:t>
            </a: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86880406"/>
              </p:ext>
            </p:extLst>
          </p:nvPr>
        </p:nvGraphicFramePr>
        <p:xfrm>
          <a:off x="3505200" y="3810000"/>
          <a:ext cx="1447800" cy="716437"/>
        </p:xfrm>
        <a:graphic>
          <a:graphicData uri="http://schemas.openxmlformats.org/presentationml/2006/ole">
            <mc:AlternateContent xmlns:mc="http://schemas.openxmlformats.org/markup-compatibility/2006">
              <mc:Choice xmlns:v="urn:schemas-microsoft-com:vml" Requires="v">
                <p:oleObj spid="_x0000_s10267" name="Equation" r:id="rId3" imgW="825480" imgH="419040" progId="Equation.DSMT4">
                  <p:embed/>
                </p:oleObj>
              </mc:Choice>
              <mc:Fallback>
                <p:oleObj name="Equation" r:id="rId3" imgW="825480" imgH="419040" progId="Equation.DSMT4">
                  <p:embed/>
                  <p:pic>
                    <p:nvPicPr>
                      <p:cNvPr id="0" name="Object 20"/>
                      <p:cNvPicPr>
                        <a:picLocks noChangeAspect="1" noChangeArrowheads="1"/>
                      </p:cNvPicPr>
                      <p:nvPr/>
                    </p:nvPicPr>
                    <p:blipFill>
                      <a:blip r:embed="rId4"/>
                      <a:srcRect/>
                      <a:stretch>
                        <a:fillRect/>
                      </a:stretch>
                    </p:blipFill>
                    <p:spPr bwMode="auto">
                      <a:xfrm>
                        <a:off x="3505200" y="3810000"/>
                        <a:ext cx="1447800" cy="716437"/>
                      </a:xfrm>
                      <a:prstGeom prst="rect">
                        <a:avLst/>
                      </a:prstGeom>
                      <a:noFill/>
                    </p:spPr>
                  </p:pic>
                </p:oleObj>
              </mc:Fallback>
            </mc:AlternateContent>
          </a:graphicData>
        </a:graphic>
      </p:graphicFrame>
    </p:spTree>
    <p:extLst>
      <p:ext uri="{BB962C8B-B14F-4D97-AF65-F5344CB8AC3E}">
        <p14:creationId xmlns:p14="http://schemas.microsoft.com/office/powerpoint/2010/main" val="285534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آنتالپی میراکننده</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به این ترتیب به هریک از معادلات اویلر یک ترم آنتالپی میراکننده به شکل زیر اضافه می کنیم:</a:t>
            </a: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با اعمال آنتالپی میراکننده به این شکل بدون تغییر در نتایج با سرعت بهتری همگرا    می شود </a:t>
            </a: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56496709"/>
              </p:ext>
            </p:extLst>
          </p:nvPr>
        </p:nvGraphicFramePr>
        <p:xfrm>
          <a:off x="2209800" y="2895600"/>
          <a:ext cx="4114800" cy="1675407"/>
        </p:xfrm>
        <a:graphic>
          <a:graphicData uri="http://schemas.openxmlformats.org/presentationml/2006/ole">
            <mc:AlternateContent xmlns:mc="http://schemas.openxmlformats.org/markup-compatibility/2006">
              <mc:Choice xmlns:v="urn:schemas-microsoft-com:vml" Requires="v">
                <p:oleObj spid="_x0000_s22536" name="Equation" r:id="rId3" imgW="2908300" imgH="1168400" progId="Equation.DSMT4">
                  <p:embed/>
                </p:oleObj>
              </mc:Choice>
              <mc:Fallback>
                <p:oleObj name="Equation" r:id="rId3" imgW="2908300" imgH="11684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895600"/>
                        <a:ext cx="4114800" cy="1675407"/>
                      </a:xfrm>
                      <a:prstGeom prst="rect">
                        <a:avLst/>
                      </a:prstGeom>
                      <a:noFill/>
                    </p:spPr>
                  </p:pic>
                </p:oleObj>
              </mc:Fallback>
            </mc:AlternateContent>
          </a:graphicData>
        </a:graphic>
      </p:graphicFrame>
    </p:spTree>
    <p:extLst>
      <p:ext uri="{BB962C8B-B14F-4D97-AF65-F5344CB8AC3E}">
        <p14:creationId xmlns:p14="http://schemas.microsoft.com/office/powerpoint/2010/main" val="134609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هموارسازی مانده های صریح</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این روش مقدار مانده ها براساس مانده های سلول های مجاور به شکل صریح هموار سازی می گردد. به این ترتیب در هر گام زمانی مقدار مانده ها به شکل زیر جایگذاری می شود :</a:t>
            </a: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این کار باعث افزایش دامنه پایداری و عدد کورانت مجاز می گردد.</a:t>
            </a: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808400964"/>
              </p:ext>
            </p:extLst>
          </p:nvPr>
        </p:nvGraphicFramePr>
        <p:xfrm>
          <a:off x="3124200" y="3200400"/>
          <a:ext cx="1939018" cy="428625"/>
        </p:xfrm>
        <a:graphic>
          <a:graphicData uri="http://schemas.openxmlformats.org/presentationml/2006/ole">
            <mc:AlternateContent xmlns:mc="http://schemas.openxmlformats.org/markup-compatibility/2006">
              <mc:Choice xmlns:v="urn:schemas-microsoft-com:vml" Requires="v">
                <p:oleObj spid="_x0000_s23571" name="Equation" r:id="rId3" imgW="901309" imgH="203112" progId="Equation.DSMT4">
                  <p:embed/>
                </p:oleObj>
              </mc:Choice>
              <mc:Fallback>
                <p:oleObj name="Equation" r:id="rId3" imgW="901309" imgH="203112"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200400"/>
                        <a:ext cx="1939018" cy="428625"/>
                      </a:xfrm>
                      <a:prstGeom prst="rect">
                        <a:avLst/>
                      </a:prstGeom>
                      <a:noFill/>
                    </p:spPr>
                  </p:pic>
                </p:oleObj>
              </mc:Fallback>
            </mc:AlternateContent>
          </a:graphicData>
        </a:graphic>
      </p:graphicFrame>
      <p:sp>
        <p:nvSpPr>
          <p:cNvPr id="9" name="Rectangle 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305841214"/>
              </p:ext>
            </p:extLst>
          </p:nvPr>
        </p:nvGraphicFramePr>
        <p:xfrm>
          <a:off x="3124200" y="3886200"/>
          <a:ext cx="2468600" cy="779558"/>
        </p:xfrm>
        <a:graphic>
          <a:graphicData uri="http://schemas.openxmlformats.org/presentationml/2006/ole">
            <mc:AlternateContent xmlns:mc="http://schemas.openxmlformats.org/markup-compatibility/2006">
              <mc:Choice xmlns:v="urn:schemas-microsoft-com:vml" Requires="v">
                <p:oleObj spid="_x0000_s23572" name="Equation" r:id="rId5" imgW="1447800" imgH="457200" progId="Equation.DSMT4">
                  <p:embed/>
                </p:oleObj>
              </mc:Choice>
              <mc:Fallback>
                <p:oleObj name="Equation" r:id="rId5" imgW="1447800" imgH="4572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886200"/>
                        <a:ext cx="2468600" cy="779558"/>
                      </a:xfrm>
                      <a:prstGeom prst="rect">
                        <a:avLst/>
                      </a:prstGeom>
                      <a:noFill/>
                    </p:spPr>
                  </p:pic>
                </p:oleObj>
              </mc:Fallback>
            </mc:AlternateContent>
          </a:graphicData>
        </a:graphic>
      </p:graphicFrame>
      <p:sp>
        <p:nvSpPr>
          <p:cNvPr id="12"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4243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4260" y="200025"/>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هموارسازی مانده های صریح</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با توجه به ضریب هموارسازی مقدار حداکثر عدد کورانت مجاز از جدول زیر بدست   می آید. فقط باید توجه شود که در روش هموارسازی مانده های صریح نمی توان مقدار ضریب هموارسازی را خیلی بزرگ قرار داد.</a:t>
            </a: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12"/>
          <p:cNvPicPr/>
          <p:nvPr/>
        </p:nvPicPr>
        <p:blipFill>
          <a:blip r:embed="rId2">
            <a:extLst>
              <a:ext uri="{28A0092B-C50C-407E-A947-70E740481C1C}">
                <a14:useLocalDpi xmlns:a14="http://schemas.microsoft.com/office/drawing/2010/main" val="0"/>
              </a:ext>
            </a:extLst>
          </a:blip>
          <a:stretch>
            <a:fillRect/>
          </a:stretch>
        </p:blipFill>
        <p:spPr>
          <a:xfrm>
            <a:off x="3124200" y="3124200"/>
            <a:ext cx="4495800" cy="3505200"/>
          </a:xfrm>
          <a:prstGeom prst="rect">
            <a:avLst/>
          </a:prstGeom>
        </p:spPr>
      </p:pic>
    </p:spTree>
    <p:extLst>
      <p:ext uri="{BB962C8B-B14F-4D97-AF65-F5344CB8AC3E}">
        <p14:creationId xmlns:p14="http://schemas.microsoft.com/office/powerpoint/2010/main" val="120314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0182" y="145885"/>
            <a:ext cx="8229600" cy="5550092"/>
          </a:xfrm>
        </p:spPr>
        <p:txBody>
          <a:bodyPr>
            <a:normAutofit/>
          </a:bodyPr>
          <a:lstStyle/>
          <a:p>
            <a:endParaRPr lang="en-US" dirty="0" smtClean="0"/>
          </a:p>
          <a:p>
            <a:pPr marL="457200" indent="-457200" algn="r" rtl="1">
              <a:buFont typeface="Wingdings" panose="05000000000000000000" pitchFamily="2" charset="2"/>
              <a:buChar char="v"/>
            </a:pPr>
            <a:r>
              <a:rPr lang="fa-IR" sz="2400" b="1" dirty="0" smtClean="0">
                <a:cs typeface="B Titr" pitchFamily="2" charset="-78"/>
              </a:rPr>
              <a:t>روش هموارسازی مانده های ضمنی</a:t>
            </a:r>
            <a:endParaRPr lang="fa-IR" sz="2400" b="1" dirty="0">
              <a:cs typeface="B Titr" pitchFamily="2" charset="-78"/>
            </a:endParaRPr>
          </a:p>
          <a:p>
            <a:pPr marL="457200" indent="-457200" algn="r" rtl="1">
              <a:buFont typeface="Wingdings" panose="05000000000000000000" pitchFamily="2" charset="2"/>
              <a:buChar char="v"/>
            </a:pPr>
            <a:endParaRPr lang="fa-IR" sz="2400" b="1" dirty="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در این روش مقدار مانده ها براساس مانده های سلول های مجاور به شکل ضمنی هموار سازی می گردد. به این ترتیب در هر گام زمانی مقدار مانده ها به شکل زیر جایگذاری می شود :</a:t>
            </a: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smtClean="0">
              <a:cs typeface="B Titr" pitchFamily="2" charset="-78"/>
            </a:endParaRPr>
          </a:p>
          <a:p>
            <a:pPr marL="457200" indent="-457200" algn="r" rtl="1">
              <a:lnSpc>
                <a:spcPct val="150000"/>
              </a:lnSpc>
              <a:buFont typeface="Wingdings" panose="05000000000000000000" pitchFamily="2" charset="2"/>
              <a:buChar char="ü"/>
            </a:pPr>
            <a:r>
              <a:rPr lang="fa-IR" sz="2000" b="1" dirty="0" smtClean="0">
                <a:cs typeface="B Titr" pitchFamily="2" charset="-78"/>
              </a:rPr>
              <a:t>این کار باعث افزایش دامنه پایداری و عدد کورانت مجاز می گردد.</a:t>
            </a: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a:p>
            <a:pPr marL="457200" indent="-457200" algn="r" rtl="1">
              <a:buFont typeface="Wingdings" panose="05000000000000000000" pitchFamily="2" charset="2"/>
              <a:buChar char="ü"/>
            </a:pPr>
            <a:endParaRPr lang="fa-IR" sz="2000" b="1" dirty="0">
              <a:cs typeface="B Titr"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
        <p:nvSpPr>
          <p:cNvPr id="4"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3"/>
          <p:cNvSpPr>
            <a:spLocks noChangeArrowheads="1"/>
          </p:cNvSpPr>
          <p:nvPr/>
        </p:nvSpPr>
        <p:spPr bwMode="auto">
          <a:xfrm>
            <a:off x="0" y="2000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052163410"/>
              </p:ext>
            </p:extLst>
          </p:nvPr>
        </p:nvGraphicFramePr>
        <p:xfrm>
          <a:off x="2667000" y="3276600"/>
          <a:ext cx="1905000" cy="445094"/>
        </p:xfrm>
        <a:graphic>
          <a:graphicData uri="http://schemas.openxmlformats.org/presentationml/2006/ole">
            <mc:AlternateContent xmlns:mc="http://schemas.openxmlformats.org/markup-compatibility/2006">
              <mc:Choice xmlns:v="urn:schemas-microsoft-com:vml" Requires="v">
                <p:oleObj spid="_x0000_s24593" name="Equation" r:id="rId3" imgW="1016000" imgH="241300" progId="Equation.DSMT4">
                  <p:embed/>
                </p:oleObj>
              </mc:Choice>
              <mc:Fallback>
                <p:oleObj name="Equation" r:id="rId3" imgW="10160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276600"/>
                        <a:ext cx="1905000" cy="445094"/>
                      </a:xfrm>
                      <a:prstGeom prst="rect">
                        <a:avLst/>
                      </a:prstGeom>
                      <a:noFill/>
                    </p:spPr>
                  </p:pic>
                </p:oleObj>
              </mc:Fallback>
            </mc:AlternateContent>
          </a:graphicData>
        </a:graphic>
      </p:graphicFrame>
      <p:sp>
        <p:nvSpPr>
          <p:cNvPr id="1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866252398"/>
              </p:ext>
            </p:extLst>
          </p:nvPr>
        </p:nvGraphicFramePr>
        <p:xfrm>
          <a:off x="2667000" y="3962399"/>
          <a:ext cx="2438400" cy="770021"/>
        </p:xfrm>
        <a:graphic>
          <a:graphicData uri="http://schemas.openxmlformats.org/presentationml/2006/ole">
            <mc:AlternateContent xmlns:mc="http://schemas.openxmlformats.org/markup-compatibility/2006">
              <mc:Choice xmlns:v="urn:schemas-microsoft-com:vml" Requires="v">
                <p:oleObj spid="_x0000_s24594" name="Equation" r:id="rId5" imgW="1447560" imgH="457200" progId="Equation.DSMT4">
                  <p:embed/>
                </p:oleObj>
              </mc:Choice>
              <mc:Fallback>
                <p:oleObj name="Equation" r:id="rId5" imgW="1447560" imgH="457200" progId="Equation.DSMT4">
                  <p:embed/>
                  <p:pic>
                    <p:nvPicPr>
                      <p:cNvPr id="0" name="Object 3"/>
                      <p:cNvPicPr>
                        <a:picLocks noChangeAspect="1" noChangeArrowheads="1"/>
                      </p:cNvPicPr>
                      <p:nvPr/>
                    </p:nvPicPr>
                    <p:blipFill>
                      <a:blip r:embed="rId6"/>
                      <a:srcRect/>
                      <a:stretch>
                        <a:fillRect/>
                      </a:stretch>
                    </p:blipFill>
                    <p:spPr bwMode="auto">
                      <a:xfrm>
                        <a:off x="2667000" y="3962399"/>
                        <a:ext cx="2438400" cy="770021"/>
                      </a:xfrm>
                      <a:prstGeom prst="rect">
                        <a:avLst/>
                      </a:prstGeom>
                      <a:noFill/>
                    </p:spPr>
                  </p:pic>
                </p:oleObj>
              </mc:Fallback>
            </mc:AlternateContent>
          </a:graphicData>
        </a:graphic>
      </p:graphicFrame>
    </p:spTree>
    <p:extLst>
      <p:ext uri="{BB962C8B-B14F-4D97-AF65-F5344CB8AC3E}">
        <p14:creationId xmlns:p14="http://schemas.microsoft.com/office/powerpoint/2010/main" val="187033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4390</TotalTime>
  <Words>603</Words>
  <Application>Microsoft Office PowerPoint</Application>
  <PresentationFormat>On-screen Show (4:3)</PresentationFormat>
  <Paragraphs>188</Paragraphs>
  <Slides>24</Slides>
  <Notes>1</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7" baseType="lpstr">
      <vt:lpstr>B Farnaz</vt:lpstr>
      <vt:lpstr>B Titr</vt:lpstr>
      <vt:lpstr>B Zar</vt:lpstr>
      <vt:lpstr>Calibri</vt:lpstr>
      <vt:lpstr>Lucida Sans Unicode</vt:lpstr>
      <vt:lpstr>Narkisim</vt:lpstr>
      <vt:lpstr>Times New Roman</vt:lpstr>
      <vt:lpstr>Verdana</vt:lpstr>
      <vt:lpstr>Wingdings</vt:lpstr>
      <vt:lpstr>Wingdings 2</vt:lpstr>
      <vt:lpstr>Wingdings 3</vt:lpstr>
      <vt:lpstr>Concourse</vt:lpstr>
      <vt:lpstr>Equation</vt:lpstr>
      <vt:lpstr>           روش های افزایش سرعت همگرایی  سعید شیخی آبان 95    </vt:lpstr>
      <vt:lpstr> </vt:lpstr>
      <vt:lpstr> </vt:lpstr>
      <vt:lpstr> </vt:lpstr>
      <vt:lpstr> </vt:lpstr>
      <vt:lpstr> </vt:lpstr>
      <vt:lpstr> </vt:lpstr>
      <vt:lpstr> </vt:lpstr>
      <vt:lpstr> </vt:lpstr>
      <vt:lpstr> </vt:lpstr>
      <vt:lpstr> </vt:lpstr>
      <vt:lpstr>توانمندیهای کُد</vt:lpstr>
      <vt:lpstr>توانمندیهای کُد</vt:lpstr>
      <vt:lpstr>آنچه در این کد خواهید آموخت</vt:lpstr>
      <vt:lpstr>نکات و الزامات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217</cp:revision>
  <dcterms:created xsi:type="dcterms:W3CDTF">2006-08-16T00:00:00Z</dcterms:created>
  <dcterms:modified xsi:type="dcterms:W3CDTF">2017-02-16T11:11:50Z</dcterms:modified>
</cp:coreProperties>
</file>