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366" r:id="rId2"/>
    <p:sldId id="354" r:id="rId3"/>
    <p:sldId id="367" r:id="rId4"/>
    <p:sldId id="398" r:id="rId5"/>
    <p:sldId id="383" r:id="rId6"/>
    <p:sldId id="399" r:id="rId7"/>
    <p:sldId id="384" r:id="rId8"/>
    <p:sldId id="411" r:id="rId9"/>
    <p:sldId id="412" r:id="rId10"/>
    <p:sldId id="405" r:id="rId11"/>
    <p:sldId id="406" r:id="rId12"/>
    <p:sldId id="362" r:id="rId13"/>
    <p:sldId id="365" r:id="rId14"/>
    <p:sldId id="374" r:id="rId15"/>
    <p:sldId id="375" r:id="rId16"/>
    <p:sldId id="404" r:id="rId17"/>
    <p:sldId id="407" r:id="rId18"/>
    <p:sldId id="408" r:id="rId19"/>
    <p:sldId id="409" r:id="rId20"/>
    <p:sldId id="410" r:id="rId21"/>
    <p:sldId id="3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2/16/2017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3</a:t>
            </a:fld>
            <a:endParaRPr lang="en-US" dirty="0"/>
          </a:p>
        </p:txBody>
      </p:sp>
    </p:spTree>
    <p:extLst>
      <p:ext uri="{BB962C8B-B14F-4D97-AF65-F5344CB8AC3E}">
        <p14:creationId xmlns:p14="http://schemas.microsoft.com/office/powerpoint/2010/main" val="3700637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7</a:t>
            </a:fld>
            <a:endParaRPr lang="en-US" dirty="0"/>
          </a:p>
        </p:txBody>
      </p:sp>
    </p:spTree>
    <p:extLst>
      <p:ext uri="{BB962C8B-B14F-4D97-AF65-F5344CB8AC3E}">
        <p14:creationId xmlns:p14="http://schemas.microsoft.com/office/powerpoint/2010/main" val="1761025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8</a:t>
            </a:fld>
            <a:endParaRPr lang="en-US" dirty="0"/>
          </a:p>
        </p:txBody>
      </p:sp>
    </p:spTree>
    <p:extLst>
      <p:ext uri="{BB962C8B-B14F-4D97-AF65-F5344CB8AC3E}">
        <p14:creationId xmlns:p14="http://schemas.microsoft.com/office/powerpoint/2010/main" val="416779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9</a:t>
            </a:fld>
            <a:endParaRPr lang="en-US" dirty="0"/>
          </a:p>
        </p:txBody>
      </p:sp>
    </p:spTree>
    <p:extLst>
      <p:ext uri="{BB962C8B-B14F-4D97-AF65-F5344CB8AC3E}">
        <p14:creationId xmlns:p14="http://schemas.microsoft.com/office/powerpoint/2010/main" val="3068162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2/16/2017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2/16/2017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2/16/2017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2/16/2017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2/16/2017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2/16/2017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2/16/2017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2/16/2017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0.wmf"/><Relationship Id="rId3" Type="http://schemas.openxmlformats.org/officeDocument/2006/relationships/notesSlide" Target="../notesSlides/notesSlide1.xml"/><Relationship Id="rId7" Type="http://schemas.openxmlformats.org/officeDocument/2006/relationships/image" Target="../media/image7.wmf"/><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8.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image" Target="../media/image14.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2.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5.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9.wmf"/></Relationships>
</file>

<file path=ppt/slides/_rels/slide8.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cs typeface="B Zar" pitchFamily="2" charset="-78"/>
              </a:rPr>
              <a:t>روش گام زمانی انطباقی در حلگرهای ناپایا</a:t>
            </a:r>
            <a:r>
              <a:rPr lang="fa-IR" sz="3600" dirty="0">
                <a:latin typeface="Times New Roman" panose="02020603050405020304" pitchFamily="18" charset="0"/>
                <a:cs typeface="Times New Roman" panose="02020603050405020304" pitchFamily="18" charset="0"/>
              </a:rPr>
              <a:t/>
            </a:r>
            <a:br>
              <a:rPr lang="fa-IR" sz="3600" dirty="0">
                <a:latin typeface="Times New Roman" panose="02020603050405020304" pitchFamily="18" charset="0"/>
                <a:cs typeface="Times New Roman" panose="02020603050405020304" pitchFamily="18" charset="0"/>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سعید شیخی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آبان 95</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01515"/>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شبکه بی سازمان</a:t>
            </a:r>
          </a:p>
          <a:p>
            <a:pPr algn="r" rtl="1"/>
            <a:endParaRPr lang="fa-IR" sz="2400"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p:nvPr/>
        </p:nvPicPr>
        <p:blipFill rotWithShape="1">
          <a:blip r:embed="rId2">
            <a:extLst>
              <a:ext uri="{28A0092B-C50C-407E-A947-70E740481C1C}">
                <a14:useLocalDpi xmlns:a14="http://schemas.microsoft.com/office/drawing/2010/main" val="0"/>
              </a:ext>
            </a:extLst>
          </a:blip>
          <a:srcRect r="53377"/>
          <a:stretch/>
        </p:blipFill>
        <p:spPr>
          <a:xfrm>
            <a:off x="2286000" y="2362200"/>
            <a:ext cx="3993976" cy="3505200"/>
          </a:xfrm>
          <a:prstGeom prst="rect">
            <a:avLst/>
          </a:prstGeom>
        </p:spPr>
      </p:pic>
    </p:spTree>
    <p:extLst>
      <p:ext uri="{BB962C8B-B14F-4D97-AF65-F5344CB8AC3E}">
        <p14:creationId xmlns:p14="http://schemas.microsoft.com/office/powerpoint/2010/main" val="12879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جریان ناپایا  با ماخ مختلف روی ایرفویل</a:t>
            </a:r>
          </a:p>
          <a:p>
            <a:pPr algn="r" rtl="1"/>
            <a:endParaRPr lang="fa-IR" sz="2400"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24578" name="Picture 2" descr="Image result"/>
          <p:cNvPicPr>
            <a:picLocks noChangeAspect="1" noChangeArrowheads="1"/>
          </p:cNvPicPr>
          <p:nvPr/>
        </p:nvPicPr>
        <p:blipFill rotWithShape="1">
          <a:blip r:embed="rId2">
            <a:extLst>
              <a:ext uri="{28A0092B-C50C-407E-A947-70E740481C1C}">
                <a14:useLocalDpi xmlns:a14="http://schemas.microsoft.com/office/drawing/2010/main" val="0"/>
              </a:ext>
            </a:extLst>
          </a:blip>
          <a:srcRect l="11804" t="8388" r="4963"/>
          <a:stretch/>
        </p:blipFill>
        <p:spPr bwMode="auto">
          <a:xfrm>
            <a:off x="1219200" y="1959591"/>
            <a:ext cx="6856802" cy="4013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473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پیاده سازی یک حلگر جریان ناپایا</a:t>
            </a:r>
            <a:endParaRPr lang="fa-IR" sz="2400" b="1" dirty="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2- چگونگی پیاده سازی روش گام زمانی انطباقی برای گسسته سازی زمانی معادلات جریان ناپایا </a:t>
            </a:r>
          </a:p>
          <a:p>
            <a:pPr marL="109728" indent="0" algn="r" rtl="1">
              <a:lnSpc>
                <a:spcPct val="150000"/>
              </a:lnSpc>
              <a:buNone/>
            </a:pPr>
            <a:r>
              <a:rPr lang="fa-IR" sz="2400" b="1" dirty="0" smtClean="0">
                <a:cs typeface="B Titr" panose="00000700000000000000" pitchFamily="2" charset="-78"/>
              </a:rPr>
              <a:t>3- اعمال تنظیمات لازم برای حل یک جریان ناپایا</a:t>
            </a:r>
          </a:p>
          <a:p>
            <a:pPr marL="109728" indent="0" algn="r" rtl="1">
              <a:lnSpc>
                <a:spcPct val="150000"/>
              </a:lnSpc>
              <a:buNone/>
            </a:pPr>
            <a:endParaRPr lang="en-US"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17639"/>
            <a:ext cx="7848600" cy="3992562"/>
          </a:xfrm>
        </p:spPr>
        <p:txBody>
          <a:bodyPr>
            <a:normAutofit fontScale="92500" lnSpcReduction="200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a:t>
            </a:r>
            <a:r>
              <a:rPr lang="fa-IR" sz="2400" b="1" dirty="0" smtClean="0">
                <a:latin typeface="Times New Roman" panose="02020603050405020304" pitchFamily="18" charset="0"/>
                <a:cs typeface="B Titr" panose="00000700000000000000" pitchFamily="2" charset="-78"/>
              </a:rPr>
              <a:t>در تمام کامپایلرهای </a:t>
            </a:r>
            <a:r>
              <a:rPr lang="en-US" sz="2400" b="1" dirty="0" smtClean="0">
                <a:latin typeface="Times New Roman" panose="02020603050405020304" pitchFamily="18" charset="0"/>
                <a:cs typeface="B Titr" panose="00000700000000000000" pitchFamily="2" charset="-78"/>
              </a:rPr>
              <a:t> </a:t>
            </a:r>
            <a:r>
              <a:rPr lang="en-US" sz="2400" b="1" dirty="0" smtClean="0">
                <a:solidFill>
                  <a:srgbClr val="0000FF"/>
                </a:solidFill>
                <a:latin typeface="Times New Roman" panose="02020603050405020304" pitchFamily="18" charset="0"/>
                <a:cs typeface="B Titr" panose="00000700000000000000" pitchFamily="2" charset="-78"/>
              </a:rPr>
              <a:t>Fortran 95</a:t>
            </a:r>
            <a:r>
              <a:rPr lang="fa-IR" sz="2400" b="1" dirty="0" smtClean="0">
                <a:latin typeface="Times New Roman" panose="02020603050405020304" pitchFamily="18" charset="0"/>
                <a:cs typeface="B Titr" panose="00000700000000000000" pitchFamily="2" charset="-78"/>
              </a:rPr>
              <a:t>قابل اجرا است.</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a:t>
            </a:r>
            <a:r>
              <a:rPr lang="fa-IR" sz="2400" b="1" dirty="0">
                <a:latin typeface="Times New Roman" panose="02020603050405020304" pitchFamily="18" charset="0"/>
                <a:cs typeface="B Titr" panose="00000700000000000000" pitchFamily="2" charset="-78"/>
              </a:rPr>
              <a:t>خروجی ها در همه نسخه های </a:t>
            </a:r>
            <a:r>
              <a:rPr lang="en-US" sz="2400" b="1" dirty="0">
                <a:solidFill>
                  <a:srgbClr val="0000FF"/>
                </a:solidFill>
                <a:latin typeface="Times New Roman" panose="02020603050405020304" pitchFamily="18" charset="0"/>
                <a:cs typeface="B Titr" panose="00000700000000000000" pitchFamily="2" charset="-78"/>
              </a:rPr>
              <a:t>Tecplot</a:t>
            </a:r>
            <a:r>
              <a:rPr lang="fa-IR" sz="2400" b="1" dirty="0">
                <a:latin typeface="Times New Roman" panose="02020603050405020304" pitchFamily="18" charset="0"/>
                <a:cs typeface="B Titr" panose="00000700000000000000" pitchFamily="2" charset="-78"/>
              </a:rPr>
              <a:t> قابل مشاهده </a:t>
            </a:r>
            <a:r>
              <a:rPr lang="fa-IR" sz="2400" b="1" dirty="0" smtClean="0">
                <a:latin typeface="Times New Roman" panose="02020603050405020304" pitchFamily="18" charset="0"/>
                <a:cs typeface="B Titr" panose="00000700000000000000" pitchFamily="2" charset="-78"/>
              </a:rPr>
              <a:t>است.</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3- آشنایی اولیه با </a:t>
            </a:r>
            <a:r>
              <a:rPr lang="en-US" sz="2400" b="1" dirty="0">
                <a:latin typeface="Times New Roman" panose="02020603050405020304" pitchFamily="18" charset="0"/>
                <a:cs typeface="B Titr" panose="00000700000000000000" pitchFamily="2" charset="-78"/>
              </a:rPr>
              <a:t>CFD</a:t>
            </a:r>
            <a:r>
              <a:rPr lang="fa-IR" sz="2400" b="1" dirty="0">
                <a:latin typeface="Times New Roman" panose="02020603050405020304" pitchFamily="18" charset="0"/>
                <a:cs typeface="B Titr" panose="00000700000000000000" pitchFamily="2" charset="-78"/>
              </a:rPr>
              <a:t> و </a:t>
            </a:r>
            <a:r>
              <a:rPr lang="fa-IR" sz="2400" b="1" dirty="0" smtClean="0">
                <a:latin typeface="Times New Roman" panose="02020603050405020304" pitchFamily="18" charset="0"/>
                <a:cs typeface="B Titr" panose="00000700000000000000" pitchFamily="2" charset="-78"/>
              </a:rPr>
              <a:t>مفاهیم جریان ناپایا و روش های گسسته سازی زمانی مانند روش رانگ کوتا</a:t>
            </a:r>
          </a:p>
          <a:p>
            <a:pPr algn="r" rtl="1">
              <a:lnSpc>
                <a:spcPct val="200000"/>
              </a:lnSpc>
            </a:pPr>
            <a:r>
              <a:rPr lang="fa-IR" sz="2400" b="1" dirty="0" smtClean="0">
                <a:latin typeface="Times New Roman" panose="02020603050405020304" pitchFamily="18" charset="0"/>
                <a:cs typeface="B Titr" panose="00000700000000000000" pitchFamily="2" charset="-78"/>
              </a:rPr>
              <a:t> 4- آشنایی با </a:t>
            </a:r>
            <a:r>
              <a:rPr lang="en-US" sz="2400" b="1" dirty="0" smtClean="0">
                <a:solidFill>
                  <a:srgbClr val="0000FF"/>
                </a:solidFill>
                <a:latin typeface="Times New Roman" panose="02020603050405020304" pitchFamily="18" charset="0"/>
                <a:cs typeface="B Titr" panose="00000700000000000000" pitchFamily="2" charset="-78"/>
              </a:rPr>
              <a:t>Finite  Volume Methods</a:t>
            </a: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زبان  </a:t>
            </a:r>
            <a:r>
              <a:rPr lang="en-US" sz="2400" b="1" dirty="0" smtClean="0">
                <a:solidFill>
                  <a:srgbClr val="0000FF"/>
                </a:solidFill>
                <a:latin typeface="Times New Roman" panose="02020603050405020304" pitchFamily="18" charset="0"/>
                <a:cs typeface="B Titr" panose="00000700000000000000" pitchFamily="2" charset="-78"/>
              </a:rPr>
              <a:t>Fortran</a:t>
            </a: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نتایج</a:t>
            </a: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r>
              <a:rPr lang="fa-IR" sz="2000" b="1" dirty="0">
                <a:cs typeface="B Titr" pitchFamily="2" charset="-78"/>
              </a:rPr>
              <a:t>مسئله مورد بررسی</a:t>
            </a: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 name="Picture 14"/>
          <p:cNvPicPr/>
          <p:nvPr/>
        </p:nvPicPr>
        <p:blipFill>
          <a:blip r:embed="rId2">
            <a:extLst>
              <a:ext uri="{28A0092B-C50C-407E-A947-70E740481C1C}">
                <a14:useLocalDpi xmlns:a14="http://schemas.microsoft.com/office/drawing/2010/main" val="0"/>
              </a:ext>
            </a:extLst>
          </a:blip>
          <a:stretch>
            <a:fillRect/>
          </a:stretch>
        </p:blipFill>
        <p:spPr>
          <a:xfrm>
            <a:off x="1187624" y="2057400"/>
            <a:ext cx="6768752" cy="3187307"/>
          </a:xfrm>
          <a:prstGeom prst="rect">
            <a:avLst/>
          </a:prstGeom>
        </p:spPr>
      </p:pic>
    </p:spTree>
    <p:extLst>
      <p:ext uri="{BB962C8B-B14F-4D97-AF65-F5344CB8AC3E}">
        <p14:creationId xmlns:p14="http://schemas.microsoft.com/office/powerpoint/2010/main" val="28915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زیرصوت با ماخ 0/5</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p:cNvPicPr/>
          <p:nvPr/>
        </p:nvPicPr>
        <p:blipFill rotWithShape="1">
          <a:blip r:embed="rId2">
            <a:extLst>
              <a:ext uri="{28A0092B-C50C-407E-A947-70E740481C1C}">
                <a14:useLocalDpi xmlns:a14="http://schemas.microsoft.com/office/drawing/2010/main" val="0"/>
              </a:ext>
            </a:extLst>
          </a:blip>
          <a:srcRect l="3216" t="6250" r="10819" b="2302"/>
          <a:stretch/>
        </p:blipFill>
        <p:spPr bwMode="auto">
          <a:xfrm>
            <a:off x="762000" y="1525921"/>
            <a:ext cx="3810000" cy="3581398"/>
          </a:xfrm>
          <a:prstGeom prst="rect">
            <a:avLst/>
          </a:prstGeom>
          <a:ln>
            <a:noFill/>
          </a:ln>
          <a:extLst>
            <a:ext uri="{53640926-AAD7-44D8-BBD7-CCE9431645EC}">
              <a14:shadowObscured xmlns:a14="http://schemas.microsoft.com/office/drawing/2010/main"/>
            </a:ext>
          </a:extLst>
        </p:spPr>
      </p:pic>
      <p:pic>
        <p:nvPicPr>
          <p:cNvPr id="13" name="Picture 12"/>
          <p:cNvPicPr/>
          <p:nvPr/>
        </p:nvPicPr>
        <p:blipFill rotWithShape="1">
          <a:blip r:embed="rId3">
            <a:extLst>
              <a:ext uri="{28A0092B-C50C-407E-A947-70E740481C1C}">
                <a14:useLocalDpi xmlns:a14="http://schemas.microsoft.com/office/drawing/2010/main" val="0"/>
              </a:ext>
            </a:extLst>
          </a:blip>
          <a:srcRect l="2339" t="8552" r="7602" b="2632"/>
          <a:stretch/>
        </p:blipFill>
        <p:spPr bwMode="auto">
          <a:xfrm>
            <a:off x="4905232" y="1525921"/>
            <a:ext cx="3781568" cy="358139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01261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زیرصوت با ماخ 0/5</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9"/>
          <p:cNvPicPr/>
          <p:nvPr/>
        </p:nvPicPr>
        <p:blipFill rotWithShape="1">
          <a:blip r:embed="rId2">
            <a:extLst>
              <a:ext uri="{28A0092B-C50C-407E-A947-70E740481C1C}">
                <a14:useLocalDpi xmlns:a14="http://schemas.microsoft.com/office/drawing/2010/main" val="0"/>
              </a:ext>
            </a:extLst>
          </a:blip>
          <a:srcRect l="3334" t="4750" r="9111" b="2250"/>
          <a:stretch/>
        </p:blipFill>
        <p:spPr bwMode="auto">
          <a:xfrm>
            <a:off x="2438400" y="1371600"/>
            <a:ext cx="4162425" cy="39052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3199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گذرصوت با ماخ 0/85 و زاویه حمله 1</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9"/>
          <p:cNvPicPr/>
          <p:nvPr/>
        </p:nvPicPr>
        <p:blipFill rotWithShape="1">
          <a:blip r:embed="rId2">
            <a:extLst>
              <a:ext uri="{28A0092B-C50C-407E-A947-70E740481C1C}">
                <a14:useLocalDpi xmlns:a14="http://schemas.microsoft.com/office/drawing/2010/main" val="0"/>
              </a:ext>
            </a:extLst>
          </a:blip>
          <a:srcRect l="3189" t="7492" r="11304"/>
          <a:stretch/>
        </p:blipFill>
        <p:spPr bwMode="auto">
          <a:xfrm>
            <a:off x="609600" y="1683224"/>
            <a:ext cx="3542731" cy="3505200"/>
          </a:xfrm>
          <a:prstGeom prst="rect">
            <a:avLst/>
          </a:prstGeom>
          <a:ln>
            <a:noFill/>
          </a:ln>
          <a:extLst>
            <a:ext uri="{53640926-AAD7-44D8-BBD7-CCE9431645EC}">
              <a14:shadowObscured xmlns:a14="http://schemas.microsoft.com/office/drawing/2010/main"/>
            </a:ext>
          </a:extLst>
        </p:spPr>
      </p:pic>
      <p:pic>
        <p:nvPicPr>
          <p:cNvPr id="11" name="Picture 10"/>
          <p:cNvPicPr/>
          <p:nvPr/>
        </p:nvPicPr>
        <p:blipFill rotWithShape="1">
          <a:blip r:embed="rId3">
            <a:extLst>
              <a:ext uri="{28A0092B-C50C-407E-A947-70E740481C1C}">
                <a14:useLocalDpi xmlns:a14="http://schemas.microsoft.com/office/drawing/2010/main" val="0"/>
              </a:ext>
            </a:extLst>
          </a:blip>
          <a:srcRect l="3188" t="9121" r="8696"/>
          <a:stretch/>
        </p:blipFill>
        <p:spPr bwMode="auto">
          <a:xfrm>
            <a:off x="4546978" y="1683224"/>
            <a:ext cx="3911222" cy="35051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7585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گذرصوت با ماخ 0/85 و زاویه حمله 1</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10"/>
          <p:cNvPicPr/>
          <p:nvPr/>
        </p:nvPicPr>
        <p:blipFill rotWithShape="1">
          <a:blip r:embed="rId2">
            <a:extLst>
              <a:ext uri="{28A0092B-C50C-407E-A947-70E740481C1C}">
                <a14:useLocalDpi xmlns:a14="http://schemas.microsoft.com/office/drawing/2010/main" val="0"/>
              </a:ext>
            </a:extLst>
          </a:blip>
          <a:srcRect l="2889" t="6000" r="10001" b="3000"/>
          <a:stretch/>
        </p:blipFill>
        <p:spPr bwMode="auto">
          <a:xfrm>
            <a:off x="2514600" y="1237396"/>
            <a:ext cx="4114800" cy="402040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37976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گذرصوت با ماخ 1/2 و زاویه حمله 7</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p:cNvPicPr/>
          <p:nvPr/>
        </p:nvPicPr>
        <p:blipFill rotWithShape="1">
          <a:blip r:embed="rId2">
            <a:extLst>
              <a:ext uri="{28A0092B-C50C-407E-A947-70E740481C1C}">
                <a14:useLocalDpi xmlns:a14="http://schemas.microsoft.com/office/drawing/2010/main" val="0"/>
              </a:ext>
            </a:extLst>
          </a:blip>
          <a:srcRect l="2647" t="7284" r="9706" b="2649"/>
          <a:stretch/>
        </p:blipFill>
        <p:spPr bwMode="auto">
          <a:xfrm>
            <a:off x="685799" y="1676400"/>
            <a:ext cx="3670751" cy="3276600"/>
          </a:xfrm>
          <a:prstGeom prst="rect">
            <a:avLst/>
          </a:prstGeom>
          <a:ln>
            <a:noFill/>
          </a:ln>
          <a:extLst>
            <a:ext uri="{53640926-AAD7-44D8-BBD7-CCE9431645EC}">
              <a14:shadowObscured xmlns:a14="http://schemas.microsoft.com/office/drawing/2010/main"/>
            </a:ext>
          </a:extLst>
        </p:spPr>
      </p:pic>
      <p:pic>
        <p:nvPicPr>
          <p:cNvPr id="13" name="Picture 12"/>
          <p:cNvPicPr/>
          <p:nvPr/>
        </p:nvPicPr>
        <p:blipFill rotWithShape="1">
          <a:blip r:embed="rId3">
            <a:extLst>
              <a:ext uri="{28A0092B-C50C-407E-A947-70E740481C1C}">
                <a14:useLocalDpi xmlns:a14="http://schemas.microsoft.com/office/drawing/2010/main" val="0"/>
              </a:ext>
            </a:extLst>
          </a:blip>
          <a:srcRect l="3529" t="7616" r="10588" b="2318"/>
          <a:stretch/>
        </p:blipFill>
        <p:spPr bwMode="auto">
          <a:xfrm>
            <a:off x="4451586" y="1676400"/>
            <a:ext cx="4006614" cy="3276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32858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a:cs typeface="B Titr" pitchFamily="2" charset="-78"/>
              </a:rPr>
              <a:t>معادلات </a:t>
            </a:r>
            <a:r>
              <a:rPr lang="fa-IR" sz="2400" b="1" dirty="0" smtClean="0">
                <a:cs typeface="B Titr" pitchFamily="2" charset="-78"/>
              </a:rPr>
              <a:t>ناویر استوکس در حالت دوبعدی به شکل زیر می باشد:</a:t>
            </a:r>
            <a:endParaRPr lang="fa-IR" sz="2400" b="1" dirty="0">
              <a:cs typeface="B Titr" pitchFamily="2" charset="-78"/>
            </a:endParaRPr>
          </a:p>
          <a:p>
            <a:pPr marL="457200" indent="-457200" algn="r" rtl="1">
              <a:buFont typeface="Wingdings" panose="05000000000000000000" pitchFamily="2" charset="2"/>
              <a:buChar char="v"/>
            </a:pPr>
            <a:endParaRPr lang="fa-IR" sz="2000" b="1" dirty="0">
              <a:cs typeface="B Titr" pitchFamily="2" charset="-78"/>
            </a:endParaRPr>
          </a:p>
          <a:p>
            <a:pPr marL="457200" indent="-457200" algn="r" rtl="1">
              <a:buFont typeface="Wingdings" panose="05000000000000000000" pitchFamily="2" charset="2"/>
              <a:buChar char="ü"/>
            </a:pPr>
            <a:endParaRPr lang="fa-IR" sz="18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با انتگرال گیری معادلات حاکم روی حجم کنترل یک دستگاه معادلات به شکل زیر  ایجاد می گردد:</a:t>
            </a: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1800" b="1" dirty="0">
              <a:cs typeface="B Titr" pitchFamily="2" charset="-78"/>
            </a:endParaRPr>
          </a:p>
          <a:p>
            <a:pPr marL="457200" indent="-457200" algn="r" rtl="1">
              <a:buFont typeface="Wingdings" panose="05000000000000000000" pitchFamily="2" charset="2"/>
              <a:buChar char="ü"/>
            </a:pPr>
            <a:endParaRPr lang="fa-IR" sz="18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r>
              <a:rPr lang="fa-IR" sz="2000" b="1" dirty="0">
                <a:cs typeface="B Titr" pitchFamily="2" charset="-78"/>
              </a:rPr>
              <a:t> </a:t>
            </a: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493353413"/>
              </p:ext>
            </p:extLst>
          </p:nvPr>
        </p:nvGraphicFramePr>
        <p:xfrm>
          <a:off x="2590800" y="1752600"/>
          <a:ext cx="2830949" cy="746624"/>
        </p:xfrm>
        <a:graphic>
          <a:graphicData uri="http://schemas.openxmlformats.org/presentationml/2006/ole">
            <mc:AlternateContent xmlns:mc="http://schemas.openxmlformats.org/markup-compatibility/2006">
              <mc:Choice xmlns:v="urn:schemas-microsoft-com:vml" Requires="v">
                <p:oleObj spid="_x0000_s22542" name="Equation" r:id="rId3" imgW="1752600" imgH="419100" progId="Equation.DSMT4">
                  <p:embed/>
                </p:oleObj>
              </mc:Choice>
              <mc:Fallback>
                <p:oleObj name="Equation" r:id="rId3" imgW="17526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752600"/>
                        <a:ext cx="2830949" cy="746624"/>
                      </a:xfrm>
                      <a:prstGeom prst="rect">
                        <a:avLst/>
                      </a:prstGeom>
                      <a:noFill/>
                    </p:spPr>
                  </p:pic>
                </p:oleObj>
              </mc:Fallback>
            </mc:AlternateContent>
          </a:graphicData>
        </a:graphic>
      </p:graphicFrame>
      <p:sp>
        <p:nvSpPr>
          <p:cNvPr id="6"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892388136"/>
              </p:ext>
            </p:extLst>
          </p:nvPr>
        </p:nvGraphicFramePr>
        <p:xfrm>
          <a:off x="3200400" y="4191000"/>
          <a:ext cx="1953436" cy="600075"/>
        </p:xfrm>
        <a:graphic>
          <a:graphicData uri="http://schemas.openxmlformats.org/presentationml/2006/ole">
            <mc:AlternateContent xmlns:mc="http://schemas.openxmlformats.org/markup-compatibility/2006">
              <mc:Choice xmlns:v="urn:schemas-microsoft-com:vml" Requires="v">
                <p:oleObj spid="_x0000_s22543" name="Equation" r:id="rId5" imgW="1282700" imgH="393700" progId="Equation.DSMT4">
                  <p:embed/>
                </p:oleObj>
              </mc:Choice>
              <mc:Fallback>
                <p:oleObj name="Equation" r:id="rId5" imgW="1282700" imgH="3937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4191000"/>
                        <a:ext cx="1953436" cy="600075"/>
                      </a:xfrm>
                      <a:prstGeom prst="rect">
                        <a:avLst/>
                      </a:prstGeom>
                      <a:noFill/>
                    </p:spPr>
                  </p:pic>
                </p:oleObj>
              </mc:Fallback>
            </mc:AlternateContent>
          </a:graphicData>
        </a:graphic>
      </p:graphicFrame>
    </p:spTree>
    <p:extLst>
      <p:ext uri="{BB962C8B-B14F-4D97-AF65-F5344CB8AC3E}">
        <p14:creationId xmlns:p14="http://schemas.microsoft.com/office/powerpoint/2010/main" val="239478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گذرصوت با ماخ 1/2 و زاویه حمله 7</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9"/>
          <p:cNvPicPr/>
          <p:nvPr/>
        </p:nvPicPr>
        <p:blipFill rotWithShape="1">
          <a:blip r:embed="rId2">
            <a:extLst>
              <a:ext uri="{28A0092B-C50C-407E-A947-70E740481C1C}">
                <a14:useLocalDpi xmlns:a14="http://schemas.microsoft.com/office/drawing/2010/main" val="0"/>
              </a:ext>
            </a:extLst>
          </a:blip>
          <a:srcRect l="2667" t="7000" r="8445" b="2250"/>
          <a:stretch/>
        </p:blipFill>
        <p:spPr bwMode="auto">
          <a:xfrm>
            <a:off x="2209800" y="1600200"/>
            <a:ext cx="4419600" cy="39624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32673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extBox 9"/>
          <p:cNvSpPr txBox="1"/>
          <p:nvPr/>
        </p:nvSpPr>
        <p:spPr>
          <a:xfrm>
            <a:off x="2209800" y="885825"/>
            <a:ext cx="3952800" cy="1384995"/>
          </a:xfrm>
          <a:prstGeom prst="rect">
            <a:avLst/>
          </a:prstGeom>
          <a:noFill/>
        </p:spPr>
        <p:txBody>
          <a:bodyPr wrap="square" rtlCol="1">
            <a:spAutoFit/>
          </a:bodyPr>
          <a:lstStyle/>
          <a:p>
            <a:pPr algn="r" rtl="1"/>
            <a:r>
              <a:rPr lang="fa-IR" sz="2800" dirty="0" smtClean="0">
                <a:latin typeface="Narkisim" pitchFamily="34" charset="-79"/>
                <a:cs typeface="B Farnaz" pitchFamily="2" charset="-78"/>
              </a:rPr>
              <a:t>با تشکر </a:t>
            </a:r>
          </a:p>
          <a:p>
            <a:pPr algn="r" rtl="1"/>
            <a:r>
              <a:rPr lang="fa-IR" sz="2800" dirty="0">
                <a:latin typeface="Narkisim" pitchFamily="34" charset="-79"/>
                <a:cs typeface="B Farnaz" pitchFamily="2" charset="-78"/>
              </a:rPr>
              <a:t> </a:t>
            </a:r>
            <a:r>
              <a:rPr lang="fa-IR" sz="2800" dirty="0" smtClean="0">
                <a:latin typeface="Narkisim" pitchFamily="34" charset="-79"/>
                <a:cs typeface="B Farnaz" pitchFamily="2" charset="-78"/>
              </a:rPr>
              <a:t>          از </a:t>
            </a:r>
          </a:p>
          <a:p>
            <a:pPr algn="r" rtl="1"/>
            <a:r>
              <a:rPr lang="fa-IR" sz="2800" dirty="0">
                <a:latin typeface="Narkisim" pitchFamily="34" charset="-79"/>
                <a:cs typeface="B Farnaz" pitchFamily="2" charset="-78"/>
              </a:rPr>
              <a:t> </a:t>
            </a:r>
            <a:r>
              <a:rPr lang="fa-IR" sz="2800" dirty="0" smtClean="0">
                <a:latin typeface="Narkisim" pitchFamily="34" charset="-79"/>
                <a:cs typeface="B Farnaz" pitchFamily="2" charset="-78"/>
              </a:rPr>
              <a:t>                توجه شما</a:t>
            </a:r>
            <a:endParaRPr lang="fa-IR" sz="2800" dirty="0">
              <a:latin typeface="Narkisim" pitchFamily="34" charset="-79"/>
              <a:cs typeface="B Farnaz" pitchFamily="2" charset="-78"/>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2743200"/>
            <a:ext cx="2383160" cy="2383160"/>
          </a:xfrm>
          <a:prstGeom prst="rect">
            <a:avLst/>
          </a:prstGeom>
        </p:spPr>
      </p:pic>
    </p:spTree>
    <p:extLst>
      <p:ext uri="{BB962C8B-B14F-4D97-AF65-F5344CB8AC3E}">
        <p14:creationId xmlns:p14="http://schemas.microsoft.com/office/powerpoint/2010/main" val="3964320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گام زمانی</a:t>
            </a: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p:txBody>
      </p:sp>
      <p:sp>
        <p:nvSpPr>
          <p:cNvPr id="3" name="Title 2"/>
          <p:cNvSpPr>
            <a:spLocks noGrp="1"/>
          </p:cNvSpPr>
          <p:nvPr>
            <p:ph type="title"/>
          </p:nvPr>
        </p:nvSpPr>
        <p:spPr>
          <a:xfrm>
            <a:off x="457200" y="228600"/>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4118734303"/>
              </p:ext>
            </p:extLst>
          </p:nvPr>
        </p:nvGraphicFramePr>
        <p:xfrm>
          <a:off x="5142650" y="1567206"/>
          <a:ext cx="965295" cy="798864"/>
        </p:xfrm>
        <a:graphic>
          <a:graphicData uri="http://schemas.openxmlformats.org/presentationml/2006/ole">
            <mc:AlternateContent xmlns:mc="http://schemas.openxmlformats.org/markup-compatibility/2006">
              <mc:Choice xmlns:v="urn:schemas-microsoft-com:vml" Requires="v">
                <p:oleObj spid="_x0000_s18458" name="Equation" r:id="rId4" imgW="571252" imgH="431613" progId="Equation.DSMT4">
                  <p:embed/>
                </p:oleObj>
              </mc:Choice>
              <mc:Fallback>
                <p:oleObj name="Equation" r:id="rId4" imgW="571252" imgH="431613"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2650" y="1567206"/>
                        <a:ext cx="965295" cy="798864"/>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238006443"/>
              </p:ext>
            </p:extLst>
          </p:nvPr>
        </p:nvGraphicFramePr>
        <p:xfrm>
          <a:off x="1371600" y="1639214"/>
          <a:ext cx="1211177" cy="676006"/>
        </p:xfrm>
        <a:graphic>
          <a:graphicData uri="http://schemas.openxmlformats.org/presentationml/2006/ole">
            <mc:AlternateContent xmlns:mc="http://schemas.openxmlformats.org/markup-compatibility/2006">
              <mc:Choice xmlns:v="urn:schemas-microsoft-com:vml" Requires="v">
                <p:oleObj spid="_x0000_s18459" name="Equation" r:id="rId6" imgW="787400" imgH="431800" progId="Equation.DSMT4">
                  <p:embed/>
                </p:oleObj>
              </mc:Choice>
              <mc:Fallback>
                <p:oleObj name="Equation" r:id="rId6" imgW="787400" imgH="431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1639214"/>
                        <a:ext cx="1211177" cy="676006"/>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334149854"/>
              </p:ext>
            </p:extLst>
          </p:nvPr>
        </p:nvGraphicFramePr>
        <p:xfrm>
          <a:off x="1516388" y="2719334"/>
          <a:ext cx="4418350" cy="690817"/>
        </p:xfrm>
        <a:graphic>
          <a:graphicData uri="http://schemas.openxmlformats.org/presentationml/2006/ole">
            <mc:AlternateContent xmlns:mc="http://schemas.openxmlformats.org/markup-compatibility/2006">
              <mc:Choice xmlns:v="urn:schemas-microsoft-com:vml" Requires="v">
                <p:oleObj spid="_x0000_s18460" name="Equation" r:id="rId8" imgW="2933700" imgH="482600" progId="Equation.DSMT4">
                  <p:embed/>
                </p:oleObj>
              </mc:Choice>
              <mc:Fallback>
                <p:oleObj name="Equation" r:id="rId8" imgW="2933700" imgH="482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16388" y="2719334"/>
                        <a:ext cx="4418350" cy="690817"/>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3853942"/>
              </p:ext>
            </p:extLst>
          </p:nvPr>
        </p:nvGraphicFramePr>
        <p:xfrm>
          <a:off x="1423229" y="3943470"/>
          <a:ext cx="4583517" cy="518374"/>
        </p:xfrm>
        <a:graphic>
          <a:graphicData uri="http://schemas.openxmlformats.org/presentationml/2006/ole">
            <mc:AlternateContent xmlns:mc="http://schemas.openxmlformats.org/markup-compatibility/2006">
              <mc:Choice xmlns:v="urn:schemas-microsoft-com:vml" Requires="v">
                <p:oleObj spid="_x0000_s18461" name="Equation" r:id="rId10" imgW="3225600" imgH="304560" progId="Equation.DSMT4">
                  <p:embed/>
                </p:oleObj>
              </mc:Choice>
              <mc:Fallback>
                <p:oleObj name="Equation" r:id="rId10" imgW="3225600" imgH="304560" progId="Equation.DSMT4">
                  <p:embed/>
                  <p:pic>
                    <p:nvPicPr>
                      <p:cNvPr id="0" name=""/>
                      <p:cNvPicPr>
                        <a:picLocks noChangeAspect="1" noChangeArrowheads="1"/>
                      </p:cNvPicPr>
                      <p:nvPr/>
                    </p:nvPicPr>
                    <p:blipFill>
                      <a:blip r:embed="rId11"/>
                      <a:srcRect/>
                      <a:stretch>
                        <a:fillRect/>
                      </a:stretch>
                    </p:blipFill>
                    <p:spPr bwMode="auto">
                      <a:xfrm>
                        <a:off x="1423229" y="3943470"/>
                        <a:ext cx="4583517" cy="518374"/>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874919984"/>
              </p:ext>
            </p:extLst>
          </p:nvPr>
        </p:nvGraphicFramePr>
        <p:xfrm>
          <a:off x="2064957" y="4879574"/>
          <a:ext cx="1997573" cy="665858"/>
        </p:xfrm>
        <a:graphic>
          <a:graphicData uri="http://schemas.openxmlformats.org/presentationml/2006/ole">
            <mc:AlternateContent xmlns:mc="http://schemas.openxmlformats.org/markup-compatibility/2006">
              <mc:Choice xmlns:v="urn:schemas-microsoft-com:vml" Requires="v">
                <p:oleObj spid="_x0000_s18462" name="Equation" r:id="rId12" imgW="1409700" imgH="457200" progId="Equation.DSMT4">
                  <p:embed/>
                </p:oleObj>
              </mc:Choice>
              <mc:Fallback>
                <p:oleObj name="Equation" r:id="rId12" imgW="1409700" imgH="457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64957" y="4879574"/>
                        <a:ext cx="1997573" cy="665858"/>
                      </a:xfrm>
                      <a:prstGeom prst="rect">
                        <a:avLst/>
                      </a:prstGeom>
                      <a:noFill/>
                    </p:spPr>
                  </p:pic>
                </p:oleObj>
              </mc:Fallback>
            </mc:AlternateContent>
          </a:graphicData>
        </a:graphic>
      </p:graphicFrame>
    </p:spTree>
    <p:extLst>
      <p:ext uri="{BB962C8B-B14F-4D97-AF65-F5344CB8AC3E}">
        <p14:creationId xmlns:p14="http://schemas.microsoft.com/office/powerpoint/2010/main" val="412079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گام زمانی</a:t>
            </a:r>
            <a:endParaRPr lang="fa-IR" sz="2000" b="1" dirty="0" smtClean="0">
              <a:cs typeface="B Titr" pitchFamily="2" charset="-78"/>
            </a:endParaRPr>
          </a:p>
          <a:p>
            <a:pPr marL="457200" indent="-457200" algn="r" rtl="1">
              <a:buFont typeface="Wingdings" panose="05000000000000000000" pitchFamily="2" charset="2"/>
              <a:buChar char="v"/>
            </a:pPr>
            <a:endParaRPr lang="fa-IR" sz="2000" b="1" dirty="0">
              <a:cs typeface="B Titr" pitchFamily="2" charset="-78"/>
            </a:endParaRPr>
          </a:p>
          <a:p>
            <a:pPr marL="457200" indent="-457200">
              <a:buFont typeface="Wingdings" panose="05000000000000000000" pitchFamily="2" charset="2"/>
              <a:buChar char="ü"/>
            </a:pPr>
            <a:endParaRPr lang="fa-IR" sz="2000" b="1" dirty="0">
              <a:cs typeface="B Titr" pitchFamily="2" charset="-78"/>
            </a:endParaRPr>
          </a:p>
          <a:p>
            <a:pPr algn="r" rtl="1">
              <a:lnSpc>
                <a:spcPct val="150000"/>
              </a:lnSpc>
            </a:pPr>
            <a:r>
              <a:rPr lang="fa-IR" sz="2000" dirty="0">
                <a:cs typeface="B Titr" panose="00000700000000000000" pitchFamily="2" charset="-78"/>
              </a:rPr>
              <a:t>اگر حل پایا مورد نظر باشد می‌توان از گام زمانی موضعی استفاده کرد یعنی هر سلول می‌تواند گام زمانی مربوط به خود را داشته باشد ولی در حل ناپایا باید گام زمانی تمام سلول‌ها یکسان و به شکل زیر باشد:</a:t>
            </a:r>
            <a:endParaRPr lang="en-US" sz="2000" dirty="0">
              <a:cs typeface="B Titr" panose="00000700000000000000"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v"/>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963085996"/>
              </p:ext>
            </p:extLst>
          </p:nvPr>
        </p:nvGraphicFramePr>
        <p:xfrm>
          <a:off x="3810000" y="3886200"/>
          <a:ext cx="1752600" cy="492919"/>
        </p:xfrm>
        <a:graphic>
          <a:graphicData uri="http://schemas.openxmlformats.org/presentationml/2006/ole">
            <mc:AlternateContent xmlns:mc="http://schemas.openxmlformats.org/markup-compatibility/2006">
              <mc:Choice xmlns:v="urn:schemas-microsoft-com:vml" Requires="v">
                <p:oleObj spid="_x0000_s23560" name="Equation" r:id="rId3" imgW="914400" imgH="253800" progId="Equation.DSMT4">
                  <p:embed/>
                </p:oleObj>
              </mc:Choice>
              <mc:Fallback>
                <p:oleObj name="Equation" r:id="rId3" imgW="914400" imgH="253800" progId="Equation.DSMT4">
                  <p:embed/>
                  <p:pic>
                    <p:nvPicPr>
                      <p:cNvPr id="0" name="Object 1"/>
                      <p:cNvPicPr>
                        <a:picLocks noChangeAspect="1" noChangeArrowheads="1"/>
                      </p:cNvPicPr>
                      <p:nvPr/>
                    </p:nvPicPr>
                    <p:blipFill>
                      <a:blip r:embed="rId4"/>
                      <a:srcRect/>
                      <a:stretch>
                        <a:fillRect/>
                      </a:stretch>
                    </p:blipFill>
                    <p:spPr bwMode="auto">
                      <a:xfrm>
                        <a:off x="3810000" y="3886200"/>
                        <a:ext cx="1752600" cy="492919"/>
                      </a:xfrm>
                      <a:prstGeom prst="rect">
                        <a:avLst/>
                      </a:prstGeom>
                      <a:noFill/>
                    </p:spPr>
                  </p:pic>
                </p:oleObj>
              </mc:Fallback>
            </mc:AlternateContent>
          </a:graphicData>
        </a:graphic>
      </p:graphicFrame>
    </p:spTree>
    <p:extLst>
      <p:ext uri="{BB962C8B-B14F-4D97-AF65-F5344CB8AC3E}">
        <p14:creationId xmlns:p14="http://schemas.microsoft.com/office/powerpoint/2010/main" val="365328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معادلات غیرلزج</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در حل ناپایا           کوچکترین گام زمانی سلول هاست که این مقدار بسیار کوچک است. </a:t>
            </a:r>
            <a:r>
              <a:rPr lang="fa-IR" sz="2000" dirty="0">
                <a:cs typeface="B Titr" panose="00000700000000000000" pitchFamily="2" charset="-78"/>
              </a:rPr>
              <a:t>گام زمانی انطباقی روشی است که به هر سلول اجازه می‌دهد با گام زمانی مربوط به خود حرکت کند اما در انتها پارامترهای جریان در تمام سلول‌ها به یک زمان یکسانی می‌رسند.</a:t>
            </a: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94095321"/>
              </p:ext>
            </p:extLst>
          </p:nvPr>
        </p:nvGraphicFramePr>
        <p:xfrm>
          <a:off x="1676400" y="2133600"/>
          <a:ext cx="5638800" cy="725637"/>
        </p:xfrm>
        <a:graphic>
          <a:graphicData uri="http://schemas.openxmlformats.org/presentationml/2006/ole">
            <mc:AlternateContent xmlns:mc="http://schemas.openxmlformats.org/markup-compatibility/2006">
              <mc:Choice xmlns:v="urn:schemas-microsoft-com:vml" Requires="v">
                <p:oleObj spid="_x0000_s10279" name="Equation" r:id="rId3" imgW="3594100" imgH="419100" progId="Equation.DSMT4">
                  <p:embed/>
                </p:oleObj>
              </mc:Choice>
              <mc:Fallback>
                <p:oleObj name="Equation" r:id="rId3" imgW="3594100" imgH="419100" progId="Equation.DSMT4">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133600"/>
                        <a:ext cx="5638800" cy="725637"/>
                      </a:xfrm>
                      <a:prstGeom prst="rect">
                        <a:avLst/>
                      </a:prstGeom>
                      <a:noFill/>
                    </p:spPr>
                  </p:pic>
                </p:oleObj>
              </mc:Fallback>
            </mc:AlternateContent>
          </a:graphicData>
        </a:graphic>
      </p:graphicFrame>
      <p:sp>
        <p:nvSpPr>
          <p:cNvPr id="6" name="Rectangle 1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742827331"/>
              </p:ext>
            </p:extLst>
          </p:nvPr>
        </p:nvGraphicFramePr>
        <p:xfrm>
          <a:off x="6629400" y="3600450"/>
          <a:ext cx="381000" cy="361950"/>
        </p:xfrm>
        <a:graphic>
          <a:graphicData uri="http://schemas.openxmlformats.org/presentationml/2006/ole">
            <mc:AlternateContent xmlns:mc="http://schemas.openxmlformats.org/markup-compatibility/2006">
              <mc:Choice xmlns:v="urn:schemas-microsoft-com:vml" Requires="v">
                <p:oleObj spid="_x0000_s10280" name="Equation" r:id="rId5" imgW="190335" imgH="177646" progId="Equation.DSMT4">
                  <p:embed/>
                </p:oleObj>
              </mc:Choice>
              <mc:Fallback>
                <p:oleObj name="Equation" r:id="rId5" imgW="190335" imgH="177646" progId="Equation.DSMT4">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3600450"/>
                        <a:ext cx="381000" cy="361950"/>
                      </a:xfrm>
                      <a:prstGeom prst="rect">
                        <a:avLst/>
                      </a:prstGeom>
                      <a:noFill/>
                    </p:spPr>
                  </p:pic>
                </p:oleObj>
              </mc:Fallback>
            </mc:AlternateContent>
          </a:graphicData>
        </a:graphic>
      </p:graphicFrame>
      <p:sp>
        <p:nvSpPr>
          <p:cNvPr id="12" name="Rectangle 25"/>
          <p:cNvSpPr>
            <a:spLocks noChangeArrowheads="1"/>
          </p:cNvSpPr>
          <p:nvPr/>
        </p:nvSpPr>
        <p:spPr bwMode="auto">
          <a:xfrm>
            <a:off x="0" y="180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7"/>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28"/>
          <p:cNvSpPr>
            <a:spLocks noChangeArrowheads="1"/>
          </p:cNvSpPr>
          <p:nvPr/>
        </p:nvSpPr>
        <p:spPr bwMode="auto">
          <a:xfrm>
            <a:off x="152400" y="333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55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lnSpc>
                <a:spcPct val="150000"/>
              </a:lnSpc>
              <a:buFont typeface="Wingdings" panose="05000000000000000000" pitchFamily="2" charset="2"/>
              <a:buChar char="ü"/>
            </a:pPr>
            <a:r>
              <a:rPr lang="fa-IR" sz="2000" b="1" dirty="0" smtClean="0">
                <a:cs typeface="B Titr" pitchFamily="2" charset="-78"/>
              </a:rPr>
              <a:t>ابتدا براساس محدودیت </a:t>
            </a:r>
            <a:r>
              <a:rPr lang="en-US" sz="2000" b="1" dirty="0" smtClean="0">
                <a:cs typeface="B Titr" pitchFamily="2" charset="-78"/>
              </a:rPr>
              <a:t>CFL</a:t>
            </a:r>
            <a:r>
              <a:rPr lang="fa-IR" sz="2000" b="1" dirty="0" smtClean="0">
                <a:cs typeface="B Titr" pitchFamily="2" charset="-78"/>
              </a:rPr>
              <a:t> گام زمانی هر سلول تعیین می شود و سپس با استفاده از رابطه ی زیر برای هر سلول یک مشخصه          تعیین می شود:</a:t>
            </a: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r>
              <a:rPr lang="fa-IR" sz="2000" b="1" dirty="0" smtClean="0">
                <a:cs typeface="B Titr" pitchFamily="2" charset="-78"/>
              </a:rPr>
              <a:t>سپس گام های زمانی جدیدی برای هر سلول به شکل زیر محاسبه می شود:</a:t>
            </a:r>
            <a:endParaRPr lang="fa-IR" sz="20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3189442736"/>
              </p:ext>
            </p:extLst>
          </p:nvPr>
        </p:nvGraphicFramePr>
        <p:xfrm>
          <a:off x="4267200" y="1469571"/>
          <a:ext cx="381000" cy="435429"/>
        </p:xfrm>
        <a:graphic>
          <a:graphicData uri="http://schemas.openxmlformats.org/presentationml/2006/ole">
            <mc:AlternateContent xmlns:mc="http://schemas.openxmlformats.org/markup-compatibility/2006">
              <mc:Choice xmlns:v="urn:schemas-microsoft-com:vml" Requires="v">
                <p:oleObj spid="_x0000_s19502" name="Equation" r:id="rId3" imgW="203112" imgH="228501" progId="Equation.DSMT4">
                  <p:embed/>
                </p:oleObj>
              </mc:Choice>
              <mc:Fallback>
                <p:oleObj name="Equation" r:id="rId3" imgW="203112" imgH="228501" progId="Equation.DSMT4">
                  <p:embed/>
                  <p:pic>
                    <p:nvPicPr>
                      <p:cNvPr id="0" name="Object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469571"/>
                        <a:ext cx="381000" cy="435429"/>
                      </a:xfrm>
                      <a:prstGeom prst="rect">
                        <a:avLst/>
                      </a:prstGeom>
                      <a:noFill/>
                    </p:spPr>
                  </p:pic>
                </p:oleObj>
              </mc:Fallback>
            </mc:AlternateContent>
          </a:graphicData>
        </a:graphic>
      </p:graphicFrame>
      <p:sp>
        <p:nvSpPr>
          <p:cNvPr id="17" name="Rectangle 33"/>
          <p:cNvSpPr>
            <a:spLocks noChangeArrowheads="1"/>
          </p:cNvSpPr>
          <p:nvPr/>
        </p:nvSpPr>
        <p:spPr bwMode="auto">
          <a:xfrm>
            <a:off x="0" y="228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3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1164297282"/>
              </p:ext>
            </p:extLst>
          </p:nvPr>
        </p:nvGraphicFramePr>
        <p:xfrm>
          <a:off x="2743200" y="2133600"/>
          <a:ext cx="2209800" cy="1098284"/>
        </p:xfrm>
        <a:graphic>
          <a:graphicData uri="http://schemas.openxmlformats.org/presentationml/2006/ole">
            <mc:AlternateContent xmlns:mc="http://schemas.openxmlformats.org/markup-compatibility/2006">
              <mc:Choice xmlns:v="urn:schemas-microsoft-com:vml" Requires="v">
                <p:oleObj spid="_x0000_s19503" name="Equation" r:id="rId5" imgW="1587240" imgH="787320" progId="Equation.DSMT4">
                  <p:embed/>
                </p:oleObj>
              </mc:Choice>
              <mc:Fallback>
                <p:oleObj name="Equation" r:id="rId5" imgW="1587240" imgH="787320" progId="Equation.DSMT4">
                  <p:embed/>
                  <p:pic>
                    <p:nvPicPr>
                      <p:cNvPr id="0" name="Object 34"/>
                      <p:cNvPicPr>
                        <a:picLocks noChangeAspect="1" noChangeArrowheads="1"/>
                      </p:cNvPicPr>
                      <p:nvPr/>
                    </p:nvPicPr>
                    <p:blipFill>
                      <a:blip r:embed="rId6"/>
                      <a:srcRect/>
                      <a:stretch>
                        <a:fillRect/>
                      </a:stretch>
                    </p:blipFill>
                    <p:spPr bwMode="auto">
                      <a:xfrm>
                        <a:off x="2743200" y="2133600"/>
                        <a:ext cx="2209800" cy="1098284"/>
                      </a:xfrm>
                      <a:prstGeom prst="rect">
                        <a:avLst/>
                      </a:prstGeom>
                      <a:noFill/>
                    </p:spPr>
                  </p:pic>
                </p:oleObj>
              </mc:Fallback>
            </mc:AlternateContent>
          </a:graphicData>
        </a:graphic>
      </p:graphicFrame>
      <p:sp>
        <p:nvSpPr>
          <p:cNvPr id="20" name="Rectangle 3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3032513663"/>
              </p:ext>
            </p:extLst>
          </p:nvPr>
        </p:nvGraphicFramePr>
        <p:xfrm>
          <a:off x="3581400" y="4343400"/>
          <a:ext cx="1789563" cy="486294"/>
        </p:xfrm>
        <a:graphic>
          <a:graphicData uri="http://schemas.openxmlformats.org/presentationml/2006/ole">
            <mc:AlternateContent xmlns:mc="http://schemas.openxmlformats.org/markup-compatibility/2006">
              <mc:Choice xmlns:v="urn:schemas-microsoft-com:vml" Requires="v">
                <p:oleObj spid="_x0000_s19504" name="Equation" r:id="rId7" imgW="876300" imgH="241300" progId="Equation.DSMT4">
                  <p:embed/>
                </p:oleObj>
              </mc:Choice>
              <mc:Fallback>
                <p:oleObj name="Equation" r:id="rId7" imgW="876300" imgH="241300" progId="Equation.DSMT4">
                  <p:embed/>
                  <p:pic>
                    <p:nvPicPr>
                      <p:cNvPr id="0" name="Object 3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1400" y="4343400"/>
                        <a:ext cx="1789563" cy="486294"/>
                      </a:xfrm>
                      <a:prstGeom prst="rect">
                        <a:avLst/>
                      </a:prstGeom>
                      <a:noFill/>
                    </p:spPr>
                  </p:pic>
                </p:oleObj>
              </mc:Fallback>
            </mc:AlternateContent>
          </a:graphicData>
        </a:graphic>
      </p:graphicFrame>
    </p:spTree>
    <p:extLst>
      <p:ext uri="{BB962C8B-B14F-4D97-AF65-F5344CB8AC3E}">
        <p14:creationId xmlns:p14="http://schemas.microsoft.com/office/powerpoint/2010/main" val="186323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r>
              <a:rPr lang="fa-IR" sz="2000" b="1" dirty="0" smtClean="0">
                <a:cs typeface="B Titr" pitchFamily="2" charset="-78"/>
              </a:rPr>
              <a:t>برای رسیدن از گام زمانی </a:t>
            </a:r>
            <a:r>
              <a:rPr lang="en-US" sz="2000" b="1" dirty="0" smtClean="0">
                <a:cs typeface="B Titr" pitchFamily="2" charset="-78"/>
              </a:rPr>
              <a:t>n</a:t>
            </a:r>
            <a:r>
              <a:rPr lang="fa-IR" sz="2000" b="1" dirty="0" smtClean="0">
                <a:cs typeface="B Titr" pitchFamily="2" charset="-78"/>
              </a:rPr>
              <a:t> به </a:t>
            </a:r>
            <a:r>
              <a:rPr lang="en-US" sz="2000" b="1" dirty="0" smtClean="0">
                <a:cs typeface="B Titr" pitchFamily="2" charset="-78"/>
              </a:rPr>
              <a:t>n+1</a:t>
            </a:r>
            <a:r>
              <a:rPr lang="fa-IR" sz="2000" b="1" dirty="0" smtClean="0">
                <a:cs typeface="B Titr" pitchFamily="2" charset="-78"/>
              </a:rPr>
              <a:t> باید یک سری گام های درونی طی کنیم.</a:t>
            </a:r>
            <a:endParaRPr lang="fa-IR" sz="20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برای مثال یک معادله موج یک بعدی را در نظر بگیرید:</a:t>
            </a:r>
          </a:p>
          <a:p>
            <a:pPr marL="457200" indent="-457200" algn="r" rtl="1">
              <a:lnSpc>
                <a:spcPct val="150000"/>
              </a:lnSpc>
              <a:buFont typeface="Wingdings" panose="05000000000000000000" pitchFamily="2" charset="2"/>
              <a:buChar char="ü"/>
            </a:pPr>
            <a:endParaRPr lang="fa-IR" sz="2000" b="1" dirty="0">
              <a:cs typeface="B Titr" pitchFamily="2" charset="-78"/>
            </a:endParaRPr>
          </a:p>
          <a:p>
            <a:pPr marL="457200" indent="-457200" algn="r" rtl="1">
              <a:lnSpc>
                <a:spcPct val="150000"/>
              </a:lnSpc>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در ابتدا گام زمانی موضعی در تمام سلول ها محاسبه می شود و سپس         و           در تمام سلول ها محاسبه می شود.</a:t>
            </a: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461788684"/>
              </p:ext>
            </p:extLst>
          </p:nvPr>
        </p:nvGraphicFramePr>
        <p:xfrm>
          <a:off x="1752600" y="2727960"/>
          <a:ext cx="1219200" cy="624840"/>
        </p:xfrm>
        <a:graphic>
          <a:graphicData uri="http://schemas.openxmlformats.org/presentationml/2006/ole">
            <mc:AlternateContent xmlns:mc="http://schemas.openxmlformats.org/markup-compatibility/2006">
              <mc:Choice xmlns:v="urn:schemas-microsoft-com:vml" Requires="v">
                <p:oleObj spid="_x0000_s11297" name="Equation" r:id="rId4" imgW="761669" imgH="393529" progId="Equation.DSMT4">
                  <p:embed/>
                </p:oleObj>
              </mc:Choice>
              <mc:Fallback>
                <p:oleObj name="Equation" r:id="rId4" imgW="761669" imgH="393529" progId="Equation.DSMT4">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727960"/>
                        <a:ext cx="1219200" cy="624840"/>
                      </a:xfrm>
                      <a:prstGeom prst="rect">
                        <a:avLst/>
                      </a:prstGeom>
                      <a:noFill/>
                    </p:spPr>
                  </p:pic>
                </p:oleObj>
              </mc:Fallback>
            </mc:AlternateContent>
          </a:graphicData>
        </a:graphic>
      </p:graphicFrame>
      <p:sp>
        <p:nvSpPr>
          <p:cNvPr id="8"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4199761883"/>
              </p:ext>
            </p:extLst>
          </p:nvPr>
        </p:nvGraphicFramePr>
        <p:xfrm>
          <a:off x="4613656" y="2743200"/>
          <a:ext cx="2396744" cy="641985"/>
        </p:xfrm>
        <a:graphic>
          <a:graphicData uri="http://schemas.openxmlformats.org/presentationml/2006/ole">
            <mc:AlternateContent xmlns:mc="http://schemas.openxmlformats.org/markup-compatibility/2006">
              <mc:Choice xmlns:v="urn:schemas-microsoft-com:vml" Requires="v">
                <p:oleObj spid="_x0000_s11298" name="Equation" r:id="rId6" imgW="1600200" imgH="431800" progId="Equation.DSMT4">
                  <p:embed/>
                </p:oleObj>
              </mc:Choice>
              <mc:Fallback>
                <p:oleObj name="Equation" r:id="rId6" imgW="1600200" imgH="431800" progId="Equation.DSMT4">
                  <p:embed/>
                  <p:pic>
                    <p:nvPicPr>
                      <p:cNvPr id="0"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3656" y="2743200"/>
                        <a:ext cx="2396744" cy="641985"/>
                      </a:xfrm>
                      <a:prstGeom prst="rect">
                        <a:avLst/>
                      </a:prstGeom>
                      <a:noFill/>
                    </p:spPr>
                  </p:pic>
                </p:oleObj>
              </mc:Fallback>
            </mc:AlternateContent>
          </a:graphicData>
        </a:graphic>
      </p:graphicFrame>
      <p:sp>
        <p:nvSpPr>
          <p:cNvPr id="10"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827814044"/>
              </p:ext>
            </p:extLst>
          </p:nvPr>
        </p:nvGraphicFramePr>
        <p:xfrm>
          <a:off x="1752600" y="3810000"/>
          <a:ext cx="361217" cy="276225"/>
        </p:xfrm>
        <a:graphic>
          <a:graphicData uri="http://schemas.openxmlformats.org/presentationml/2006/ole">
            <mc:AlternateContent xmlns:mc="http://schemas.openxmlformats.org/markup-compatibility/2006">
              <mc:Choice xmlns:v="urn:schemas-microsoft-com:vml" Requires="v">
                <p:oleObj spid="_x0000_s11299" name="Equation" r:id="rId8" imgW="164814" imgH="126780" progId="Equation.DSMT4">
                  <p:embed/>
                </p:oleObj>
              </mc:Choice>
              <mc:Fallback>
                <p:oleObj name="Equation" r:id="rId8" imgW="164814" imgH="126780" progId="Equation.DSMT4">
                  <p:embed/>
                  <p:pic>
                    <p:nvPicPr>
                      <p:cNvPr id="0" name="Object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2600" y="3810000"/>
                        <a:ext cx="361217" cy="276225"/>
                      </a:xfrm>
                      <a:prstGeom prst="rect">
                        <a:avLst/>
                      </a:prstGeom>
                      <a:noFill/>
                    </p:spPr>
                  </p:pic>
                </p:oleObj>
              </mc:Fallback>
            </mc:AlternateContent>
          </a:graphicData>
        </a:graphic>
      </p:graphicFrame>
      <p:sp>
        <p:nvSpPr>
          <p:cNvPr id="12" name="Rectangle 21"/>
          <p:cNvSpPr>
            <a:spLocks noChangeArrowheads="1"/>
          </p:cNvSpPr>
          <p:nvPr/>
        </p:nvSpPr>
        <p:spPr bwMode="auto">
          <a:xfrm>
            <a:off x="0" y="123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2494506513"/>
              </p:ext>
            </p:extLst>
          </p:nvPr>
        </p:nvGraphicFramePr>
        <p:xfrm>
          <a:off x="1143000" y="3733800"/>
          <a:ext cx="389033" cy="389033"/>
        </p:xfrm>
        <a:graphic>
          <a:graphicData uri="http://schemas.openxmlformats.org/presentationml/2006/ole">
            <mc:AlternateContent xmlns:mc="http://schemas.openxmlformats.org/markup-compatibility/2006">
              <mc:Choice xmlns:v="urn:schemas-microsoft-com:vml" Requires="v">
                <p:oleObj spid="_x0000_s11300" name="Equation" r:id="rId10" imgW="228600" imgH="228600" progId="Equation.DSMT4">
                  <p:embed/>
                </p:oleObj>
              </mc:Choice>
              <mc:Fallback>
                <p:oleObj name="Equation" r:id="rId10" imgW="228600" imgH="228600" progId="Equation.DSMT4">
                  <p:embed/>
                  <p:pic>
                    <p:nvPicPr>
                      <p:cNvPr id="0" name="Object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43000" y="3733800"/>
                        <a:ext cx="389033" cy="389033"/>
                      </a:xfrm>
                      <a:prstGeom prst="rect">
                        <a:avLst/>
                      </a:prstGeom>
                      <a:noFill/>
                    </p:spPr>
                  </p:pic>
                </p:oleObj>
              </mc:Fallback>
            </mc:AlternateContent>
          </a:graphicData>
        </a:graphic>
      </p:graphicFrame>
      <p:sp>
        <p:nvSpPr>
          <p:cNvPr id="15" name="Rectangle 24"/>
          <p:cNvSpPr>
            <a:spLocks noChangeArrowheads="1"/>
          </p:cNvSpPr>
          <p:nvPr/>
        </p:nvSpPr>
        <p:spPr bwMode="auto">
          <a:xfrm>
            <a:off x="0" y="228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57844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marL="457200" indent="-457200" algn="r" rtl="1">
              <a:buFont typeface="Wingdings" panose="05000000000000000000" pitchFamily="2" charset="2"/>
              <a:buChar char="ü"/>
            </a:pPr>
            <a:endParaRPr lang="fa-IR" sz="2000" b="1" dirty="0">
              <a:cs typeface="B Titr" pitchFamily="2" charset="-78"/>
            </a:endParaRPr>
          </a:p>
          <a:p>
            <a:pPr marL="457200" indent="-457200" algn="r" rtl="1">
              <a:lnSpc>
                <a:spcPct val="150000"/>
              </a:lnSpc>
              <a:buFont typeface="Wingdings" panose="05000000000000000000" pitchFamily="2" charset="2"/>
              <a:buChar char="ü"/>
            </a:pPr>
            <a:endParaRPr lang="fa-IR" sz="2000" b="1" dirty="0">
              <a:cs typeface="B Titr" pitchFamily="2" charset="-78"/>
            </a:endParaRPr>
          </a:p>
          <a:p>
            <a:pPr marL="457200" indent="-457200" algn="r" rtl="1">
              <a:lnSpc>
                <a:spcPct val="150000"/>
              </a:lnSpc>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endParaRPr lang="fa-IR" sz="2000" b="1" dirty="0">
              <a:cs typeface="B Titr" pitchFamily="2" charset="-78"/>
            </a:endParaRPr>
          </a:p>
          <a:p>
            <a:pPr marL="457200" indent="-457200" algn="r" rtl="1">
              <a:lnSpc>
                <a:spcPct val="150000"/>
              </a:lnSpc>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در هر گام زمانی تعدادی گام درونی حل می </a:t>
            </a:r>
            <a:r>
              <a:rPr lang="fa-IR" sz="2000" b="1" smtClean="0">
                <a:cs typeface="B Titr" pitchFamily="2" charset="-78"/>
              </a:rPr>
              <a:t>شود تا </a:t>
            </a:r>
            <a:r>
              <a:rPr lang="fa-IR" sz="2000" b="1" dirty="0" smtClean="0">
                <a:cs typeface="B Titr" pitchFamily="2" charset="-78"/>
              </a:rPr>
              <a:t>به گام زمانی بعدی برسیم.</a:t>
            </a: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21"/>
          <p:cNvSpPr>
            <a:spLocks noChangeArrowheads="1"/>
          </p:cNvSpPr>
          <p:nvPr/>
        </p:nvSpPr>
        <p:spPr bwMode="auto">
          <a:xfrm>
            <a:off x="0" y="123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24"/>
          <p:cNvSpPr>
            <a:spLocks noChangeArrowheads="1"/>
          </p:cNvSpPr>
          <p:nvPr/>
        </p:nvSpPr>
        <p:spPr bwMode="auto">
          <a:xfrm>
            <a:off x="0" y="228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6" name="Picture 15"/>
          <p:cNvPicPr/>
          <p:nvPr/>
        </p:nvPicPr>
        <p:blipFill>
          <a:blip r:embed="rId3">
            <a:extLst>
              <a:ext uri="{28A0092B-C50C-407E-A947-70E740481C1C}">
                <a14:useLocalDpi xmlns:a14="http://schemas.microsoft.com/office/drawing/2010/main" val="0"/>
              </a:ext>
            </a:extLst>
          </a:blip>
          <a:stretch>
            <a:fillRect/>
          </a:stretch>
        </p:blipFill>
        <p:spPr>
          <a:xfrm>
            <a:off x="2343150" y="388417"/>
            <a:ext cx="4457700" cy="3332328"/>
          </a:xfrm>
          <a:prstGeom prst="rect">
            <a:avLst/>
          </a:prstGeom>
        </p:spPr>
      </p:pic>
    </p:spTree>
    <p:extLst>
      <p:ext uri="{BB962C8B-B14F-4D97-AF65-F5344CB8AC3E}">
        <p14:creationId xmlns:p14="http://schemas.microsoft.com/office/powerpoint/2010/main" val="3585995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marL="457200" indent="-457200" algn="r" rtl="1">
              <a:buFont typeface="Wingdings" panose="05000000000000000000" pitchFamily="2" charset="2"/>
              <a:buChar char="ü"/>
            </a:pPr>
            <a:endParaRPr lang="fa-IR" sz="2000" b="1" dirty="0">
              <a:cs typeface="B Titr" pitchFamily="2" charset="-78"/>
            </a:endParaRPr>
          </a:p>
          <a:p>
            <a:pPr marL="457200" indent="-457200" algn="r" rtl="1">
              <a:lnSpc>
                <a:spcPct val="150000"/>
              </a:lnSpc>
              <a:buFont typeface="Wingdings" panose="05000000000000000000" pitchFamily="2" charset="2"/>
              <a:buChar char="ü"/>
            </a:pPr>
            <a:endParaRPr lang="fa-IR" sz="2000" b="1" dirty="0">
              <a:cs typeface="B Titr" pitchFamily="2" charset="-78"/>
            </a:endParaRPr>
          </a:p>
          <a:p>
            <a:pPr marL="457200" indent="-457200" algn="r" rtl="1">
              <a:lnSpc>
                <a:spcPct val="150000"/>
              </a:lnSpc>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21"/>
          <p:cNvSpPr>
            <a:spLocks noChangeArrowheads="1"/>
          </p:cNvSpPr>
          <p:nvPr/>
        </p:nvSpPr>
        <p:spPr bwMode="auto">
          <a:xfrm>
            <a:off x="0" y="123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24"/>
          <p:cNvSpPr>
            <a:spLocks noChangeArrowheads="1"/>
          </p:cNvSpPr>
          <p:nvPr/>
        </p:nvSpPr>
        <p:spPr bwMode="auto">
          <a:xfrm>
            <a:off x="0" y="228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4" name="Picture 13"/>
          <p:cNvPicPr/>
          <p:nvPr/>
        </p:nvPicPr>
        <p:blipFill>
          <a:blip r:embed="rId3">
            <a:extLst>
              <a:ext uri="{28A0092B-C50C-407E-A947-70E740481C1C}">
                <a14:useLocalDpi xmlns:a14="http://schemas.microsoft.com/office/drawing/2010/main" val="0"/>
              </a:ext>
            </a:extLst>
          </a:blip>
          <a:stretch>
            <a:fillRect/>
          </a:stretch>
        </p:blipFill>
        <p:spPr>
          <a:xfrm>
            <a:off x="2552700" y="914400"/>
            <a:ext cx="4991100" cy="4184650"/>
          </a:xfrm>
          <a:prstGeom prst="rect">
            <a:avLst/>
          </a:prstGeom>
        </p:spPr>
      </p:pic>
    </p:spTree>
    <p:extLst>
      <p:ext uri="{BB962C8B-B14F-4D97-AF65-F5344CB8AC3E}">
        <p14:creationId xmlns:p14="http://schemas.microsoft.com/office/powerpoint/2010/main" val="8673183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4341</TotalTime>
  <Words>409</Words>
  <Application>Microsoft Office PowerPoint</Application>
  <PresentationFormat>On-screen Show (4:3)</PresentationFormat>
  <Paragraphs>113</Paragraphs>
  <Slides>21</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4" baseType="lpstr">
      <vt:lpstr>B Farnaz</vt:lpstr>
      <vt:lpstr>B Titr</vt:lpstr>
      <vt:lpstr>B Zar</vt:lpstr>
      <vt:lpstr>Calibri</vt:lpstr>
      <vt:lpstr>Lucida Sans Unicode</vt:lpstr>
      <vt:lpstr>Narkisim</vt:lpstr>
      <vt:lpstr>Times New Roman</vt:lpstr>
      <vt:lpstr>Verdana</vt:lpstr>
      <vt:lpstr>Wingdings</vt:lpstr>
      <vt:lpstr>Wingdings 2</vt:lpstr>
      <vt:lpstr>Wingdings 3</vt:lpstr>
      <vt:lpstr>Concourse</vt:lpstr>
      <vt:lpstr>Equation</vt:lpstr>
      <vt:lpstr>           روش گام زمانی انطباقی در حلگرهای ناپایا  سعید شیخی آبان 95    </vt:lpstr>
      <vt:lpstr> </vt:lpstr>
      <vt:lpstr> </vt:lpstr>
      <vt:lpstr> </vt:lpstr>
      <vt:lpstr> </vt:lpstr>
      <vt:lpstr> </vt:lpstr>
      <vt:lpstr> </vt:lpstr>
      <vt:lpstr> </vt:lpstr>
      <vt:lpstr> </vt:lpstr>
      <vt:lpstr>توانمندیهای کُد</vt:lpstr>
      <vt:lpstr>توانمندیهای کُد</vt:lpstr>
      <vt:lpstr>آنچه در این کد خواهید آموخت</vt:lpstr>
      <vt:lpstr>نکات و الزامات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215</cp:revision>
  <dcterms:created xsi:type="dcterms:W3CDTF">2006-08-16T00:00:00Z</dcterms:created>
  <dcterms:modified xsi:type="dcterms:W3CDTF">2017-02-16T11:08:31Z</dcterms:modified>
</cp:coreProperties>
</file>