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2"/>
  </p:notesMasterIdLst>
  <p:sldIdLst>
    <p:sldId id="366" r:id="rId2"/>
    <p:sldId id="354" r:id="rId3"/>
    <p:sldId id="367" r:id="rId4"/>
    <p:sldId id="368" r:id="rId5"/>
    <p:sldId id="369" r:id="rId6"/>
    <p:sldId id="370" r:id="rId7"/>
    <p:sldId id="381" r:id="rId8"/>
    <p:sldId id="373" r:id="rId9"/>
    <p:sldId id="382" r:id="rId10"/>
    <p:sldId id="372" r:id="rId11"/>
    <p:sldId id="356" r:id="rId12"/>
    <p:sldId id="362" r:id="rId13"/>
    <p:sldId id="380" r:id="rId14"/>
    <p:sldId id="365" r:id="rId15"/>
    <p:sldId id="374" r:id="rId16"/>
    <p:sldId id="375" r:id="rId17"/>
    <p:sldId id="376" r:id="rId18"/>
    <p:sldId id="377" r:id="rId19"/>
    <p:sldId id="378" r:id="rId20"/>
    <p:sldId id="379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00"/>
    <a:srgbClr val="CC3300"/>
    <a:srgbClr val="000066"/>
    <a:srgbClr val="FF66FF"/>
    <a:srgbClr val="800000"/>
    <a:srgbClr val="003300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107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3DFA8E-A48B-465D-893E-BCCF63F73B78}" type="doc">
      <dgm:prSet loTypeId="urn:microsoft.com/office/officeart/2005/8/layout/hierarchy2" loCatId="hierarchy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7B879C1-B0FB-403E-B187-8F554AC8F41F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ctr"/>
          <a:r>
            <a:rPr lang="fa-IR" sz="2000" b="1" dirty="0" smtClean="0">
              <a:solidFill>
                <a:schemeClr val="tx1"/>
              </a:solidFill>
              <a:cs typeface="B Zar" panose="00000400000000000000" pitchFamily="2" charset="-78"/>
            </a:rPr>
            <a:t>مدل‌های شبیه‌سازی</a:t>
          </a:r>
          <a:endParaRPr lang="en-US" sz="2000" b="1" dirty="0">
            <a:solidFill>
              <a:schemeClr val="tx1"/>
            </a:solidFill>
            <a:cs typeface="B Zar" panose="00000400000000000000" pitchFamily="2" charset="-78"/>
          </a:endParaRPr>
        </a:p>
      </dgm:t>
    </dgm:pt>
    <dgm:pt modelId="{9F237ED1-4C79-4F95-9E5B-FE6CD2214D7B}" type="parTrans" cxnId="{6C114E21-B9BE-4F56-A4E8-BBFE827AB333}">
      <dgm:prSet/>
      <dgm:spPr/>
      <dgm:t>
        <a:bodyPr/>
        <a:lstStyle/>
        <a:p>
          <a:pPr algn="ctr"/>
          <a:endParaRPr lang="en-US"/>
        </a:p>
      </dgm:t>
    </dgm:pt>
    <dgm:pt modelId="{382B8171-4C45-4C34-B9E0-A59628D19997}" type="sibTrans" cxnId="{6C114E21-B9BE-4F56-A4E8-BBFE827AB333}">
      <dgm:prSet/>
      <dgm:spPr/>
      <dgm:t>
        <a:bodyPr/>
        <a:lstStyle/>
        <a:p>
          <a:pPr algn="ctr"/>
          <a:endParaRPr lang="en-US"/>
        </a:p>
      </dgm:t>
    </dgm:pt>
    <dgm:pt modelId="{3230FA43-39AB-45EF-82D7-7D1973905DEB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pPr algn="ctr"/>
          <a:r>
            <a:rPr lang="fa-IR" sz="1600" b="1" dirty="0" smtClean="0">
              <a:solidFill>
                <a:schemeClr val="tx1"/>
              </a:solidFill>
              <a:cs typeface="B Zar" panose="00000400000000000000" pitchFamily="2" charset="-78"/>
            </a:rPr>
            <a:t>نفت سیاه</a:t>
          </a:r>
          <a:endParaRPr lang="en-US" sz="1600" b="1" dirty="0">
            <a:solidFill>
              <a:schemeClr val="tx1"/>
            </a:solidFill>
            <a:cs typeface="B Zar" panose="00000400000000000000" pitchFamily="2" charset="-78"/>
          </a:endParaRPr>
        </a:p>
      </dgm:t>
    </dgm:pt>
    <dgm:pt modelId="{EC21DA85-6393-4692-8CB4-506573DB2282}" type="parTrans" cxnId="{2A4B863F-42BD-4F21-B3CC-FB8F879B406A}">
      <dgm:prSet/>
      <dgm:spPr>
        <a:solidFill>
          <a:schemeClr val="accent3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pPr algn="ctr"/>
          <a:endParaRPr lang="en-US"/>
        </a:p>
      </dgm:t>
    </dgm:pt>
    <dgm:pt modelId="{0F5C9668-6E2A-4BB1-96BF-B4684849D9D3}" type="sibTrans" cxnId="{2A4B863F-42BD-4F21-B3CC-FB8F879B406A}">
      <dgm:prSet/>
      <dgm:spPr/>
      <dgm:t>
        <a:bodyPr/>
        <a:lstStyle/>
        <a:p>
          <a:pPr algn="ctr"/>
          <a:endParaRPr lang="en-US"/>
        </a:p>
      </dgm:t>
    </dgm:pt>
    <dgm:pt modelId="{66897E3C-C209-4880-956C-ACAD009566AB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pPr algn="ctr"/>
          <a:r>
            <a:rPr lang="fa-IR" sz="1600" b="1" dirty="0" smtClean="0">
              <a:solidFill>
                <a:schemeClr val="tx1"/>
              </a:solidFill>
              <a:cs typeface="B Zar" panose="00000400000000000000" pitchFamily="2" charset="-78"/>
            </a:rPr>
            <a:t>ترکیبی</a:t>
          </a:r>
          <a:endParaRPr lang="en-US" sz="1600" b="1" dirty="0">
            <a:solidFill>
              <a:schemeClr val="tx1"/>
            </a:solidFill>
            <a:cs typeface="B Zar" panose="00000400000000000000" pitchFamily="2" charset="-78"/>
          </a:endParaRPr>
        </a:p>
      </dgm:t>
    </dgm:pt>
    <dgm:pt modelId="{2964E454-6F5D-482C-9D8F-A4F74EB27FC9}" type="parTrans" cxnId="{80A7325E-3C26-40A5-AF50-5AA47E19255D}">
      <dgm:prSet/>
      <dgm:spPr>
        <a:solidFill>
          <a:schemeClr val="accent3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pPr algn="ctr"/>
          <a:endParaRPr lang="en-US"/>
        </a:p>
      </dgm:t>
    </dgm:pt>
    <dgm:pt modelId="{6BC1805F-B8BF-4641-820E-7FF90DF3BC77}" type="sibTrans" cxnId="{80A7325E-3C26-40A5-AF50-5AA47E19255D}">
      <dgm:prSet/>
      <dgm:spPr/>
      <dgm:t>
        <a:bodyPr/>
        <a:lstStyle/>
        <a:p>
          <a:pPr algn="ctr"/>
          <a:endParaRPr lang="en-US"/>
        </a:p>
      </dgm:t>
    </dgm:pt>
    <dgm:pt modelId="{53550142-2C56-4F88-99DA-9F024F0131D1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pPr algn="ctr"/>
          <a:r>
            <a:rPr lang="fa-IR" sz="1600" b="1" dirty="0" smtClean="0">
              <a:solidFill>
                <a:schemeClr val="tx1"/>
              </a:solidFill>
              <a:cs typeface="B Zar" panose="00000400000000000000" pitchFamily="2" charset="-78"/>
            </a:rPr>
            <a:t>حرارتی</a:t>
          </a:r>
          <a:endParaRPr lang="en-US" sz="1600" b="1" dirty="0">
            <a:solidFill>
              <a:schemeClr val="tx1"/>
            </a:solidFill>
            <a:cs typeface="B Zar" panose="00000400000000000000" pitchFamily="2" charset="-78"/>
          </a:endParaRPr>
        </a:p>
      </dgm:t>
    </dgm:pt>
    <dgm:pt modelId="{4B5E0E9F-8D8C-4236-843C-D33EAF01E69E}" type="parTrans" cxnId="{CE1BDB1E-2234-4B82-A2D9-6BC812FD1757}">
      <dgm:prSet/>
      <dgm:spPr>
        <a:ln>
          <a:solidFill>
            <a:schemeClr val="tx1"/>
          </a:solidFill>
        </a:ln>
      </dgm:spPr>
      <dgm:t>
        <a:bodyPr/>
        <a:lstStyle/>
        <a:p>
          <a:pPr algn="ctr"/>
          <a:endParaRPr lang="en-US"/>
        </a:p>
      </dgm:t>
    </dgm:pt>
    <dgm:pt modelId="{AFD6CD31-69F1-40FC-A5EB-AE112FEF9A35}" type="sibTrans" cxnId="{CE1BDB1E-2234-4B82-A2D9-6BC812FD1757}">
      <dgm:prSet/>
      <dgm:spPr/>
      <dgm:t>
        <a:bodyPr/>
        <a:lstStyle/>
        <a:p>
          <a:pPr algn="ctr"/>
          <a:endParaRPr lang="en-US"/>
        </a:p>
      </dgm:t>
    </dgm:pt>
    <dgm:pt modelId="{7306465B-CE56-4020-B583-94864FA4E162}" type="pres">
      <dgm:prSet presAssocID="{073DFA8E-A48B-465D-893E-BCCF63F73B7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D437161-D4BC-4D69-B03E-77E26EA3B1BD}" type="pres">
      <dgm:prSet presAssocID="{E7B879C1-B0FB-403E-B187-8F554AC8F41F}" presName="root1" presStyleCnt="0"/>
      <dgm:spPr/>
    </dgm:pt>
    <dgm:pt modelId="{841808B4-624F-48AF-933D-E8C9D894706A}" type="pres">
      <dgm:prSet presAssocID="{E7B879C1-B0FB-403E-B187-8F554AC8F41F}" presName="LevelOneTextNode" presStyleLbl="node0" presStyleIdx="0" presStyleCnt="1" custScaleX="9464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C9D0485-4301-416A-B37D-6C527A9C839B}" type="pres">
      <dgm:prSet presAssocID="{E7B879C1-B0FB-403E-B187-8F554AC8F41F}" presName="level2hierChild" presStyleCnt="0"/>
      <dgm:spPr/>
    </dgm:pt>
    <dgm:pt modelId="{6E9C3867-F605-4B18-82F9-C2E7C53E367B}" type="pres">
      <dgm:prSet presAssocID="{EC21DA85-6393-4692-8CB4-506573DB2282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D8C325CF-3694-4D98-8895-EC372C445CD5}" type="pres">
      <dgm:prSet presAssocID="{EC21DA85-6393-4692-8CB4-506573DB2282}" presName="connTx" presStyleLbl="parChTrans1D2" presStyleIdx="0" presStyleCnt="3"/>
      <dgm:spPr/>
      <dgm:t>
        <a:bodyPr/>
        <a:lstStyle/>
        <a:p>
          <a:endParaRPr lang="en-US"/>
        </a:p>
      </dgm:t>
    </dgm:pt>
    <dgm:pt modelId="{75D09421-0F12-4719-A8C7-EBB8B7F6CF35}" type="pres">
      <dgm:prSet presAssocID="{3230FA43-39AB-45EF-82D7-7D1973905DEB}" presName="root2" presStyleCnt="0"/>
      <dgm:spPr/>
    </dgm:pt>
    <dgm:pt modelId="{DC761853-70B4-4DD5-AFDE-1B942EDCA61A}" type="pres">
      <dgm:prSet presAssocID="{3230FA43-39AB-45EF-82D7-7D1973905DEB}" presName="LevelTwoTextNode" presStyleLbl="node2" presStyleIdx="0" presStyleCnt="3" custScaleY="773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AD4991A-8608-46A7-9FF7-35051FC83B08}" type="pres">
      <dgm:prSet presAssocID="{3230FA43-39AB-45EF-82D7-7D1973905DEB}" presName="level3hierChild" presStyleCnt="0"/>
      <dgm:spPr/>
    </dgm:pt>
    <dgm:pt modelId="{221A9066-C84D-46BD-8500-8BB443D4C3D2}" type="pres">
      <dgm:prSet presAssocID="{2964E454-6F5D-482C-9D8F-A4F74EB27FC9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6BFB3DC7-7149-46D0-BB0F-CF51328D66DF}" type="pres">
      <dgm:prSet presAssocID="{2964E454-6F5D-482C-9D8F-A4F74EB27FC9}" presName="connTx" presStyleLbl="parChTrans1D2" presStyleIdx="1" presStyleCnt="3"/>
      <dgm:spPr/>
      <dgm:t>
        <a:bodyPr/>
        <a:lstStyle/>
        <a:p>
          <a:endParaRPr lang="en-US"/>
        </a:p>
      </dgm:t>
    </dgm:pt>
    <dgm:pt modelId="{7915A981-7CAA-4A01-8718-9B17B3F55044}" type="pres">
      <dgm:prSet presAssocID="{66897E3C-C209-4880-956C-ACAD009566AB}" presName="root2" presStyleCnt="0"/>
      <dgm:spPr/>
    </dgm:pt>
    <dgm:pt modelId="{7BFC193B-AE11-4BC7-B96D-7B8D79F2B5D4}" type="pres">
      <dgm:prSet presAssocID="{66897E3C-C209-4880-956C-ACAD009566AB}" presName="LevelTwoTextNode" presStyleLbl="node2" presStyleIdx="1" presStyleCnt="3" custScaleY="7725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1D66AE-8D18-4795-8F09-C1B71F065399}" type="pres">
      <dgm:prSet presAssocID="{66897E3C-C209-4880-956C-ACAD009566AB}" presName="level3hierChild" presStyleCnt="0"/>
      <dgm:spPr/>
    </dgm:pt>
    <dgm:pt modelId="{CFE6665E-9D6C-4692-B625-C786048EA579}" type="pres">
      <dgm:prSet presAssocID="{4B5E0E9F-8D8C-4236-843C-D33EAF01E69E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1CD013A3-E106-4C3E-A1BB-E63E0E96B6EC}" type="pres">
      <dgm:prSet presAssocID="{4B5E0E9F-8D8C-4236-843C-D33EAF01E69E}" presName="connTx" presStyleLbl="parChTrans1D2" presStyleIdx="2" presStyleCnt="3"/>
      <dgm:spPr/>
      <dgm:t>
        <a:bodyPr/>
        <a:lstStyle/>
        <a:p>
          <a:endParaRPr lang="en-US"/>
        </a:p>
      </dgm:t>
    </dgm:pt>
    <dgm:pt modelId="{24F6C7F9-4F73-4058-97A2-5B73C711B1A2}" type="pres">
      <dgm:prSet presAssocID="{53550142-2C56-4F88-99DA-9F024F0131D1}" presName="root2" presStyleCnt="0"/>
      <dgm:spPr/>
    </dgm:pt>
    <dgm:pt modelId="{058B1A23-B0C0-4F57-8C8B-1C1CD6125E66}" type="pres">
      <dgm:prSet presAssocID="{53550142-2C56-4F88-99DA-9F024F0131D1}" presName="LevelTwoTextNode" presStyleLbl="node2" presStyleIdx="2" presStyleCnt="3" custScaleY="763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BE8B81C-A17A-47BE-BA8E-172BB63F13A6}" type="pres">
      <dgm:prSet presAssocID="{53550142-2C56-4F88-99DA-9F024F0131D1}" presName="level3hierChild" presStyleCnt="0"/>
      <dgm:spPr/>
    </dgm:pt>
  </dgm:ptLst>
  <dgm:cxnLst>
    <dgm:cxn modelId="{281082B1-E2C3-46ED-AB95-1299B69B41B5}" type="presOf" srcId="{2964E454-6F5D-482C-9D8F-A4F74EB27FC9}" destId="{221A9066-C84D-46BD-8500-8BB443D4C3D2}" srcOrd="0" destOrd="0" presId="urn:microsoft.com/office/officeart/2005/8/layout/hierarchy2"/>
    <dgm:cxn modelId="{72BDF65F-F61C-4410-938B-81EC5186030F}" type="presOf" srcId="{66897E3C-C209-4880-956C-ACAD009566AB}" destId="{7BFC193B-AE11-4BC7-B96D-7B8D79F2B5D4}" srcOrd="0" destOrd="0" presId="urn:microsoft.com/office/officeart/2005/8/layout/hierarchy2"/>
    <dgm:cxn modelId="{E5B21EC7-C11D-4B90-A7C3-92829F578DA6}" type="presOf" srcId="{53550142-2C56-4F88-99DA-9F024F0131D1}" destId="{058B1A23-B0C0-4F57-8C8B-1C1CD6125E66}" srcOrd="0" destOrd="0" presId="urn:microsoft.com/office/officeart/2005/8/layout/hierarchy2"/>
    <dgm:cxn modelId="{658A48C1-5BDE-4C77-899C-57557041C5C1}" type="presOf" srcId="{2964E454-6F5D-482C-9D8F-A4F74EB27FC9}" destId="{6BFB3DC7-7149-46D0-BB0F-CF51328D66DF}" srcOrd="1" destOrd="0" presId="urn:microsoft.com/office/officeart/2005/8/layout/hierarchy2"/>
    <dgm:cxn modelId="{EA276CB8-ED13-49AA-BBA5-82E5F4C961B1}" type="presOf" srcId="{E7B879C1-B0FB-403E-B187-8F554AC8F41F}" destId="{841808B4-624F-48AF-933D-E8C9D894706A}" srcOrd="0" destOrd="0" presId="urn:microsoft.com/office/officeart/2005/8/layout/hierarchy2"/>
    <dgm:cxn modelId="{2A4B863F-42BD-4F21-B3CC-FB8F879B406A}" srcId="{E7B879C1-B0FB-403E-B187-8F554AC8F41F}" destId="{3230FA43-39AB-45EF-82D7-7D1973905DEB}" srcOrd="0" destOrd="0" parTransId="{EC21DA85-6393-4692-8CB4-506573DB2282}" sibTransId="{0F5C9668-6E2A-4BB1-96BF-B4684849D9D3}"/>
    <dgm:cxn modelId="{0841D625-99F1-47A5-A3F8-DC5BD1708A9D}" type="presOf" srcId="{4B5E0E9F-8D8C-4236-843C-D33EAF01E69E}" destId="{1CD013A3-E106-4C3E-A1BB-E63E0E96B6EC}" srcOrd="1" destOrd="0" presId="urn:microsoft.com/office/officeart/2005/8/layout/hierarchy2"/>
    <dgm:cxn modelId="{EF45798A-947F-4DC0-955A-DDC84E1CED08}" type="presOf" srcId="{3230FA43-39AB-45EF-82D7-7D1973905DEB}" destId="{DC761853-70B4-4DD5-AFDE-1B942EDCA61A}" srcOrd="0" destOrd="0" presId="urn:microsoft.com/office/officeart/2005/8/layout/hierarchy2"/>
    <dgm:cxn modelId="{5F1EB72A-1744-4A3E-AA17-823E6DC82FCA}" type="presOf" srcId="{4B5E0E9F-8D8C-4236-843C-D33EAF01E69E}" destId="{CFE6665E-9D6C-4692-B625-C786048EA579}" srcOrd="0" destOrd="0" presId="urn:microsoft.com/office/officeart/2005/8/layout/hierarchy2"/>
    <dgm:cxn modelId="{80A7325E-3C26-40A5-AF50-5AA47E19255D}" srcId="{E7B879C1-B0FB-403E-B187-8F554AC8F41F}" destId="{66897E3C-C209-4880-956C-ACAD009566AB}" srcOrd="1" destOrd="0" parTransId="{2964E454-6F5D-482C-9D8F-A4F74EB27FC9}" sibTransId="{6BC1805F-B8BF-4641-820E-7FF90DF3BC77}"/>
    <dgm:cxn modelId="{6C114E21-B9BE-4F56-A4E8-BBFE827AB333}" srcId="{073DFA8E-A48B-465D-893E-BCCF63F73B78}" destId="{E7B879C1-B0FB-403E-B187-8F554AC8F41F}" srcOrd="0" destOrd="0" parTransId="{9F237ED1-4C79-4F95-9E5B-FE6CD2214D7B}" sibTransId="{382B8171-4C45-4C34-B9E0-A59628D19997}"/>
    <dgm:cxn modelId="{CE1BDB1E-2234-4B82-A2D9-6BC812FD1757}" srcId="{E7B879C1-B0FB-403E-B187-8F554AC8F41F}" destId="{53550142-2C56-4F88-99DA-9F024F0131D1}" srcOrd="2" destOrd="0" parTransId="{4B5E0E9F-8D8C-4236-843C-D33EAF01E69E}" sibTransId="{AFD6CD31-69F1-40FC-A5EB-AE112FEF9A35}"/>
    <dgm:cxn modelId="{D5DFC8DA-3E89-4D2C-B4EF-C032474BA19F}" type="presOf" srcId="{EC21DA85-6393-4692-8CB4-506573DB2282}" destId="{D8C325CF-3694-4D98-8895-EC372C445CD5}" srcOrd="1" destOrd="0" presId="urn:microsoft.com/office/officeart/2005/8/layout/hierarchy2"/>
    <dgm:cxn modelId="{139A4F4C-12C9-4523-817D-F19F21C45FC7}" type="presOf" srcId="{073DFA8E-A48B-465D-893E-BCCF63F73B78}" destId="{7306465B-CE56-4020-B583-94864FA4E162}" srcOrd="0" destOrd="0" presId="urn:microsoft.com/office/officeart/2005/8/layout/hierarchy2"/>
    <dgm:cxn modelId="{46FA8047-C2EF-4407-BDCD-F696D74C411B}" type="presOf" srcId="{EC21DA85-6393-4692-8CB4-506573DB2282}" destId="{6E9C3867-F605-4B18-82F9-C2E7C53E367B}" srcOrd="0" destOrd="0" presId="urn:microsoft.com/office/officeart/2005/8/layout/hierarchy2"/>
    <dgm:cxn modelId="{311DABC2-1670-4886-87C8-EB1492D826E5}" type="presParOf" srcId="{7306465B-CE56-4020-B583-94864FA4E162}" destId="{3D437161-D4BC-4D69-B03E-77E26EA3B1BD}" srcOrd="0" destOrd="0" presId="urn:microsoft.com/office/officeart/2005/8/layout/hierarchy2"/>
    <dgm:cxn modelId="{38D2CBF0-38C6-4EAC-AEFE-E9110591F668}" type="presParOf" srcId="{3D437161-D4BC-4D69-B03E-77E26EA3B1BD}" destId="{841808B4-624F-48AF-933D-E8C9D894706A}" srcOrd="0" destOrd="0" presId="urn:microsoft.com/office/officeart/2005/8/layout/hierarchy2"/>
    <dgm:cxn modelId="{C9CC845A-5145-4407-81FD-EED9A7FE0EAA}" type="presParOf" srcId="{3D437161-D4BC-4D69-B03E-77E26EA3B1BD}" destId="{6C9D0485-4301-416A-B37D-6C527A9C839B}" srcOrd="1" destOrd="0" presId="urn:microsoft.com/office/officeart/2005/8/layout/hierarchy2"/>
    <dgm:cxn modelId="{61BA96AD-6992-4F25-A52F-4FAE49CAB6B6}" type="presParOf" srcId="{6C9D0485-4301-416A-B37D-6C527A9C839B}" destId="{6E9C3867-F605-4B18-82F9-C2E7C53E367B}" srcOrd="0" destOrd="0" presId="urn:microsoft.com/office/officeart/2005/8/layout/hierarchy2"/>
    <dgm:cxn modelId="{C59AFC76-D9EF-45DD-971B-B2570C9C3B95}" type="presParOf" srcId="{6E9C3867-F605-4B18-82F9-C2E7C53E367B}" destId="{D8C325CF-3694-4D98-8895-EC372C445CD5}" srcOrd="0" destOrd="0" presId="urn:microsoft.com/office/officeart/2005/8/layout/hierarchy2"/>
    <dgm:cxn modelId="{6C673942-0D7C-4D80-9F20-EBF55F3C8FA6}" type="presParOf" srcId="{6C9D0485-4301-416A-B37D-6C527A9C839B}" destId="{75D09421-0F12-4719-A8C7-EBB8B7F6CF35}" srcOrd="1" destOrd="0" presId="urn:microsoft.com/office/officeart/2005/8/layout/hierarchy2"/>
    <dgm:cxn modelId="{CF5A7AE6-B9F4-4066-BD6F-A217898AD86D}" type="presParOf" srcId="{75D09421-0F12-4719-A8C7-EBB8B7F6CF35}" destId="{DC761853-70B4-4DD5-AFDE-1B942EDCA61A}" srcOrd="0" destOrd="0" presId="urn:microsoft.com/office/officeart/2005/8/layout/hierarchy2"/>
    <dgm:cxn modelId="{CB247A92-8ED2-4107-94EF-656686A665FC}" type="presParOf" srcId="{75D09421-0F12-4719-A8C7-EBB8B7F6CF35}" destId="{CAD4991A-8608-46A7-9FF7-35051FC83B08}" srcOrd="1" destOrd="0" presId="urn:microsoft.com/office/officeart/2005/8/layout/hierarchy2"/>
    <dgm:cxn modelId="{E9833CAD-0697-4A23-95A1-F5F96DF0A4B9}" type="presParOf" srcId="{6C9D0485-4301-416A-B37D-6C527A9C839B}" destId="{221A9066-C84D-46BD-8500-8BB443D4C3D2}" srcOrd="2" destOrd="0" presId="urn:microsoft.com/office/officeart/2005/8/layout/hierarchy2"/>
    <dgm:cxn modelId="{E36A8806-E278-41E8-8D33-6F99DA2ADC4D}" type="presParOf" srcId="{221A9066-C84D-46BD-8500-8BB443D4C3D2}" destId="{6BFB3DC7-7149-46D0-BB0F-CF51328D66DF}" srcOrd="0" destOrd="0" presId="urn:microsoft.com/office/officeart/2005/8/layout/hierarchy2"/>
    <dgm:cxn modelId="{3D26935B-E6FE-439A-A96F-B4E49FDC5B6F}" type="presParOf" srcId="{6C9D0485-4301-416A-B37D-6C527A9C839B}" destId="{7915A981-7CAA-4A01-8718-9B17B3F55044}" srcOrd="3" destOrd="0" presId="urn:microsoft.com/office/officeart/2005/8/layout/hierarchy2"/>
    <dgm:cxn modelId="{ECAB8AAC-7F70-437D-AEBE-67BC34549F31}" type="presParOf" srcId="{7915A981-7CAA-4A01-8718-9B17B3F55044}" destId="{7BFC193B-AE11-4BC7-B96D-7B8D79F2B5D4}" srcOrd="0" destOrd="0" presId="urn:microsoft.com/office/officeart/2005/8/layout/hierarchy2"/>
    <dgm:cxn modelId="{824AE21C-3622-4AEC-941D-8817456515C9}" type="presParOf" srcId="{7915A981-7CAA-4A01-8718-9B17B3F55044}" destId="{841D66AE-8D18-4795-8F09-C1B71F065399}" srcOrd="1" destOrd="0" presId="urn:microsoft.com/office/officeart/2005/8/layout/hierarchy2"/>
    <dgm:cxn modelId="{E9306502-5E18-4387-B7E3-B921C5B9ED9B}" type="presParOf" srcId="{6C9D0485-4301-416A-B37D-6C527A9C839B}" destId="{CFE6665E-9D6C-4692-B625-C786048EA579}" srcOrd="4" destOrd="0" presId="urn:microsoft.com/office/officeart/2005/8/layout/hierarchy2"/>
    <dgm:cxn modelId="{7CE0E319-CC83-47FE-B77C-53DD29599381}" type="presParOf" srcId="{CFE6665E-9D6C-4692-B625-C786048EA579}" destId="{1CD013A3-E106-4C3E-A1BB-E63E0E96B6EC}" srcOrd="0" destOrd="0" presId="urn:microsoft.com/office/officeart/2005/8/layout/hierarchy2"/>
    <dgm:cxn modelId="{BD097267-803F-4A73-8534-1F93BE1C889E}" type="presParOf" srcId="{6C9D0485-4301-416A-B37D-6C527A9C839B}" destId="{24F6C7F9-4F73-4058-97A2-5B73C711B1A2}" srcOrd="5" destOrd="0" presId="urn:microsoft.com/office/officeart/2005/8/layout/hierarchy2"/>
    <dgm:cxn modelId="{BF46E978-7CC3-4279-9D34-179001960410}" type="presParOf" srcId="{24F6C7F9-4F73-4058-97A2-5B73C711B1A2}" destId="{058B1A23-B0C0-4F57-8C8B-1C1CD6125E66}" srcOrd="0" destOrd="0" presId="urn:microsoft.com/office/officeart/2005/8/layout/hierarchy2"/>
    <dgm:cxn modelId="{F242D74D-769A-4096-9683-5686BDF01C6D}" type="presParOf" srcId="{24F6C7F9-4F73-4058-97A2-5B73C711B1A2}" destId="{ABE8B81C-A17A-47BE-BA8E-172BB63F13A6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73DFA8E-A48B-465D-893E-BCCF63F73B78}" type="doc">
      <dgm:prSet loTypeId="urn:microsoft.com/office/officeart/2005/8/layout/hierarchy2" loCatId="hierarchy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7B879C1-B0FB-403E-B187-8F554AC8F41F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ctr"/>
          <a:r>
            <a:rPr lang="fa-IR" sz="2000" b="1" dirty="0" smtClean="0">
              <a:solidFill>
                <a:schemeClr val="tx1"/>
              </a:solidFill>
              <a:cs typeface="B Zar" panose="00000400000000000000" pitchFamily="2" charset="-78"/>
            </a:rPr>
            <a:t>محاسبات فلش</a:t>
          </a:r>
          <a:endParaRPr lang="en-US" sz="2000" b="1" dirty="0">
            <a:solidFill>
              <a:schemeClr val="tx1"/>
            </a:solidFill>
            <a:cs typeface="B Zar" panose="00000400000000000000" pitchFamily="2" charset="-78"/>
          </a:endParaRPr>
        </a:p>
      </dgm:t>
    </dgm:pt>
    <dgm:pt modelId="{9F237ED1-4C79-4F95-9E5B-FE6CD2214D7B}" type="parTrans" cxnId="{6C114E21-B9BE-4F56-A4E8-BBFE827AB333}">
      <dgm:prSet/>
      <dgm:spPr/>
      <dgm:t>
        <a:bodyPr/>
        <a:lstStyle/>
        <a:p>
          <a:pPr algn="ctr"/>
          <a:endParaRPr lang="en-US"/>
        </a:p>
      </dgm:t>
    </dgm:pt>
    <dgm:pt modelId="{382B8171-4C45-4C34-B9E0-A59628D19997}" type="sibTrans" cxnId="{6C114E21-B9BE-4F56-A4E8-BBFE827AB333}">
      <dgm:prSet/>
      <dgm:spPr/>
      <dgm:t>
        <a:bodyPr/>
        <a:lstStyle/>
        <a:p>
          <a:pPr algn="ctr"/>
          <a:endParaRPr lang="en-US"/>
        </a:p>
      </dgm:t>
    </dgm:pt>
    <dgm:pt modelId="{3230FA43-39AB-45EF-82D7-7D1973905DEB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pPr algn="ctr"/>
          <a:r>
            <a:rPr lang="fa-IR" sz="1600" b="1" dirty="0" smtClean="0">
              <a:solidFill>
                <a:schemeClr val="tx1"/>
              </a:solidFill>
              <a:cs typeface="B Zar" panose="00000400000000000000" pitchFamily="2" charset="-78"/>
            </a:rPr>
            <a:t>نسبت تعادل ثابت</a:t>
          </a:r>
          <a:endParaRPr lang="en-US" sz="1600" b="1" dirty="0">
            <a:solidFill>
              <a:schemeClr val="tx1"/>
            </a:solidFill>
            <a:cs typeface="B Zar" panose="00000400000000000000" pitchFamily="2" charset="-78"/>
          </a:endParaRPr>
        </a:p>
      </dgm:t>
    </dgm:pt>
    <dgm:pt modelId="{EC21DA85-6393-4692-8CB4-506573DB2282}" type="parTrans" cxnId="{2A4B863F-42BD-4F21-B3CC-FB8F879B406A}">
      <dgm:prSet/>
      <dgm:spPr>
        <a:solidFill>
          <a:schemeClr val="accent3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pPr algn="ctr"/>
          <a:endParaRPr lang="en-US"/>
        </a:p>
      </dgm:t>
    </dgm:pt>
    <dgm:pt modelId="{0F5C9668-6E2A-4BB1-96BF-B4684849D9D3}" type="sibTrans" cxnId="{2A4B863F-42BD-4F21-B3CC-FB8F879B406A}">
      <dgm:prSet/>
      <dgm:spPr/>
      <dgm:t>
        <a:bodyPr/>
        <a:lstStyle/>
        <a:p>
          <a:pPr algn="ctr"/>
          <a:endParaRPr lang="en-US"/>
        </a:p>
      </dgm:t>
    </dgm:pt>
    <dgm:pt modelId="{66897E3C-C209-4880-956C-ACAD009566AB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pPr algn="ctr"/>
          <a:r>
            <a:rPr lang="fa-IR" sz="1600" b="1" dirty="0" smtClean="0">
              <a:solidFill>
                <a:schemeClr val="tx1"/>
              </a:solidFill>
              <a:cs typeface="B Zar" panose="00000400000000000000" pitchFamily="2" charset="-78"/>
            </a:rPr>
            <a:t>معادلات حالت</a:t>
          </a:r>
          <a:endParaRPr lang="en-US" sz="1600" b="1" dirty="0">
            <a:solidFill>
              <a:schemeClr val="tx1"/>
            </a:solidFill>
            <a:cs typeface="B Zar" panose="00000400000000000000" pitchFamily="2" charset="-78"/>
          </a:endParaRPr>
        </a:p>
      </dgm:t>
    </dgm:pt>
    <dgm:pt modelId="{2964E454-6F5D-482C-9D8F-A4F74EB27FC9}" type="parTrans" cxnId="{80A7325E-3C26-40A5-AF50-5AA47E19255D}">
      <dgm:prSet/>
      <dgm:spPr>
        <a:solidFill>
          <a:schemeClr val="accent3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pPr algn="ctr"/>
          <a:endParaRPr lang="en-US"/>
        </a:p>
      </dgm:t>
    </dgm:pt>
    <dgm:pt modelId="{6BC1805F-B8BF-4641-820E-7FF90DF3BC77}" type="sibTrans" cxnId="{80A7325E-3C26-40A5-AF50-5AA47E19255D}">
      <dgm:prSet/>
      <dgm:spPr/>
      <dgm:t>
        <a:bodyPr/>
        <a:lstStyle/>
        <a:p>
          <a:pPr algn="ctr"/>
          <a:endParaRPr lang="en-US"/>
        </a:p>
      </dgm:t>
    </dgm:pt>
    <dgm:pt modelId="{7306465B-CE56-4020-B583-94864FA4E162}" type="pres">
      <dgm:prSet presAssocID="{073DFA8E-A48B-465D-893E-BCCF63F73B7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D437161-D4BC-4D69-B03E-77E26EA3B1BD}" type="pres">
      <dgm:prSet presAssocID="{E7B879C1-B0FB-403E-B187-8F554AC8F41F}" presName="root1" presStyleCnt="0"/>
      <dgm:spPr/>
    </dgm:pt>
    <dgm:pt modelId="{841808B4-624F-48AF-933D-E8C9D894706A}" type="pres">
      <dgm:prSet presAssocID="{E7B879C1-B0FB-403E-B187-8F554AC8F41F}" presName="LevelOneTextNode" presStyleLbl="node0" presStyleIdx="0" presStyleCnt="1" custScaleX="94649" custLinFactNeighborX="-3661" custLinFactNeighborY="-3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C9D0485-4301-416A-B37D-6C527A9C839B}" type="pres">
      <dgm:prSet presAssocID="{E7B879C1-B0FB-403E-B187-8F554AC8F41F}" presName="level2hierChild" presStyleCnt="0"/>
      <dgm:spPr/>
    </dgm:pt>
    <dgm:pt modelId="{6E9C3867-F605-4B18-82F9-C2E7C53E367B}" type="pres">
      <dgm:prSet presAssocID="{EC21DA85-6393-4692-8CB4-506573DB2282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D8C325CF-3694-4D98-8895-EC372C445CD5}" type="pres">
      <dgm:prSet presAssocID="{EC21DA85-6393-4692-8CB4-506573DB2282}" presName="connTx" presStyleLbl="parChTrans1D2" presStyleIdx="0" presStyleCnt="2"/>
      <dgm:spPr/>
      <dgm:t>
        <a:bodyPr/>
        <a:lstStyle/>
        <a:p>
          <a:endParaRPr lang="en-US"/>
        </a:p>
      </dgm:t>
    </dgm:pt>
    <dgm:pt modelId="{75D09421-0F12-4719-A8C7-EBB8B7F6CF35}" type="pres">
      <dgm:prSet presAssocID="{3230FA43-39AB-45EF-82D7-7D1973905DEB}" presName="root2" presStyleCnt="0"/>
      <dgm:spPr/>
    </dgm:pt>
    <dgm:pt modelId="{DC761853-70B4-4DD5-AFDE-1B942EDCA61A}" type="pres">
      <dgm:prSet presAssocID="{3230FA43-39AB-45EF-82D7-7D1973905DEB}" presName="LevelTwoTextNode" presStyleLbl="node2" presStyleIdx="0" presStyleCnt="2" custScaleY="77315" custLinFactNeighborY="-3892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AD4991A-8608-46A7-9FF7-35051FC83B08}" type="pres">
      <dgm:prSet presAssocID="{3230FA43-39AB-45EF-82D7-7D1973905DEB}" presName="level3hierChild" presStyleCnt="0"/>
      <dgm:spPr/>
    </dgm:pt>
    <dgm:pt modelId="{221A9066-C84D-46BD-8500-8BB443D4C3D2}" type="pres">
      <dgm:prSet presAssocID="{2964E454-6F5D-482C-9D8F-A4F74EB27FC9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6BFB3DC7-7149-46D0-BB0F-CF51328D66DF}" type="pres">
      <dgm:prSet presAssocID="{2964E454-6F5D-482C-9D8F-A4F74EB27FC9}" presName="connTx" presStyleLbl="parChTrans1D2" presStyleIdx="1" presStyleCnt="2"/>
      <dgm:spPr/>
      <dgm:t>
        <a:bodyPr/>
        <a:lstStyle/>
        <a:p>
          <a:endParaRPr lang="en-US"/>
        </a:p>
      </dgm:t>
    </dgm:pt>
    <dgm:pt modelId="{7915A981-7CAA-4A01-8718-9B17B3F55044}" type="pres">
      <dgm:prSet presAssocID="{66897E3C-C209-4880-956C-ACAD009566AB}" presName="root2" presStyleCnt="0"/>
      <dgm:spPr/>
    </dgm:pt>
    <dgm:pt modelId="{7BFC193B-AE11-4BC7-B96D-7B8D79F2B5D4}" type="pres">
      <dgm:prSet presAssocID="{66897E3C-C209-4880-956C-ACAD009566AB}" presName="LevelTwoTextNode" presStyleLbl="node2" presStyleIdx="1" presStyleCnt="2" custScaleY="77251" custLinFactNeighborY="2986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1D66AE-8D18-4795-8F09-C1B71F065399}" type="pres">
      <dgm:prSet presAssocID="{66897E3C-C209-4880-956C-ACAD009566AB}" presName="level3hierChild" presStyleCnt="0"/>
      <dgm:spPr/>
    </dgm:pt>
  </dgm:ptLst>
  <dgm:cxnLst>
    <dgm:cxn modelId="{89A8F22E-60C7-4F85-928C-9861C6755F32}" type="presOf" srcId="{2964E454-6F5D-482C-9D8F-A4F74EB27FC9}" destId="{6BFB3DC7-7149-46D0-BB0F-CF51328D66DF}" srcOrd="1" destOrd="0" presId="urn:microsoft.com/office/officeart/2005/8/layout/hierarchy2"/>
    <dgm:cxn modelId="{924BA525-7512-4DCB-8E13-99DB750242CE}" type="presOf" srcId="{3230FA43-39AB-45EF-82D7-7D1973905DEB}" destId="{DC761853-70B4-4DD5-AFDE-1B942EDCA61A}" srcOrd="0" destOrd="0" presId="urn:microsoft.com/office/officeart/2005/8/layout/hierarchy2"/>
    <dgm:cxn modelId="{E077465F-1A5D-4D47-B2C2-921FF9321996}" type="presOf" srcId="{EC21DA85-6393-4692-8CB4-506573DB2282}" destId="{6E9C3867-F605-4B18-82F9-C2E7C53E367B}" srcOrd="0" destOrd="0" presId="urn:microsoft.com/office/officeart/2005/8/layout/hierarchy2"/>
    <dgm:cxn modelId="{E5495EFC-D270-4374-A0E8-594FA3A0C525}" type="presOf" srcId="{66897E3C-C209-4880-956C-ACAD009566AB}" destId="{7BFC193B-AE11-4BC7-B96D-7B8D79F2B5D4}" srcOrd="0" destOrd="0" presId="urn:microsoft.com/office/officeart/2005/8/layout/hierarchy2"/>
    <dgm:cxn modelId="{4057809A-BE42-4231-A233-482407156826}" type="presOf" srcId="{E7B879C1-B0FB-403E-B187-8F554AC8F41F}" destId="{841808B4-624F-48AF-933D-E8C9D894706A}" srcOrd="0" destOrd="0" presId="urn:microsoft.com/office/officeart/2005/8/layout/hierarchy2"/>
    <dgm:cxn modelId="{F16C04C4-156E-4929-8CC2-323400847DF2}" type="presOf" srcId="{073DFA8E-A48B-465D-893E-BCCF63F73B78}" destId="{7306465B-CE56-4020-B583-94864FA4E162}" srcOrd="0" destOrd="0" presId="urn:microsoft.com/office/officeart/2005/8/layout/hierarchy2"/>
    <dgm:cxn modelId="{2A4B863F-42BD-4F21-B3CC-FB8F879B406A}" srcId="{E7B879C1-B0FB-403E-B187-8F554AC8F41F}" destId="{3230FA43-39AB-45EF-82D7-7D1973905DEB}" srcOrd="0" destOrd="0" parTransId="{EC21DA85-6393-4692-8CB4-506573DB2282}" sibTransId="{0F5C9668-6E2A-4BB1-96BF-B4684849D9D3}"/>
    <dgm:cxn modelId="{62936243-AD97-45CF-8D1D-1933F8099F82}" type="presOf" srcId="{2964E454-6F5D-482C-9D8F-A4F74EB27FC9}" destId="{221A9066-C84D-46BD-8500-8BB443D4C3D2}" srcOrd="0" destOrd="0" presId="urn:microsoft.com/office/officeart/2005/8/layout/hierarchy2"/>
    <dgm:cxn modelId="{9FF71FF7-3B0E-4C5D-9918-68A43041BEEB}" type="presOf" srcId="{EC21DA85-6393-4692-8CB4-506573DB2282}" destId="{D8C325CF-3694-4D98-8895-EC372C445CD5}" srcOrd="1" destOrd="0" presId="urn:microsoft.com/office/officeart/2005/8/layout/hierarchy2"/>
    <dgm:cxn modelId="{6C114E21-B9BE-4F56-A4E8-BBFE827AB333}" srcId="{073DFA8E-A48B-465D-893E-BCCF63F73B78}" destId="{E7B879C1-B0FB-403E-B187-8F554AC8F41F}" srcOrd="0" destOrd="0" parTransId="{9F237ED1-4C79-4F95-9E5B-FE6CD2214D7B}" sibTransId="{382B8171-4C45-4C34-B9E0-A59628D19997}"/>
    <dgm:cxn modelId="{80A7325E-3C26-40A5-AF50-5AA47E19255D}" srcId="{E7B879C1-B0FB-403E-B187-8F554AC8F41F}" destId="{66897E3C-C209-4880-956C-ACAD009566AB}" srcOrd="1" destOrd="0" parTransId="{2964E454-6F5D-482C-9D8F-A4F74EB27FC9}" sibTransId="{6BC1805F-B8BF-4641-820E-7FF90DF3BC77}"/>
    <dgm:cxn modelId="{DC946572-167F-498D-A7F8-A2167081DB10}" type="presParOf" srcId="{7306465B-CE56-4020-B583-94864FA4E162}" destId="{3D437161-D4BC-4D69-B03E-77E26EA3B1BD}" srcOrd="0" destOrd="0" presId="urn:microsoft.com/office/officeart/2005/8/layout/hierarchy2"/>
    <dgm:cxn modelId="{57CAF289-7046-4E74-8C23-680C4C0FEF75}" type="presParOf" srcId="{3D437161-D4BC-4D69-B03E-77E26EA3B1BD}" destId="{841808B4-624F-48AF-933D-E8C9D894706A}" srcOrd="0" destOrd="0" presId="urn:microsoft.com/office/officeart/2005/8/layout/hierarchy2"/>
    <dgm:cxn modelId="{6BC48AE3-7CF6-4B44-904C-37A3B2838F29}" type="presParOf" srcId="{3D437161-D4BC-4D69-B03E-77E26EA3B1BD}" destId="{6C9D0485-4301-416A-B37D-6C527A9C839B}" srcOrd="1" destOrd="0" presId="urn:microsoft.com/office/officeart/2005/8/layout/hierarchy2"/>
    <dgm:cxn modelId="{61C5E5C4-6D03-49C8-93B2-76C3AD276463}" type="presParOf" srcId="{6C9D0485-4301-416A-B37D-6C527A9C839B}" destId="{6E9C3867-F605-4B18-82F9-C2E7C53E367B}" srcOrd="0" destOrd="0" presId="urn:microsoft.com/office/officeart/2005/8/layout/hierarchy2"/>
    <dgm:cxn modelId="{85EBA66C-9B9E-41D6-BDF2-F0D1E9B21152}" type="presParOf" srcId="{6E9C3867-F605-4B18-82F9-C2E7C53E367B}" destId="{D8C325CF-3694-4D98-8895-EC372C445CD5}" srcOrd="0" destOrd="0" presId="urn:microsoft.com/office/officeart/2005/8/layout/hierarchy2"/>
    <dgm:cxn modelId="{03B47AF3-9E28-4917-AC8A-70C96C5F9EA0}" type="presParOf" srcId="{6C9D0485-4301-416A-B37D-6C527A9C839B}" destId="{75D09421-0F12-4719-A8C7-EBB8B7F6CF35}" srcOrd="1" destOrd="0" presId="urn:microsoft.com/office/officeart/2005/8/layout/hierarchy2"/>
    <dgm:cxn modelId="{B1CC155A-4F58-45F4-89E9-5F591FF2D9FC}" type="presParOf" srcId="{75D09421-0F12-4719-A8C7-EBB8B7F6CF35}" destId="{DC761853-70B4-4DD5-AFDE-1B942EDCA61A}" srcOrd="0" destOrd="0" presId="urn:microsoft.com/office/officeart/2005/8/layout/hierarchy2"/>
    <dgm:cxn modelId="{25BFDC13-55D9-43CF-B7E7-8140DADCB98C}" type="presParOf" srcId="{75D09421-0F12-4719-A8C7-EBB8B7F6CF35}" destId="{CAD4991A-8608-46A7-9FF7-35051FC83B08}" srcOrd="1" destOrd="0" presId="urn:microsoft.com/office/officeart/2005/8/layout/hierarchy2"/>
    <dgm:cxn modelId="{84FF716B-1C6D-420C-83C5-98D1E3DAFE8D}" type="presParOf" srcId="{6C9D0485-4301-416A-B37D-6C527A9C839B}" destId="{221A9066-C84D-46BD-8500-8BB443D4C3D2}" srcOrd="2" destOrd="0" presId="urn:microsoft.com/office/officeart/2005/8/layout/hierarchy2"/>
    <dgm:cxn modelId="{B4CC33CC-EE2C-46C0-B772-05F2F8551CD0}" type="presParOf" srcId="{221A9066-C84D-46BD-8500-8BB443D4C3D2}" destId="{6BFB3DC7-7149-46D0-BB0F-CF51328D66DF}" srcOrd="0" destOrd="0" presId="urn:microsoft.com/office/officeart/2005/8/layout/hierarchy2"/>
    <dgm:cxn modelId="{B29CBD67-B669-4919-BE81-25ED0FE19698}" type="presParOf" srcId="{6C9D0485-4301-416A-B37D-6C527A9C839B}" destId="{7915A981-7CAA-4A01-8718-9B17B3F55044}" srcOrd="3" destOrd="0" presId="urn:microsoft.com/office/officeart/2005/8/layout/hierarchy2"/>
    <dgm:cxn modelId="{509CF1BA-22E1-4F62-B7DF-F7DBE426AA4E}" type="presParOf" srcId="{7915A981-7CAA-4A01-8718-9B17B3F55044}" destId="{7BFC193B-AE11-4BC7-B96D-7B8D79F2B5D4}" srcOrd="0" destOrd="0" presId="urn:microsoft.com/office/officeart/2005/8/layout/hierarchy2"/>
    <dgm:cxn modelId="{8D543E19-644E-4062-A0F9-F0E9173800BF}" type="presParOf" srcId="{7915A981-7CAA-4A01-8718-9B17B3F55044}" destId="{841D66AE-8D18-4795-8F09-C1B71F065399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6" Type="http://schemas.openxmlformats.org/officeDocument/2006/relationships/image" Target="../media/image31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96DED5-7101-45CB-BD67-62077EC6FEBB}" type="datetimeFigureOut">
              <a:rPr lang="en-US" smtClean="0"/>
              <a:pPr/>
              <a:t>2/16/2017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AD4F81-D434-45E6-BB2C-53C672FCA68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731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1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2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1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9F2828-A262-4019-9E8C-C387D0E754F1}" type="datetime1">
              <a:rPr lang="en-US" smtClean="0"/>
              <a:pPr/>
              <a:t>2/16/2017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30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A20C4D-0180-40D2-A856-4ABE5A1A069E}" type="datetime1">
              <a:rPr lang="en-US" smtClean="0"/>
              <a:pPr/>
              <a:t>2/16/2017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4" y="274641"/>
            <a:ext cx="1777471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E2B8DA-E986-49A0-9432-B1D2119FAF59}" type="datetime1">
              <a:rPr lang="en-US" smtClean="0"/>
              <a:pPr/>
              <a:t>2/16/2017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30C608-5F6B-4B63-877E-475840BA68C2}" type="datetime1">
              <a:rPr lang="en-US" smtClean="0"/>
              <a:pPr/>
              <a:t>2/16/2017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88679F-5204-42F1-94E5-7F35567538DB}" type="datetime1">
              <a:rPr lang="en-US" smtClean="0"/>
              <a:pPr/>
              <a:t>2/16/2017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084C4D-0FBA-4EA7-840D-D98AE8E20134}" type="datetime1">
              <a:rPr lang="en-US" smtClean="0"/>
              <a:pPr/>
              <a:t>2/16/2017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7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1" y="1444295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444295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8F6381-DD72-4ACD-886C-E080E4E4AD4F}" type="datetime1">
              <a:rPr lang="en-US" smtClean="0"/>
              <a:pPr/>
              <a:t>2/16/2017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09902C-ABFA-4ACC-87B3-54E6B0DABEEE}" type="datetime1">
              <a:rPr lang="en-US" smtClean="0"/>
              <a:pPr/>
              <a:t>2/16/2017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7514FA-93E7-482C-BBFB-C57F051F7D55}" type="datetime1">
              <a:rPr lang="en-US" smtClean="0"/>
              <a:pPr/>
              <a:t>2/16/2017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CA29ED0-9E00-4234-B909-B4C6398DC9B8}" type="datetime1">
              <a:rPr lang="en-US" smtClean="0"/>
              <a:pPr/>
              <a:t>2/16/2017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3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BDDA143-6F93-4B61-AAB2-2B7F4200FF92}" type="datetime1">
              <a:rPr lang="en-US" smtClean="0"/>
              <a:pPr/>
              <a:t>2/16/2017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3" y="6407945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3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7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3" y="5791254"/>
            <a:ext cx="3402315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9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7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3" y="5791254"/>
            <a:ext cx="3402315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9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9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58E5582-F76C-4628-A6AF-58AD8FC97BDD}" type="datetime1">
              <a:rPr lang="en-US" smtClean="0"/>
              <a:pPr/>
              <a:t>2/16/2017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3" y="6407945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5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7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13" Type="http://schemas.openxmlformats.org/officeDocument/2006/relationships/oleObject" Target="../embeddings/oleObject20.bin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12" Type="http://schemas.openxmlformats.org/officeDocument/2006/relationships/image" Target="../media/image2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1.wmf"/><Relationship Id="rId11" Type="http://schemas.openxmlformats.org/officeDocument/2006/relationships/oleObject" Target="../embeddings/oleObject19.bin"/><Relationship Id="rId5" Type="http://schemas.openxmlformats.org/officeDocument/2006/relationships/oleObject" Target="../embeddings/oleObject16.bin"/><Relationship Id="rId10" Type="http://schemas.openxmlformats.org/officeDocument/2006/relationships/image" Target="../media/image23.wmf"/><Relationship Id="rId4" Type="http://schemas.openxmlformats.org/officeDocument/2006/relationships/image" Target="../media/image20.wmf"/><Relationship Id="rId9" Type="http://schemas.openxmlformats.org/officeDocument/2006/relationships/oleObject" Target="../embeddings/oleObject18.bin"/><Relationship Id="rId14" Type="http://schemas.openxmlformats.org/officeDocument/2006/relationships/image" Target="../media/image25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13" Type="http://schemas.openxmlformats.org/officeDocument/2006/relationships/oleObject" Target="../embeddings/oleObject26.bin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12" Type="http://schemas.openxmlformats.org/officeDocument/2006/relationships/image" Target="../media/image3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2.wmf"/><Relationship Id="rId11" Type="http://schemas.openxmlformats.org/officeDocument/2006/relationships/oleObject" Target="../embeddings/oleObject25.bin"/><Relationship Id="rId5" Type="http://schemas.openxmlformats.org/officeDocument/2006/relationships/oleObject" Target="../embeddings/oleObject22.bin"/><Relationship Id="rId10" Type="http://schemas.openxmlformats.org/officeDocument/2006/relationships/image" Target="../media/image29.wmf"/><Relationship Id="rId4" Type="http://schemas.openxmlformats.org/officeDocument/2006/relationships/image" Target="../media/image21.wmf"/><Relationship Id="rId9" Type="http://schemas.openxmlformats.org/officeDocument/2006/relationships/oleObject" Target="../embeddings/oleObject24.bin"/><Relationship Id="rId14" Type="http://schemas.openxmlformats.org/officeDocument/2006/relationships/image" Target="../media/image31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t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wmf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1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2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rtl="1">
              <a:lnSpc>
                <a:spcPct val="150000"/>
              </a:lnSpc>
            </a:pP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fa-IR" sz="3600" dirty="0" smtClean="0">
                <a:cs typeface="B Zar" pitchFamily="2" charset="-78"/>
              </a:rPr>
              <a:t>مدل </a:t>
            </a:r>
            <a:r>
              <a:rPr lang="fa-IR" sz="3600" dirty="0">
                <a:cs typeface="B Zar" pitchFamily="2" charset="-78"/>
              </a:rPr>
              <a:t>ترکیبی و بکارگیری آن در شبیه سازی جریان دوفازی گاز و نفت در محیط متخلخل </a:t>
            </a:r>
            <a:br>
              <a:rPr lang="fa-IR" sz="3600" dirty="0">
                <a:cs typeface="B Zar" pitchFamily="2" charset="-78"/>
              </a:rPr>
            </a:br>
            <a:r>
              <a:rPr lang="en-US" sz="3600" dirty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sz="3600" dirty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fa-IR" sz="3100" dirty="0" smtClean="0">
                <a:solidFill>
                  <a:srgbClr val="008000"/>
                </a:solidFill>
                <a:cs typeface="B Titr" panose="00000700000000000000" pitchFamily="2" charset="-78"/>
              </a:rPr>
              <a:t>سعید شیخی</a:t>
            </a:r>
            <a:br>
              <a:rPr lang="fa-IR" sz="3100" dirty="0" smtClean="0">
                <a:solidFill>
                  <a:srgbClr val="008000"/>
                </a:solidFill>
                <a:cs typeface="B Titr" panose="00000700000000000000" pitchFamily="2" charset="-78"/>
              </a:rPr>
            </a:br>
            <a:r>
              <a:rPr lang="fa-IR" sz="3100" dirty="0" smtClean="0">
                <a:solidFill>
                  <a:srgbClr val="008000"/>
                </a:solidFill>
                <a:cs typeface="B Titr" panose="00000700000000000000" pitchFamily="2" charset="-78"/>
              </a:rPr>
              <a:t>آبان 95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01515"/>
            <a:ext cx="13589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01515"/>
            <a:ext cx="2756921" cy="1143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28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550092"/>
          </a:xfrm>
        </p:spPr>
        <p:txBody>
          <a:bodyPr>
            <a:normAutofit/>
          </a:bodyPr>
          <a:lstStyle/>
          <a:p>
            <a:pPr marL="342900" lvl="1" indent="-342900" algn="r" rtl="1">
              <a:buFont typeface="Wingdings" panose="05000000000000000000" pitchFamily="2" charset="2"/>
              <a:buChar char="v"/>
            </a:pPr>
            <a:r>
              <a:rPr lang="fa-IR" sz="2400" b="1" dirty="0" smtClean="0">
                <a:cs typeface="B Titr" panose="00000700000000000000" pitchFamily="2" charset="-78"/>
              </a:rPr>
              <a:t>محاسبه </a:t>
            </a:r>
            <a:r>
              <a:rPr lang="fa-IR" sz="2400" b="1" dirty="0">
                <a:cs typeface="B Titr" panose="00000700000000000000" pitchFamily="2" charset="-78"/>
              </a:rPr>
              <a:t>خواص ترمودینامیکی</a:t>
            </a:r>
            <a:endParaRPr lang="en-US" sz="2400" dirty="0">
              <a:cs typeface="B Titr" panose="00000700000000000000" pitchFamily="2" charset="-78"/>
            </a:endParaRPr>
          </a:p>
          <a:p>
            <a:pPr marL="342900" indent="-342900" algn="r" rtl="1">
              <a:buFont typeface="Wingdings" panose="05000000000000000000" pitchFamily="2" charset="2"/>
              <a:buChar char="v"/>
            </a:pPr>
            <a:endParaRPr lang="en-US" sz="2000" b="1" dirty="0">
              <a:cs typeface="B Titr" pitchFamily="2" charset="-78"/>
            </a:endParaRPr>
          </a:p>
          <a:p>
            <a:pPr marL="457200" indent="-457200" algn="r" rtl="1">
              <a:buFont typeface="Wingdings" panose="05000000000000000000" pitchFamily="2" charset="2"/>
              <a:buChar char="ü"/>
            </a:pPr>
            <a:endParaRPr lang="en-US" sz="2000" b="1" dirty="0">
              <a:cs typeface="B Titr" pitchFamily="2" charset="-78"/>
            </a:endParaRPr>
          </a:p>
          <a:p>
            <a:pPr marL="457200" indent="-457200" algn="r" rtl="1">
              <a:buFont typeface="Wingdings" panose="05000000000000000000" pitchFamily="2" charset="2"/>
              <a:buChar char="ü"/>
            </a:pPr>
            <a:r>
              <a:rPr lang="fa-IR" sz="2000" b="1" dirty="0">
                <a:cs typeface="B Titr" pitchFamily="2" charset="-78"/>
              </a:rPr>
              <a:t>چگالی مولی</a:t>
            </a:r>
            <a:endParaRPr lang="en-US" sz="2000" b="1" dirty="0">
              <a:cs typeface="B Titr" pitchFamily="2" charset="-78"/>
            </a:endParaRPr>
          </a:p>
          <a:p>
            <a:pPr marL="457200" indent="-457200" algn="r" rtl="1">
              <a:buFont typeface="Wingdings" panose="05000000000000000000" pitchFamily="2" charset="2"/>
              <a:buChar char="ü"/>
            </a:pPr>
            <a:endParaRPr lang="en-US" sz="2000" b="1" dirty="0">
              <a:cs typeface="B Titr" pitchFamily="2" charset="-78"/>
            </a:endParaRPr>
          </a:p>
          <a:p>
            <a:pPr marL="457200" indent="-457200" algn="r" rtl="1">
              <a:buFont typeface="Wingdings" panose="05000000000000000000" pitchFamily="2" charset="2"/>
              <a:buChar char="ü"/>
            </a:pPr>
            <a:endParaRPr lang="en-US" sz="2000" b="1" dirty="0">
              <a:cs typeface="B Titr" pitchFamily="2" charset="-78"/>
            </a:endParaRPr>
          </a:p>
          <a:p>
            <a:pPr marL="457200" indent="-457200" algn="r" rtl="1">
              <a:buFont typeface="Wingdings" panose="05000000000000000000" pitchFamily="2" charset="2"/>
              <a:buChar char="ü"/>
            </a:pPr>
            <a:endParaRPr lang="en-US" sz="2000" b="1" dirty="0">
              <a:cs typeface="B Titr" pitchFamily="2" charset="-78"/>
            </a:endParaRPr>
          </a:p>
          <a:p>
            <a:pPr marL="457200" indent="-457200" algn="r" rtl="1">
              <a:buFont typeface="Wingdings" panose="05000000000000000000" pitchFamily="2" charset="2"/>
              <a:buChar char="ü"/>
            </a:pPr>
            <a:endParaRPr lang="fa-IR" sz="2000" b="1" dirty="0">
              <a:cs typeface="B Titr" pitchFamily="2" charset="-78"/>
            </a:endParaRPr>
          </a:p>
          <a:p>
            <a:pPr marL="457200" indent="-457200" algn="r" rtl="1">
              <a:buFont typeface="Wingdings" panose="05000000000000000000" pitchFamily="2" charset="2"/>
              <a:buChar char="ü"/>
            </a:pPr>
            <a:r>
              <a:rPr lang="fa-IR" sz="2000" b="1" dirty="0">
                <a:cs typeface="B Titr" pitchFamily="2" charset="-78"/>
              </a:rPr>
              <a:t>لزجت</a:t>
            </a:r>
            <a:endParaRPr lang="en-US" sz="2000" b="1" dirty="0">
              <a:cs typeface="B Titr" pitchFamily="2" charset="-78"/>
            </a:endParaRPr>
          </a:p>
          <a:p>
            <a:pPr algn="r" rtl="1"/>
            <a:endParaRPr lang="en-US" dirty="0" smtClean="0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733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1044571" y="262416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1044571" y="338616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0" y="8858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3491880" y="250986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3491880" y="273846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0" y="419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" name="Rectangle 19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0247646"/>
              </p:ext>
            </p:extLst>
          </p:nvPr>
        </p:nvGraphicFramePr>
        <p:xfrm>
          <a:off x="1259632" y="2514600"/>
          <a:ext cx="1224136" cy="7154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Equation" r:id="rId3" imgW="736600" imgH="431800" progId="Equation.DSMT4">
                  <p:embed/>
                </p:oleObj>
              </mc:Choice>
              <mc:Fallback>
                <p:oleObj name="Equation" r:id="rId3" imgW="7366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2514600"/>
                        <a:ext cx="1224136" cy="71540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19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4782980"/>
              </p:ext>
            </p:extLst>
          </p:nvPr>
        </p:nvGraphicFramePr>
        <p:xfrm>
          <a:off x="4755216" y="2438400"/>
          <a:ext cx="1223042" cy="7241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Equation" r:id="rId5" imgW="723586" imgH="431613" progId="Equation.DSMT4">
                  <p:embed/>
                </p:oleObj>
              </mc:Choice>
              <mc:Fallback>
                <p:oleObj name="Equation" r:id="rId5" imgW="723586" imgH="43161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5216" y="2438400"/>
                        <a:ext cx="1223042" cy="72417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19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7015732"/>
              </p:ext>
            </p:extLst>
          </p:nvPr>
        </p:nvGraphicFramePr>
        <p:xfrm>
          <a:off x="1093844" y="4219407"/>
          <a:ext cx="6972311" cy="1377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Equation" r:id="rId7" imgW="4775200" imgH="939800" progId="Equation.DSMT4">
                  <p:embed/>
                </p:oleObj>
              </mc:Choice>
              <mc:Fallback>
                <p:oleObj name="Equation" r:id="rId7" imgW="4775200" imgH="93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3844" y="4219407"/>
                        <a:ext cx="6972311" cy="13777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52969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2400" dirty="0" smtClean="0">
                <a:cs typeface="B Titr" panose="00000700000000000000" pitchFamily="2" charset="-78"/>
              </a:rPr>
              <a:t>بررسی سیستم های چند جزئی و دو فازی هیدروکربنی</a:t>
            </a:r>
          </a:p>
          <a:p>
            <a:pPr algn="r" rtl="1"/>
            <a:endParaRPr lang="fa-IR" sz="2400" dirty="0">
              <a:cs typeface="B Titr" panose="000007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400" dirty="0" smtClean="0">
                <a:cs typeface="B Titr" panose="00000700000000000000" pitchFamily="2" charset="-78"/>
              </a:rPr>
              <a:t>بررسی تعادل ترمودینامیکی دو فاز گاز و مایع هیدروکربنی و محاسبه        ترکیب اجزا در هر فاز</a:t>
            </a:r>
          </a:p>
          <a:p>
            <a:pPr algn="r" rtl="1">
              <a:lnSpc>
                <a:spcPct val="150000"/>
              </a:lnSpc>
            </a:pPr>
            <a:endParaRPr lang="fa-IR" sz="2400" dirty="0">
              <a:cs typeface="B Titr" panose="000007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400" dirty="0" smtClean="0">
                <a:cs typeface="B Titr" panose="00000700000000000000" pitchFamily="2" charset="-78"/>
              </a:rPr>
              <a:t>محاسبه ترکیب اجزا پس از تزریق گاز در یک مخزن هیدروکربنی یک بعدی پس یک زمان مشخص با وجود دو فاز گاز و نفت</a:t>
            </a:r>
            <a:endParaRPr lang="en-US" sz="2400" dirty="0">
              <a:cs typeface="B Titr" panose="00000700000000000000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3600" dirty="0" smtClean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توانمندیهای کُد</a:t>
            </a:r>
            <a:endParaRPr lang="en-US" sz="36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9150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711892"/>
          </a:xfrm>
        </p:spPr>
        <p:txBody>
          <a:bodyPr>
            <a:noAutofit/>
          </a:bodyPr>
          <a:lstStyle/>
          <a:p>
            <a:pPr marL="109728" indent="0" algn="r" rtl="1">
              <a:lnSpc>
                <a:spcPct val="150000"/>
              </a:lnSpc>
              <a:buNone/>
            </a:pPr>
            <a:r>
              <a:rPr lang="fa-IR" sz="2400" b="1" dirty="0" smtClean="0">
                <a:cs typeface="B Titr" panose="00000700000000000000" pitchFamily="2" charset="-78"/>
              </a:rPr>
              <a:t>1- معادلات حاکم بر مدل ترکیبی برای شبیه سازی مخازن هیدروکربنی</a:t>
            </a:r>
          </a:p>
          <a:p>
            <a:pPr marL="109728" indent="0" algn="r" rtl="1">
              <a:lnSpc>
                <a:spcPct val="150000"/>
              </a:lnSpc>
              <a:buNone/>
            </a:pPr>
            <a:r>
              <a:rPr lang="fa-IR" sz="2400" b="1" dirty="0" smtClean="0">
                <a:cs typeface="B Titr" panose="00000700000000000000" pitchFamily="2" charset="-78"/>
              </a:rPr>
              <a:t>2- نحوه پیاده سازی محاسبات روش 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Flash</a:t>
            </a:r>
            <a:r>
              <a:rPr lang="fa-IR" sz="2400" b="1" dirty="0" smtClean="0">
                <a:cs typeface="B Titr" panose="00000700000000000000" pitchFamily="2" charset="-78"/>
              </a:rPr>
              <a:t> برای محاسبه ترکیب اجزا در یک سیستم دو فازی و چند جزئی</a:t>
            </a:r>
          </a:p>
          <a:p>
            <a:pPr marL="109728" indent="0" algn="r" rtl="1">
              <a:lnSpc>
                <a:spcPct val="150000"/>
              </a:lnSpc>
              <a:buNone/>
            </a:pPr>
            <a:r>
              <a:rPr lang="fa-IR" sz="2400" b="1" dirty="0" smtClean="0">
                <a:cs typeface="B Titr" panose="00000700000000000000" pitchFamily="2" charset="-78"/>
              </a:rPr>
              <a:t>3- چگونگی حل معادله بقای جرم به همراه معادلات تعادل ترمودینامیکی</a:t>
            </a:r>
          </a:p>
          <a:p>
            <a:pPr marL="109728" indent="0" algn="r" rtl="1">
              <a:lnSpc>
                <a:spcPct val="150000"/>
              </a:lnSpc>
              <a:buNone/>
            </a:pPr>
            <a:r>
              <a:rPr lang="fa-IR" sz="2400" b="1" dirty="0" smtClean="0">
                <a:cs typeface="B Titr" panose="00000700000000000000" pitchFamily="2" charset="-78"/>
              </a:rPr>
              <a:t>4- نحوه اعمال شرایط مرزی در حل یک مخزن یک بعدی</a:t>
            </a:r>
          </a:p>
          <a:p>
            <a:pPr marL="109728" indent="0" algn="r" rtl="1">
              <a:lnSpc>
                <a:spcPct val="150000"/>
              </a:lnSpc>
              <a:buNone/>
            </a:pPr>
            <a:r>
              <a:rPr lang="fa-IR" sz="2400" b="1" dirty="0" smtClean="0">
                <a:cs typeface="B Titr" panose="00000700000000000000" pitchFamily="2" charset="-78"/>
              </a:rPr>
              <a:t>5- چگونگی پیاده سازی روش  </a:t>
            </a:r>
            <a:r>
              <a:rPr lang="en-US" sz="2400" b="1" dirty="0" smtClean="0">
                <a:solidFill>
                  <a:srgbClr val="0000FF"/>
                </a:solidFill>
                <a:cs typeface="B Titr" panose="00000700000000000000" pitchFamily="2" charset="-78"/>
              </a:rPr>
              <a:t>IMPES</a:t>
            </a:r>
            <a:r>
              <a:rPr lang="fa-IR" sz="2400" b="1" dirty="0" smtClean="0">
                <a:solidFill>
                  <a:srgbClr val="0000FF"/>
                </a:solidFill>
                <a:cs typeface="B Titr" panose="00000700000000000000" pitchFamily="2" charset="-78"/>
              </a:rPr>
              <a:t> </a:t>
            </a:r>
            <a:r>
              <a:rPr lang="fa-IR" sz="2400" b="1" dirty="0" smtClean="0">
                <a:cs typeface="B Titr" panose="00000700000000000000" pitchFamily="2" charset="-78"/>
              </a:rPr>
              <a:t>برای حل معادلات مدل ترکیبی</a:t>
            </a:r>
            <a:endParaRPr lang="fa-IR" sz="2400" b="1" dirty="0" smtClean="0">
              <a:solidFill>
                <a:srgbClr val="0000FF"/>
              </a:solidFill>
              <a:cs typeface="B Titr" panose="00000700000000000000" pitchFamily="2" charset="-78"/>
            </a:endParaRPr>
          </a:p>
          <a:p>
            <a:pPr marL="109728" indent="0" algn="r" rtl="1">
              <a:lnSpc>
                <a:spcPct val="150000"/>
              </a:lnSpc>
              <a:buNone/>
            </a:pPr>
            <a:r>
              <a:rPr lang="fa-IR" sz="2400" b="1" dirty="0" smtClean="0">
                <a:cs typeface="B Titr" panose="00000700000000000000" pitchFamily="2" charset="-78"/>
              </a:rPr>
              <a:t>6- محاسبه چگالی مولی و لزجت یک فاز با چند جزء به کمک معادله حالت</a:t>
            </a:r>
          </a:p>
          <a:p>
            <a:pPr marL="109728" indent="0" algn="r" rtl="1">
              <a:lnSpc>
                <a:spcPct val="150000"/>
              </a:lnSpc>
              <a:buNone/>
            </a:pP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B Titr" panose="00000700000000000000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Autofit/>
          </a:bodyPr>
          <a:lstStyle/>
          <a:p>
            <a:pPr algn="ctr" rtl="1"/>
            <a:r>
              <a:rPr lang="fa-IR" sz="3600" dirty="0" smtClean="0">
                <a:solidFill>
                  <a:srgbClr val="FF0000"/>
                </a:solidFill>
                <a:cs typeface="B Titr" panose="00000700000000000000" pitchFamily="2" charset="-78"/>
              </a:rPr>
              <a:t>آنچه در این کد خواهید آموخت</a:t>
            </a:r>
            <a:endParaRPr lang="en-US" sz="36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4332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711892"/>
          </a:xfrm>
        </p:spPr>
        <p:txBody>
          <a:bodyPr>
            <a:noAutofit/>
          </a:bodyPr>
          <a:lstStyle/>
          <a:p>
            <a:pPr marL="109728" indent="0" algn="r" rtl="1">
              <a:lnSpc>
                <a:spcPct val="150000"/>
              </a:lnSpc>
              <a:buNone/>
            </a:pPr>
            <a:r>
              <a:rPr lang="fa-IR" sz="2400" b="1" dirty="0" smtClean="0">
                <a:cs typeface="B Titr" panose="00000700000000000000" pitchFamily="2" charset="-78"/>
              </a:rPr>
              <a:t>7- معادله حالت پنگ-رابینسون</a:t>
            </a:r>
          </a:p>
          <a:p>
            <a:pPr marL="109728" indent="0" algn="r" rtl="1">
              <a:lnSpc>
                <a:spcPct val="150000"/>
              </a:lnSpc>
              <a:buNone/>
            </a:pPr>
            <a:r>
              <a:rPr lang="fa-IR" sz="2400" b="1" dirty="0" smtClean="0">
                <a:cs typeface="B Titr" panose="00000700000000000000" pitchFamily="2" charset="-78"/>
              </a:rPr>
              <a:t>8- آشنایی با معادله دارسی در یک جریان چند فازی و چند جزئی</a:t>
            </a:r>
          </a:p>
          <a:p>
            <a:pPr marL="109728" indent="0" algn="r" rtl="1">
              <a:lnSpc>
                <a:spcPct val="150000"/>
              </a:lnSpc>
              <a:buNone/>
            </a:pPr>
            <a:r>
              <a:rPr lang="fa-IR" sz="2400" b="1" dirty="0" smtClean="0">
                <a:cs typeface="B Titr" panose="00000700000000000000" pitchFamily="2" charset="-78"/>
              </a:rPr>
              <a:t>9- گسسته سازی معادلات مدل ترکیبی با روش حجم محدود</a:t>
            </a:r>
          </a:p>
          <a:p>
            <a:pPr marL="109728" indent="0" algn="r" rtl="1">
              <a:lnSpc>
                <a:spcPct val="150000"/>
              </a:lnSpc>
              <a:buNone/>
            </a:pPr>
            <a:r>
              <a:rPr lang="fa-IR" sz="2400" b="1" dirty="0" smtClean="0">
                <a:cs typeface="B Titr" panose="00000700000000000000" pitchFamily="2" charset="-78"/>
              </a:rPr>
              <a:t>10- نحوه بررسی فرایند تزریق گاز در یک مخزن یک بعدی و محاسبه ترکیب اجزا پس از مدت زمان دلخواه</a:t>
            </a:r>
          </a:p>
          <a:p>
            <a:pPr marL="109728" indent="0" algn="r" rtl="1">
              <a:lnSpc>
                <a:spcPct val="150000"/>
              </a:lnSpc>
              <a:buNone/>
            </a:pP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B Titr" panose="00000700000000000000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Autofit/>
          </a:bodyPr>
          <a:lstStyle/>
          <a:p>
            <a:pPr algn="ctr" rtl="1"/>
            <a:r>
              <a:rPr lang="fa-IR" sz="3600" dirty="0" smtClean="0">
                <a:solidFill>
                  <a:srgbClr val="FF0000"/>
                </a:solidFill>
                <a:cs typeface="B Titr" panose="00000700000000000000" pitchFamily="2" charset="-78"/>
              </a:rPr>
              <a:t>آنچه در این کد خواهید آموخت</a:t>
            </a:r>
            <a:endParaRPr lang="en-US" sz="36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5980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r" rtl="1">
              <a:lnSpc>
                <a:spcPct val="200000"/>
              </a:lnSpc>
            </a:pPr>
            <a:r>
              <a:rPr lang="fa-IR" sz="2400" b="1" dirty="0">
                <a:latin typeface="Times New Roman" panose="02020603050405020304" pitchFamily="18" charset="0"/>
                <a:cs typeface="B Titr" panose="00000700000000000000" pitchFamily="2" charset="-78"/>
              </a:rPr>
              <a:t>1- </a:t>
            </a:r>
            <a:r>
              <a:rPr lang="fa-IR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این  </a:t>
            </a:r>
            <a:r>
              <a:rPr lang="fa-IR" sz="2400" b="1" dirty="0">
                <a:latin typeface="Times New Roman" panose="02020603050405020304" pitchFamily="18" charset="0"/>
                <a:cs typeface="B Titr" panose="00000700000000000000" pitchFamily="2" charset="-78"/>
              </a:rPr>
              <a:t>برنامه در </a:t>
            </a:r>
            <a:r>
              <a:rPr lang="fa-IR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نسخه های متلب 2013 به بالا قابل اجرا است.</a:t>
            </a:r>
            <a:endParaRPr lang="fa-IR" sz="2400" b="1" dirty="0">
              <a:latin typeface="Times New Roman" panose="02020603050405020304" pitchFamily="18" charset="0"/>
              <a:cs typeface="B Titr" panose="00000700000000000000" pitchFamily="2" charset="-78"/>
            </a:endParaRPr>
          </a:p>
          <a:p>
            <a:pPr algn="r" rtl="1">
              <a:lnSpc>
                <a:spcPct val="200000"/>
              </a:lnSpc>
            </a:pPr>
            <a:r>
              <a:rPr lang="fa-IR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2- </a:t>
            </a:r>
            <a:r>
              <a:rPr lang="fa-IR" sz="2400" b="1" dirty="0">
                <a:latin typeface="Times New Roman" panose="02020603050405020304" pitchFamily="18" charset="0"/>
                <a:cs typeface="B Titr" panose="00000700000000000000" pitchFamily="2" charset="-78"/>
              </a:rPr>
              <a:t>خروجی ها در </a:t>
            </a:r>
            <a:r>
              <a:rPr lang="fa-IR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در صفحه </a:t>
            </a:r>
            <a:r>
              <a:rPr lang="en-US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Command</a:t>
            </a:r>
            <a:r>
              <a:rPr lang="fa-IR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 برنامه قابل </a:t>
            </a:r>
            <a:r>
              <a:rPr lang="fa-IR" sz="2400" b="1" dirty="0">
                <a:latin typeface="Times New Roman" panose="02020603050405020304" pitchFamily="18" charset="0"/>
                <a:cs typeface="B Titr" panose="00000700000000000000" pitchFamily="2" charset="-78"/>
              </a:rPr>
              <a:t>مشاهده </a:t>
            </a:r>
            <a:r>
              <a:rPr lang="fa-IR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است.</a:t>
            </a:r>
            <a:endParaRPr lang="en-US" sz="2400" b="1" dirty="0">
              <a:latin typeface="Times New Roman" panose="02020603050405020304" pitchFamily="18" charset="0"/>
              <a:cs typeface="B Titr" panose="00000700000000000000" pitchFamily="2" charset="-78"/>
            </a:endParaRPr>
          </a:p>
          <a:p>
            <a:pPr algn="r" rtl="1">
              <a:lnSpc>
                <a:spcPct val="200000"/>
              </a:lnSpc>
            </a:pPr>
            <a:r>
              <a:rPr lang="fa-IR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3- آشنایی </a:t>
            </a:r>
            <a:r>
              <a:rPr lang="fa-IR" sz="2400" b="1" dirty="0">
                <a:latin typeface="Times New Roman" panose="02020603050405020304" pitchFamily="18" charset="0"/>
                <a:cs typeface="B Titr" panose="00000700000000000000" pitchFamily="2" charset="-78"/>
              </a:rPr>
              <a:t>اولیه با </a:t>
            </a:r>
            <a:r>
              <a:rPr lang="en-US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CFD</a:t>
            </a:r>
            <a:r>
              <a:rPr lang="fa-IR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 و مفاهیم محیط متخلخل</a:t>
            </a:r>
          </a:p>
          <a:p>
            <a:pPr algn="r" rtl="1">
              <a:lnSpc>
                <a:spcPct val="200000"/>
              </a:lnSpc>
            </a:pPr>
            <a:r>
              <a:rPr lang="fa-IR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4- آشنایی با مدل های شبیه سازی مخازن هیدروکربنی </a:t>
            </a:r>
          </a:p>
          <a:p>
            <a:pPr algn="r" rtl="1">
              <a:lnSpc>
                <a:spcPct val="200000"/>
              </a:lnSpc>
            </a:pPr>
            <a:r>
              <a:rPr lang="fa-IR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4- آشنایی با 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Finite  Volume Methods</a:t>
            </a:r>
          </a:p>
          <a:p>
            <a:pPr algn="r" rtl="1">
              <a:lnSpc>
                <a:spcPct val="200000"/>
              </a:lnSpc>
            </a:pPr>
            <a:r>
              <a:rPr lang="fa-IR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5- آشنایی با زبان  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Matlab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3600" dirty="0" smtClean="0">
                <a:solidFill>
                  <a:srgbClr val="FF0000"/>
                </a:solidFill>
                <a:cs typeface="B Titr" panose="00000700000000000000" pitchFamily="2" charset="-78"/>
              </a:rPr>
              <a:t>نکات و الزامات</a:t>
            </a:r>
            <a:endParaRPr lang="en-US" sz="36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8624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49724"/>
            <a:ext cx="8229600" cy="5550092"/>
          </a:xfrm>
        </p:spPr>
        <p:txBody>
          <a:bodyPr>
            <a:normAutofit/>
          </a:bodyPr>
          <a:lstStyle/>
          <a:p>
            <a:pPr marL="457200" indent="-457200" algn="r" rtl="1">
              <a:buFont typeface="Wingdings" panose="05000000000000000000" pitchFamily="2" charset="2"/>
              <a:buChar char="v"/>
            </a:pPr>
            <a:r>
              <a:rPr lang="fa-IR" sz="2400" b="1" dirty="0" smtClean="0">
                <a:cs typeface="B Titr" pitchFamily="2" charset="-78"/>
              </a:rPr>
              <a:t>نتایج</a:t>
            </a:r>
            <a:endParaRPr lang="fa-IR" sz="2400" b="1" dirty="0">
              <a:cs typeface="B Titr" pitchFamily="2" charset="-78"/>
            </a:endParaRPr>
          </a:p>
          <a:p>
            <a:pPr marL="457200" indent="-457200" algn="r" rtl="1">
              <a:buFont typeface="Wingdings" panose="05000000000000000000" pitchFamily="2" charset="2"/>
              <a:buChar char="ü"/>
            </a:pPr>
            <a:endParaRPr lang="fa-IR" sz="2000" b="1" dirty="0" smtClean="0">
              <a:cs typeface="B Titr" pitchFamily="2" charset="-78"/>
            </a:endParaRPr>
          </a:p>
          <a:p>
            <a:pPr marL="457200" indent="-457200" algn="r" rtl="1">
              <a:buFont typeface="Wingdings" panose="05000000000000000000" pitchFamily="2" charset="2"/>
              <a:buChar char="ü"/>
            </a:pPr>
            <a:r>
              <a:rPr lang="fa-IR" sz="2000" b="1" dirty="0" smtClean="0">
                <a:cs typeface="B Titr" pitchFamily="2" charset="-78"/>
              </a:rPr>
              <a:t>سیستم چهار جزئی</a:t>
            </a:r>
            <a:endParaRPr lang="fa-IR" sz="2000" b="1" dirty="0">
              <a:cs typeface="B Titr" pitchFamily="2" charset="-78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733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1732247"/>
              </p:ext>
            </p:extLst>
          </p:nvPr>
        </p:nvGraphicFramePr>
        <p:xfrm>
          <a:off x="1736800" y="1921834"/>
          <a:ext cx="6552728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57963"/>
                <a:gridCol w="1894765"/>
              </a:tblGrid>
              <a:tr h="92377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fa-IR" dirty="0" smtClean="0"/>
                        <a:t>نفت اولیه</a:t>
                      </a:r>
                    </a:p>
                    <a:p>
                      <a:pPr>
                        <a:lnSpc>
                          <a:spcPct val="200000"/>
                        </a:lnSpc>
                      </a:pPr>
                      <a:r>
                        <a:rPr lang="fa-IR" dirty="0" smtClean="0"/>
                        <a:t>گاز تزریقی</a:t>
                      </a:r>
                    </a:p>
                    <a:p>
                      <a:pPr>
                        <a:lnSpc>
                          <a:spcPct val="200000"/>
                        </a:lnSpc>
                      </a:pPr>
                      <a:r>
                        <a:rPr lang="fa-IR" dirty="0" smtClean="0"/>
                        <a:t>فشار تزریق</a:t>
                      </a:r>
                    </a:p>
                    <a:p>
                      <a:pPr>
                        <a:lnSpc>
                          <a:spcPct val="200000"/>
                        </a:lnSpc>
                      </a:pPr>
                      <a:r>
                        <a:rPr lang="fa-IR" dirty="0" smtClean="0"/>
                        <a:t>فشار</a:t>
                      </a:r>
                      <a:r>
                        <a:rPr lang="fa-IR" baseline="0" dirty="0" smtClean="0"/>
                        <a:t> برداشت</a:t>
                      </a:r>
                    </a:p>
                    <a:p>
                      <a:pPr>
                        <a:lnSpc>
                          <a:spcPct val="200000"/>
                        </a:lnSpc>
                      </a:pPr>
                      <a:r>
                        <a:rPr lang="fa-IR" baseline="0" dirty="0" smtClean="0"/>
                        <a:t>فشار اولیه</a:t>
                      </a:r>
                    </a:p>
                    <a:p>
                      <a:pPr>
                        <a:lnSpc>
                          <a:spcPct val="200000"/>
                        </a:lnSpc>
                      </a:pPr>
                      <a:r>
                        <a:rPr lang="fa-IR" baseline="0" dirty="0" smtClean="0"/>
                        <a:t>طول مخزن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8253463"/>
              </p:ext>
            </p:extLst>
          </p:nvPr>
        </p:nvGraphicFramePr>
        <p:xfrm>
          <a:off x="2051720" y="2029194"/>
          <a:ext cx="4096768" cy="4422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0" name="Equation" r:id="rId3" imgW="2882880" imgH="253800" progId="Equation.DSMT4">
                  <p:embed/>
                </p:oleObj>
              </mc:Choice>
              <mc:Fallback>
                <p:oleObj name="Equation" r:id="rId3" imgW="28828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720" y="2029194"/>
                        <a:ext cx="4096768" cy="44221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0" y="247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7398045"/>
              </p:ext>
            </p:extLst>
          </p:nvPr>
        </p:nvGraphicFramePr>
        <p:xfrm>
          <a:off x="2817217" y="2607926"/>
          <a:ext cx="2357437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1" name="Equation" r:id="rId5" imgW="1536480" imgH="253800" progId="Equation.DSMT4">
                  <p:embed/>
                </p:oleObj>
              </mc:Choice>
              <mc:Fallback>
                <p:oleObj name="Equation" r:id="rId5" imgW="15364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7217" y="2607926"/>
                        <a:ext cx="2357437" cy="4000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152400" y="4000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4458300"/>
              </p:ext>
            </p:extLst>
          </p:nvPr>
        </p:nvGraphicFramePr>
        <p:xfrm>
          <a:off x="3224640" y="3244451"/>
          <a:ext cx="884100" cy="3094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2" name="Equation" r:id="rId7" imgW="507960" imgH="177480" progId="Equation.DSMT4">
                  <p:embed/>
                </p:oleObj>
              </mc:Choice>
              <mc:Fallback>
                <p:oleObj name="Equation" r:id="rId7" imgW="50796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224640" y="3244451"/>
                        <a:ext cx="884100" cy="3094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9011697"/>
              </p:ext>
            </p:extLst>
          </p:nvPr>
        </p:nvGraphicFramePr>
        <p:xfrm>
          <a:off x="3288977" y="3906112"/>
          <a:ext cx="819763" cy="2869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3" name="Equation" r:id="rId9" imgW="507960" imgH="177480" progId="Equation.DSMT4">
                  <p:embed/>
                </p:oleObj>
              </mc:Choice>
              <mc:Fallback>
                <p:oleObj name="Equation" r:id="rId9" imgW="50796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288977" y="3906112"/>
                        <a:ext cx="819763" cy="2869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6457695"/>
              </p:ext>
            </p:extLst>
          </p:nvPr>
        </p:nvGraphicFramePr>
        <p:xfrm>
          <a:off x="3288977" y="4366776"/>
          <a:ext cx="819763" cy="2869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4" name="Equation" r:id="rId11" imgW="507960" imgH="177480" progId="Equation.DSMT4">
                  <p:embed/>
                </p:oleObj>
              </mc:Choice>
              <mc:Fallback>
                <p:oleObj name="Equation" r:id="rId11" imgW="50796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288977" y="4366776"/>
                        <a:ext cx="819763" cy="2869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924913"/>
              </p:ext>
            </p:extLst>
          </p:nvPr>
        </p:nvGraphicFramePr>
        <p:xfrm>
          <a:off x="3349608" y="4845561"/>
          <a:ext cx="698500" cy="28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5" name="Equation" r:id="rId13" imgW="431640" imgH="177480" progId="Equation.DSMT4">
                  <p:embed/>
                </p:oleObj>
              </mc:Choice>
              <mc:Fallback>
                <p:oleObj name="Equation" r:id="rId13" imgW="43164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349608" y="4845561"/>
                        <a:ext cx="698500" cy="287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91585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49724"/>
            <a:ext cx="8229600" cy="5550092"/>
          </a:xfrm>
        </p:spPr>
        <p:txBody>
          <a:bodyPr>
            <a:normAutofit/>
          </a:bodyPr>
          <a:lstStyle/>
          <a:p>
            <a:pPr marL="457200" indent="-457200" algn="r" rtl="1">
              <a:buFont typeface="Wingdings" panose="05000000000000000000" pitchFamily="2" charset="2"/>
              <a:buChar char="v"/>
            </a:pPr>
            <a:r>
              <a:rPr lang="fa-IR" sz="2400" b="1" dirty="0" smtClean="0">
                <a:cs typeface="B Titr" pitchFamily="2" charset="-78"/>
              </a:rPr>
              <a:t>نتایج</a:t>
            </a:r>
            <a:endParaRPr lang="fa-IR" sz="2400" b="1" dirty="0">
              <a:cs typeface="B Titr" pitchFamily="2" charset="-78"/>
            </a:endParaRPr>
          </a:p>
          <a:p>
            <a:pPr marL="457200" indent="-457200" algn="r" rtl="1">
              <a:buFont typeface="Wingdings" panose="05000000000000000000" pitchFamily="2" charset="2"/>
              <a:buChar char="ü"/>
            </a:pPr>
            <a:endParaRPr lang="fa-IR" sz="2000" b="1" dirty="0" smtClean="0">
              <a:cs typeface="B Titr" pitchFamily="2" charset="-78"/>
            </a:endParaRPr>
          </a:p>
          <a:p>
            <a:pPr marL="457200" indent="-457200" algn="r" rtl="1">
              <a:buFont typeface="Wingdings" panose="05000000000000000000" pitchFamily="2" charset="2"/>
              <a:buChar char="ü"/>
            </a:pPr>
            <a:r>
              <a:rPr lang="fa-IR" sz="2000" b="1" dirty="0" smtClean="0">
                <a:cs typeface="B Titr" pitchFamily="2" charset="-78"/>
              </a:rPr>
              <a:t>سیستم چهار جزئی</a:t>
            </a:r>
            <a:endParaRPr lang="fa-IR" sz="2000" b="1" dirty="0">
              <a:cs typeface="B Titr" pitchFamily="2" charset="-78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733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0" y="247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152400" y="4000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097005"/>
            <a:ext cx="3980454" cy="1895454"/>
          </a:xfrm>
          <a:prstGeom prst="rect">
            <a:avLst/>
          </a:prstGeom>
        </p:spPr>
      </p:pic>
      <p:pic>
        <p:nvPicPr>
          <p:cNvPr id="27" name="Picture 26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9" t="3867" r="6329"/>
          <a:stretch/>
        </p:blipFill>
        <p:spPr bwMode="auto">
          <a:xfrm>
            <a:off x="3027111" y="2857500"/>
            <a:ext cx="4048125" cy="33147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01261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49724"/>
            <a:ext cx="8229600" cy="5550092"/>
          </a:xfrm>
        </p:spPr>
        <p:txBody>
          <a:bodyPr>
            <a:normAutofit/>
          </a:bodyPr>
          <a:lstStyle/>
          <a:p>
            <a:pPr marL="457200" indent="-457200" algn="r" rtl="1">
              <a:buFont typeface="Wingdings" panose="05000000000000000000" pitchFamily="2" charset="2"/>
              <a:buChar char="v"/>
            </a:pPr>
            <a:r>
              <a:rPr lang="fa-IR" sz="2400" b="1" dirty="0" smtClean="0">
                <a:cs typeface="B Titr" pitchFamily="2" charset="-78"/>
              </a:rPr>
              <a:t>نتایج</a:t>
            </a:r>
            <a:endParaRPr lang="fa-IR" sz="2400" b="1" dirty="0">
              <a:cs typeface="B Titr" pitchFamily="2" charset="-78"/>
            </a:endParaRPr>
          </a:p>
          <a:p>
            <a:pPr marL="457200" indent="-457200" algn="r" rtl="1">
              <a:buFont typeface="Wingdings" panose="05000000000000000000" pitchFamily="2" charset="2"/>
              <a:buChar char="ü"/>
            </a:pPr>
            <a:endParaRPr lang="fa-IR" sz="2000" b="1" dirty="0" smtClean="0">
              <a:cs typeface="B Titr" pitchFamily="2" charset="-78"/>
            </a:endParaRPr>
          </a:p>
          <a:p>
            <a:pPr marL="457200" indent="-457200" algn="r" rtl="1">
              <a:buFont typeface="Wingdings" panose="05000000000000000000" pitchFamily="2" charset="2"/>
              <a:buChar char="ü"/>
            </a:pPr>
            <a:r>
              <a:rPr lang="fa-IR" sz="2000" b="1" dirty="0" smtClean="0">
                <a:cs typeface="B Titr" pitchFamily="2" charset="-78"/>
              </a:rPr>
              <a:t>سیستم پنج جزئی</a:t>
            </a:r>
            <a:endParaRPr lang="fa-IR" sz="2000" b="1" dirty="0">
              <a:cs typeface="B Titr" pitchFamily="2" charset="-78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733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0" y="247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152400" y="4000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953639"/>
              </p:ext>
            </p:extLst>
          </p:nvPr>
        </p:nvGraphicFramePr>
        <p:xfrm>
          <a:off x="1318816" y="2281557"/>
          <a:ext cx="6912768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84576"/>
                <a:gridCol w="1728192"/>
              </a:tblGrid>
              <a:tr h="92377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fa-IR" dirty="0" smtClean="0"/>
                        <a:t>نفت اولیه</a:t>
                      </a:r>
                    </a:p>
                    <a:p>
                      <a:pPr>
                        <a:lnSpc>
                          <a:spcPct val="200000"/>
                        </a:lnSpc>
                      </a:pPr>
                      <a:r>
                        <a:rPr lang="fa-IR" dirty="0" smtClean="0"/>
                        <a:t>گاز تزریقی</a:t>
                      </a:r>
                    </a:p>
                    <a:p>
                      <a:pPr>
                        <a:lnSpc>
                          <a:spcPct val="200000"/>
                        </a:lnSpc>
                      </a:pPr>
                      <a:r>
                        <a:rPr lang="fa-IR" dirty="0" smtClean="0"/>
                        <a:t>فشار تزریق</a:t>
                      </a:r>
                    </a:p>
                    <a:p>
                      <a:pPr>
                        <a:lnSpc>
                          <a:spcPct val="200000"/>
                        </a:lnSpc>
                      </a:pPr>
                      <a:r>
                        <a:rPr lang="fa-IR" dirty="0" smtClean="0"/>
                        <a:t>فشار</a:t>
                      </a:r>
                      <a:r>
                        <a:rPr lang="fa-IR" baseline="0" dirty="0" smtClean="0"/>
                        <a:t> برداشت</a:t>
                      </a:r>
                    </a:p>
                    <a:p>
                      <a:pPr>
                        <a:lnSpc>
                          <a:spcPct val="200000"/>
                        </a:lnSpc>
                      </a:pPr>
                      <a:r>
                        <a:rPr lang="fa-IR" baseline="0" dirty="0" smtClean="0"/>
                        <a:t>فشار اولیه</a:t>
                      </a:r>
                    </a:p>
                    <a:p>
                      <a:pPr>
                        <a:lnSpc>
                          <a:spcPct val="200000"/>
                        </a:lnSpc>
                      </a:pPr>
                      <a:r>
                        <a:rPr lang="fa-IR" baseline="0" dirty="0" smtClean="0"/>
                        <a:t>طول مخزن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" name="Rectangle 3"/>
          <p:cNvSpPr>
            <a:spLocks noChangeArrowheads="1"/>
          </p:cNvSpPr>
          <p:nvPr/>
        </p:nvSpPr>
        <p:spPr bwMode="auto">
          <a:xfrm>
            <a:off x="0" y="247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2" name="Rectangle 5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8844408"/>
              </p:ext>
            </p:extLst>
          </p:nvPr>
        </p:nvGraphicFramePr>
        <p:xfrm>
          <a:off x="2417763" y="3028950"/>
          <a:ext cx="2357437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8" name="Equation" r:id="rId3" imgW="1536480" imgH="253800" progId="Equation.DSMT4">
                  <p:embed/>
                </p:oleObj>
              </mc:Choice>
              <mc:Fallback>
                <p:oleObj name="Equation" r:id="rId3" imgW="15364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7763" y="3028950"/>
                        <a:ext cx="2357437" cy="4000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Rectangle 6"/>
          <p:cNvSpPr>
            <a:spLocks noChangeArrowheads="1"/>
          </p:cNvSpPr>
          <p:nvPr/>
        </p:nvSpPr>
        <p:spPr bwMode="auto">
          <a:xfrm>
            <a:off x="152400" y="4000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338451"/>
              </p:ext>
            </p:extLst>
          </p:nvPr>
        </p:nvGraphicFramePr>
        <p:xfrm>
          <a:off x="3131840" y="3645024"/>
          <a:ext cx="884100" cy="3094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9" name="Equation" r:id="rId5" imgW="507960" imgH="177480" progId="Equation.DSMT4">
                  <p:embed/>
                </p:oleObj>
              </mc:Choice>
              <mc:Fallback>
                <p:oleObj name="Equation" r:id="rId5" imgW="50796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131840" y="3645024"/>
                        <a:ext cx="884100" cy="3094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3096122"/>
              </p:ext>
            </p:extLst>
          </p:nvPr>
        </p:nvGraphicFramePr>
        <p:xfrm>
          <a:off x="3238500" y="4221088"/>
          <a:ext cx="695325" cy="287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0" name="Equation" r:id="rId7" imgW="431640" imgH="177480" progId="Equation.DSMT4">
                  <p:embed/>
                </p:oleObj>
              </mc:Choice>
              <mc:Fallback>
                <p:oleObj name="Equation" r:id="rId7" imgW="43164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238500" y="4221088"/>
                        <a:ext cx="695325" cy="287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6514501"/>
              </p:ext>
            </p:extLst>
          </p:nvPr>
        </p:nvGraphicFramePr>
        <p:xfrm>
          <a:off x="3255963" y="4725144"/>
          <a:ext cx="698500" cy="28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1" name="Equation" r:id="rId9" imgW="431640" imgH="177480" progId="Equation.DSMT4">
                  <p:embed/>
                </p:oleObj>
              </mc:Choice>
              <mc:Fallback>
                <p:oleObj name="Equation" r:id="rId9" imgW="43164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255963" y="4725144"/>
                        <a:ext cx="698500" cy="287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973981"/>
              </p:ext>
            </p:extLst>
          </p:nvPr>
        </p:nvGraphicFramePr>
        <p:xfrm>
          <a:off x="3276799" y="5229200"/>
          <a:ext cx="719137" cy="287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2" name="Equation" r:id="rId11" imgW="444240" imgH="177480" progId="Equation.DSMT4">
                  <p:embed/>
                </p:oleObj>
              </mc:Choice>
              <mc:Fallback>
                <p:oleObj name="Equation" r:id="rId11" imgW="44424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276799" y="5229200"/>
                        <a:ext cx="719137" cy="287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304800" y="304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8565736"/>
              </p:ext>
            </p:extLst>
          </p:nvPr>
        </p:nvGraphicFramePr>
        <p:xfrm>
          <a:off x="1331640" y="2420888"/>
          <a:ext cx="5114925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3" name="Equation" r:id="rId13" imgW="3479760" imgH="253800" progId="Equation.DSMT4">
                  <p:embed/>
                </p:oleObj>
              </mc:Choice>
              <mc:Fallback>
                <p:oleObj name="Equation" r:id="rId13" imgW="34797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2420888"/>
                        <a:ext cx="5114925" cy="4032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Rectangle 3"/>
          <p:cNvSpPr>
            <a:spLocks noChangeArrowheads="1"/>
          </p:cNvSpPr>
          <p:nvPr/>
        </p:nvSpPr>
        <p:spPr bwMode="auto">
          <a:xfrm>
            <a:off x="304800" y="552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600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49724"/>
            <a:ext cx="8229600" cy="5550092"/>
          </a:xfrm>
        </p:spPr>
        <p:txBody>
          <a:bodyPr>
            <a:normAutofit/>
          </a:bodyPr>
          <a:lstStyle/>
          <a:p>
            <a:pPr marL="457200" indent="-457200" algn="r" rtl="1">
              <a:buFont typeface="Wingdings" panose="05000000000000000000" pitchFamily="2" charset="2"/>
              <a:buChar char="v"/>
            </a:pPr>
            <a:r>
              <a:rPr lang="fa-IR" sz="2400" b="1" dirty="0" smtClean="0">
                <a:cs typeface="B Titr" pitchFamily="2" charset="-78"/>
              </a:rPr>
              <a:t>نتایج</a:t>
            </a:r>
            <a:endParaRPr lang="fa-IR" sz="2400" b="1" dirty="0">
              <a:cs typeface="B Titr" pitchFamily="2" charset="-78"/>
            </a:endParaRPr>
          </a:p>
          <a:p>
            <a:pPr marL="457200" indent="-457200" algn="r" rtl="1">
              <a:buFont typeface="Wingdings" panose="05000000000000000000" pitchFamily="2" charset="2"/>
              <a:buChar char="ü"/>
            </a:pPr>
            <a:endParaRPr lang="fa-IR" sz="2000" b="1" dirty="0" smtClean="0">
              <a:cs typeface="B Titr" pitchFamily="2" charset="-78"/>
            </a:endParaRPr>
          </a:p>
          <a:p>
            <a:pPr marL="457200" indent="-457200" algn="r" rtl="1">
              <a:buFont typeface="Wingdings" panose="05000000000000000000" pitchFamily="2" charset="2"/>
              <a:buChar char="ü"/>
            </a:pPr>
            <a:r>
              <a:rPr lang="fa-IR" sz="2000" b="1" dirty="0" smtClean="0">
                <a:cs typeface="B Titr" pitchFamily="2" charset="-78"/>
              </a:rPr>
              <a:t>سیستم پنج جزئی</a:t>
            </a:r>
            <a:endParaRPr lang="fa-IR" sz="2000" b="1" dirty="0">
              <a:cs typeface="B Titr" pitchFamily="2" charset="-78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733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0" y="247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152400" y="4000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" name="Picture 9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3" t="4286" r="5955"/>
          <a:stretch/>
        </p:blipFill>
        <p:spPr bwMode="auto">
          <a:xfrm>
            <a:off x="2411761" y="1833562"/>
            <a:ext cx="4241452" cy="34299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89999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49724"/>
            <a:ext cx="8229600" cy="5550092"/>
          </a:xfrm>
        </p:spPr>
        <p:txBody>
          <a:bodyPr>
            <a:normAutofit/>
          </a:bodyPr>
          <a:lstStyle/>
          <a:p>
            <a:pPr marL="457200" indent="-457200" algn="r" rtl="1">
              <a:buFont typeface="Wingdings" panose="05000000000000000000" pitchFamily="2" charset="2"/>
              <a:buChar char="v"/>
            </a:pPr>
            <a:r>
              <a:rPr lang="fa-IR" sz="2400" b="1" dirty="0" smtClean="0">
                <a:cs typeface="B Titr" pitchFamily="2" charset="-78"/>
              </a:rPr>
              <a:t>استقلال حل از شبکه</a:t>
            </a:r>
            <a:endParaRPr lang="fa-IR" sz="2400" b="1" dirty="0">
              <a:cs typeface="B Titr" pitchFamily="2" charset="-78"/>
            </a:endParaRPr>
          </a:p>
          <a:p>
            <a:pPr marL="457200" indent="-457200" algn="r" rtl="1">
              <a:buFont typeface="Wingdings" panose="05000000000000000000" pitchFamily="2" charset="2"/>
              <a:buChar char="ü"/>
            </a:pPr>
            <a:endParaRPr lang="fa-IR" sz="2000" b="1" dirty="0" smtClean="0">
              <a:cs typeface="B Titr" pitchFamily="2" charset="-78"/>
            </a:endParaRPr>
          </a:p>
          <a:p>
            <a:pPr marL="457200" indent="-457200" algn="r" rtl="1">
              <a:buFont typeface="Wingdings" panose="05000000000000000000" pitchFamily="2" charset="2"/>
              <a:buChar char="ü"/>
            </a:pPr>
            <a:r>
              <a:rPr lang="fa-IR" sz="2000" b="1" dirty="0" smtClean="0">
                <a:cs typeface="B Titr" pitchFamily="2" charset="-78"/>
              </a:rPr>
              <a:t>سیستم چهار جزئی با شبکه های مختلف</a:t>
            </a:r>
            <a:endParaRPr lang="fa-IR" sz="2000" b="1" dirty="0">
              <a:cs typeface="B Titr" pitchFamily="2" charset="-78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733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0" y="247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152400" y="4000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" name="Picture 10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8" r="6626"/>
          <a:stretch/>
        </p:blipFill>
        <p:spPr bwMode="auto">
          <a:xfrm>
            <a:off x="2462212" y="2133600"/>
            <a:ext cx="4219575" cy="34004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1848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550092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 marL="457200" indent="-457200" algn="r" rtl="1">
              <a:buFont typeface="Wingdings" panose="05000000000000000000" pitchFamily="2" charset="2"/>
              <a:buChar char="v"/>
            </a:pPr>
            <a:r>
              <a:rPr lang="fa-IR" sz="2400" b="1" dirty="0" smtClean="0">
                <a:cs typeface="B Titr" pitchFamily="2" charset="-78"/>
              </a:rPr>
              <a:t>شبیه‌سازی</a:t>
            </a:r>
            <a:r>
              <a:rPr lang="fa-IR" sz="2400" b="1" dirty="0">
                <a:cs typeface="B Titr" pitchFamily="2" charset="-78"/>
              </a:rPr>
              <a:t>‎ جریان چند فازی در محیط متخلخل </a:t>
            </a:r>
          </a:p>
          <a:p>
            <a:pPr marL="457200" indent="-457200" algn="r" rtl="1">
              <a:buFont typeface="Wingdings" panose="05000000000000000000" pitchFamily="2" charset="2"/>
              <a:buChar char="v"/>
            </a:pPr>
            <a:endParaRPr lang="fa-IR" sz="2400" b="1" dirty="0">
              <a:cs typeface="B Titr" pitchFamily="2" charset="-78"/>
            </a:endParaRPr>
          </a:p>
          <a:p>
            <a:pPr marL="457200" indent="-457200" algn="r" rtl="1">
              <a:buFont typeface="Wingdings" panose="05000000000000000000" pitchFamily="2" charset="2"/>
              <a:buChar char="ü"/>
            </a:pPr>
            <a:r>
              <a:rPr lang="fa-IR" sz="2000" b="1" dirty="0">
                <a:cs typeface="B Titr" pitchFamily="2" charset="-78"/>
              </a:rPr>
              <a:t>تولید از یک مخزن هیدروکربنی</a:t>
            </a:r>
          </a:p>
          <a:p>
            <a:pPr marL="457200" indent="-457200" algn="r" rtl="1">
              <a:buFont typeface="Wingdings" panose="05000000000000000000" pitchFamily="2" charset="2"/>
              <a:buChar char="ü"/>
            </a:pPr>
            <a:endParaRPr lang="fa-IR" sz="2000" b="1" dirty="0">
              <a:cs typeface="B Titr" pitchFamily="2" charset="-78"/>
            </a:endParaRPr>
          </a:p>
          <a:p>
            <a:pPr marL="457200" indent="-457200" algn="r" rtl="1">
              <a:buFont typeface="Wingdings" panose="05000000000000000000" pitchFamily="2" charset="2"/>
              <a:buChar char="ü"/>
            </a:pPr>
            <a:r>
              <a:rPr lang="fa-IR" sz="2000" b="1" dirty="0">
                <a:cs typeface="B Titr" pitchFamily="2" charset="-78"/>
              </a:rPr>
              <a:t> تزریق سیال در فرایندهای ازدیاد برداشت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 fontScale="90000"/>
          </a:bodyPr>
          <a:lstStyle/>
          <a:p>
            <a:pPr algn="ctr" rtl="1"/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654667542"/>
              </p:ext>
            </p:extLst>
          </p:nvPr>
        </p:nvGraphicFramePr>
        <p:xfrm>
          <a:off x="2329880" y="2971800"/>
          <a:ext cx="4680520" cy="3330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94783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733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0" y="247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152400" y="4000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209800" y="885825"/>
            <a:ext cx="3952800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sz="2800" dirty="0" smtClean="0">
                <a:latin typeface="Narkisim" pitchFamily="34" charset="-79"/>
                <a:cs typeface="B Farnaz" pitchFamily="2" charset="-78"/>
              </a:rPr>
              <a:t>با تشکر </a:t>
            </a:r>
          </a:p>
          <a:p>
            <a:pPr algn="r" rtl="1"/>
            <a:r>
              <a:rPr lang="fa-IR" sz="2800" dirty="0">
                <a:latin typeface="Narkisim" pitchFamily="34" charset="-79"/>
                <a:cs typeface="B Farnaz" pitchFamily="2" charset="-78"/>
              </a:rPr>
              <a:t> </a:t>
            </a:r>
            <a:r>
              <a:rPr lang="fa-IR" sz="2800" dirty="0" smtClean="0">
                <a:latin typeface="Narkisim" pitchFamily="34" charset="-79"/>
                <a:cs typeface="B Farnaz" pitchFamily="2" charset="-78"/>
              </a:rPr>
              <a:t>          از </a:t>
            </a:r>
          </a:p>
          <a:p>
            <a:pPr algn="r" rtl="1"/>
            <a:r>
              <a:rPr lang="fa-IR" sz="2800" dirty="0">
                <a:latin typeface="Narkisim" pitchFamily="34" charset="-79"/>
                <a:cs typeface="B Farnaz" pitchFamily="2" charset="-78"/>
              </a:rPr>
              <a:t> </a:t>
            </a:r>
            <a:r>
              <a:rPr lang="fa-IR" sz="2800" dirty="0" smtClean="0">
                <a:latin typeface="Narkisim" pitchFamily="34" charset="-79"/>
                <a:cs typeface="B Farnaz" pitchFamily="2" charset="-78"/>
              </a:rPr>
              <a:t>                توجه شما</a:t>
            </a:r>
            <a:endParaRPr lang="fa-IR" sz="2800" dirty="0">
              <a:latin typeface="Narkisim" pitchFamily="34" charset="-79"/>
              <a:cs typeface="B Farnaz" pitchFamily="2" charset="-78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743200"/>
            <a:ext cx="2383160" cy="238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32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550092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 marL="457200" indent="-457200" algn="r" rtl="1">
              <a:buFont typeface="Wingdings" panose="05000000000000000000" pitchFamily="2" charset="2"/>
              <a:buChar char="v"/>
            </a:pPr>
            <a:r>
              <a:rPr lang="fa-IR" sz="2400" b="1" dirty="0">
                <a:cs typeface="B Titr" pitchFamily="2" charset="-78"/>
              </a:rPr>
              <a:t>مدل‏‌سازی ترکیبی </a:t>
            </a:r>
          </a:p>
          <a:p>
            <a:pPr marL="457200" indent="-457200" algn="r" rtl="1">
              <a:buFont typeface="Wingdings" panose="05000000000000000000" pitchFamily="2" charset="2"/>
              <a:buChar char="v"/>
            </a:pPr>
            <a:endParaRPr lang="fa-IR" sz="2400" b="1" dirty="0">
              <a:cs typeface="B Titr" pitchFamily="2" charset="-78"/>
            </a:endParaRPr>
          </a:p>
          <a:p>
            <a:pPr marL="457200" indent="-457200" algn="r" rtl="1">
              <a:buFont typeface="Wingdings" panose="05000000000000000000" pitchFamily="2" charset="2"/>
              <a:buChar char="ü"/>
            </a:pPr>
            <a:r>
              <a:rPr lang="fa-IR" sz="2000" b="1" dirty="0">
                <a:cs typeface="B Titr" pitchFamily="2" charset="-78"/>
              </a:rPr>
              <a:t>معادلات دیفرانسیل‏ بقای جرم برای هر جزء </a:t>
            </a:r>
          </a:p>
          <a:p>
            <a:pPr marL="457200" indent="-457200" algn="r" rtl="1">
              <a:buFont typeface="Wingdings" panose="05000000000000000000" pitchFamily="2" charset="2"/>
              <a:buChar char="ü"/>
            </a:pPr>
            <a:endParaRPr lang="fa-IR" sz="2000" b="1" dirty="0">
              <a:cs typeface="B Titr" pitchFamily="2" charset="-78"/>
            </a:endParaRPr>
          </a:p>
          <a:p>
            <a:pPr marL="457200" indent="-457200" algn="r" rtl="1">
              <a:buFont typeface="Wingdings" panose="05000000000000000000" pitchFamily="2" charset="2"/>
              <a:buChar char="ü"/>
            </a:pPr>
            <a:r>
              <a:rPr lang="fa-IR" sz="2000" b="1" dirty="0">
                <a:cs typeface="B Titr" pitchFamily="2" charset="-78"/>
              </a:rPr>
              <a:t>معادلات جبری برای شرایط ترمودینامیکی (محاسبات فلش)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 fontScale="90000"/>
          </a:bodyPr>
          <a:lstStyle/>
          <a:p>
            <a:pPr algn="ctr" rtl="1"/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173554335"/>
              </p:ext>
            </p:extLst>
          </p:nvPr>
        </p:nvGraphicFramePr>
        <p:xfrm>
          <a:off x="2209800" y="3048000"/>
          <a:ext cx="4680520" cy="3330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20798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550092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 marL="457200" indent="-457200" algn="r" rtl="1">
              <a:buFont typeface="Wingdings" panose="05000000000000000000" pitchFamily="2" charset="2"/>
              <a:buChar char="v"/>
            </a:pPr>
            <a:r>
              <a:rPr lang="fa-IR" sz="2400" b="1" dirty="0">
                <a:cs typeface="B Titr" pitchFamily="2" charset="-78"/>
              </a:rPr>
              <a:t>فرضیات</a:t>
            </a:r>
          </a:p>
          <a:p>
            <a:pPr marL="457200" indent="-457200" algn="r" rtl="1">
              <a:buFont typeface="Wingdings" panose="05000000000000000000" pitchFamily="2" charset="2"/>
              <a:buChar char="v"/>
            </a:pPr>
            <a:endParaRPr lang="fa-IR" sz="2400" b="1" dirty="0">
              <a:cs typeface="B Titr" pitchFamily="2" charset="-78"/>
            </a:endParaRPr>
          </a:p>
          <a:p>
            <a:pPr marL="457200" indent="-457200" algn="r" rtl="1">
              <a:buFont typeface="Wingdings" panose="05000000000000000000" pitchFamily="2" charset="2"/>
              <a:buChar char="ü"/>
            </a:pPr>
            <a:r>
              <a:rPr lang="fa-IR" sz="2000" b="1" dirty="0">
                <a:cs typeface="B Titr" pitchFamily="2" charset="-78"/>
              </a:rPr>
              <a:t>مخزن دما ثابت می باشد.</a:t>
            </a:r>
          </a:p>
          <a:p>
            <a:pPr marL="457200" indent="-457200" algn="r" rtl="1">
              <a:buFont typeface="Wingdings" panose="05000000000000000000" pitchFamily="2" charset="2"/>
              <a:buChar char="ü"/>
            </a:pPr>
            <a:endParaRPr lang="fa-IR" sz="2000" b="1" dirty="0">
              <a:cs typeface="B Titr" pitchFamily="2" charset="-78"/>
            </a:endParaRPr>
          </a:p>
          <a:p>
            <a:pPr marL="457200" indent="-457200" algn="r" rtl="1">
              <a:buFont typeface="Wingdings" panose="05000000000000000000" pitchFamily="2" charset="2"/>
              <a:buChar char="ü"/>
            </a:pPr>
            <a:r>
              <a:rPr lang="fa-IR" sz="2000" b="1" dirty="0">
                <a:cs typeface="B Titr" pitchFamily="2" charset="-78"/>
              </a:rPr>
              <a:t>سیال تراکم پذیر است و تخلخل مخزن با فشار تغییر نمی کند.</a:t>
            </a:r>
          </a:p>
          <a:p>
            <a:pPr marL="457200" indent="-457200" algn="r" rtl="1">
              <a:buFont typeface="Wingdings" panose="05000000000000000000" pitchFamily="2" charset="2"/>
              <a:buChar char="ü"/>
            </a:pPr>
            <a:endParaRPr lang="fa-IR" sz="2000" b="1" dirty="0">
              <a:cs typeface="B Titr" pitchFamily="2" charset="-78"/>
            </a:endParaRPr>
          </a:p>
          <a:p>
            <a:pPr marL="457200" indent="-457200" algn="r" rtl="1">
              <a:buFont typeface="Wingdings" panose="05000000000000000000" pitchFamily="2" charset="2"/>
              <a:buChar char="ü"/>
            </a:pPr>
            <a:r>
              <a:rPr lang="fa-IR" sz="2000" b="1" dirty="0">
                <a:cs typeface="B Titr" pitchFamily="2" charset="-78"/>
              </a:rPr>
              <a:t>مخزن بدون ترک در نظر گرفته می شود.</a:t>
            </a:r>
          </a:p>
          <a:p>
            <a:pPr marL="457200" indent="-457200" algn="r" rtl="1">
              <a:buFont typeface="Wingdings" panose="05000000000000000000" pitchFamily="2" charset="2"/>
              <a:buChar char="ü"/>
            </a:pPr>
            <a:endParaRPr lang="fa-IR" sz="2000" b="1" dirty="0">
              <a:cs typeface="B Titr" pitchFamily="2" charset="-78"/>
            </a:endParaRPr>
          </a:p>
          <a:p>
            <a:pPr marL="457200" indent="-457200" algn="r" rtl="1">
              <a:buFont typeface="Wingdings" panose="05000000000000000000" pitchFamily="2" charset="2"/>
              <a:buChar char="ü"/>
            </a:pPr>
            <a:r>
              <a:rPr lang="fa-IR" sz="2000" b="1" dirty="0">
                <a:cs typeface="B Titr" pitchFamily="2" charset="-78"/>
              </a:rPr>
              <a:t>چشمه و چاه   تنها سیالات تزریقی و تولیدی می باشند.</a:t>
            </a:r>
          </a:p>
          <a:p>
            <a:pPr marL="457200" indent="-457200" algn="r" rtl="1">
              <a:buFont typeface="Wingdings" panose="05000000000000000000" pitchFamily="2" charset="2"/>
              <a:buChar char="ü"/>
            </a:pPr>
            <a:endParaRPr lang="fa-IR" sz="2000" b="1" dirty="0">
              <a:cs typeface="B Titr" pitchFamily="2" charset="-78"/>
            </a:endParaRPr>
          </a:p>
          <a:p>
            <a:pPr marL="457200" indent="-457200" algn="r" rtl="1">
              <a:buFont typeface="Wingdings" panose="05000000000000000000" pitchFamily="2" charset="2"/>
              <a:buChar char="ü"/>
            </a:pPr>
            <a:r>
              <a:rPr lang="fa-IR" sz="2000" b="1" dirty="0">
                <a:cs typeface="B Titr" pitchFamily="2" charset="-78"/>
              </a:rPr>
              <a:t>فشار تزریق و برداشت در طول شبیه سازی ثابت است.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 fontScale="90000"/>
          </a:bodyPr>
          <a:lstStyle/>
          <a:p>
            <a:pPr algn="ctr" rtl="1"/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33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550092"/>
          </a:xfrm>
        </p:spPr>
        <p:txBody>
          <a:bodyPr>
            <a:normAutofit/>
          </a:bodyPr>
          <a:lstStyle/>
          <a:p>
            <a:pPr marL="457200" indent="-457200" algn="r" rtl="1">
              <a:buFont typeface="Wingdings" panose="05000000000000000000" pitchFamily="2" charset="2"/>
              <a:buChar char="v"/>
            </a:pPr>
            <a:r>
              <a:rPr lang="fa-IR" sz="2400" b="1" dirty="0">
                <a:cs typeface="B Titr" pitchFamily="2" charset="-78"/>
              </a:rPr>
              <a:t>معادلات حاکم</a:t>
            </a:r>
          </a:p>
          <a:p>
            <a:pPr marL="457200" indent="-457200" algn="r" rtl="1">
              <a:buFont typeface="Wingdings" panose="05000000000000000000" pitchFamily="2" charset="2"/>
              <a:buChar char="v"/>
            </a:pPr>
            <a:endParaRPr lang="fa-IR" sz="3200" b="1" dirty="0">
              <a:cs typeface="B Titr" pitchFamily="2" charset="-78"/>
            </a:endParaRPr>
          </a:p>
          <a:p>
            <a:pPr marL="457200" indent="-457200" algn="r" rtl="1">
              <a:buFont typeface="Wingdings" panose="05000000000000000000" pitchFamily="2" charset="2"/>
              <a:buChar char="ü"/>
            </a:pPr>
            <a:r>
              <a:rPr lang="fa-IR" sz="2000" b="1" dirty="0">
                <a:cs typeface="B Titr" pitchFamily="2" charset="-78"/>
              </a:rPr>
              <a:t>معادله بقای مول برای هر جزء</a:t>
            </a:r>
          </a:p>
          <a:p>
            <a:pPr marL="457200" indent="-457200" algn="r" rtl="1">
              <a:buFont typeface="Wingdings" panose="05000000000000000000" pitchFamily="2" charset="2"/>
              <a:buChar char="ü"/>
            </a:pPr>
            <a:endParaRPr lang="fa-IR" sz="2000" b="1" dirty="0">
              <a:cs typeface="B Titr" pitchFamily="2" charset="-78"/>
            </a:endParaRPr>
          </a:p>
          <a:p>
            <a:pPr marL="457200" indent="-457200" algn="r" rtl="1">
              <a:buFont typeface="Wingdings" panose="05000000000000000000" pitchFamily="2" charset="2"/>
              <a:buChar char="ü"/>
            </a:pPr>
            <a:r>
              <a:rPr lang="fa-IR" sz="2000" b="1" dirty="0">
                <a:cs typeface="B Titr" pitchFamily="2" charset="-78"/>
              </a:rPr>
              <a:t>معادله بقای مول برای کل سیستم هیدروکربنی</a:t>
            </a:r>
          </a:p>
          <a:p>
            <a:pPr marL="457200" indent="-457200" algn="r" rtl="1">
              <a:buFont typeface="Wingdings" panose="05000000000000000000" pitchFamily="2" charset="2"/>
              <a:buChar char="ü"/>
            </a:pPr>
            <a:endParaRPr lang="fa-IR" sz="2000" b="1" dirty="0">
              <a:cs typeface="B Titr" pitchFamily="2" charset="-78"/>
            </a:endParaRPr>
          </a:p>
          <a:p>
            <a:pPr marL="457200" indent="-457200" algn="r" rtl="1">
              <a:buFont typeface="Wingdings" panose="05000000000000000000" pitchFamily="2" charset="2"/>
              <a:buChar char="ü"/>
            </a:pPr>
            <a:r>
              <a:rPr lang="fa-IR" sz="2000" b="1" dirty="0">
                <a:cs typeface="B Titr" pitchFamily="2" charset="-78"/>
              </a:rPr>
              <a:t>معادله بقای ممنتوم</a:t>
            </a:r>
          </a:p>
          <a:p>
            <a:pPr algn="r" rtl="1"/>
            <a:endParaRPr lang="en-US" dirty="0" smtClean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6033942"/>
              </p:ext>
            </p:extLst>
          </p:nvPr>
        </p:nvGraphicFramePr>
        <p:xfrm>
          <a:off x="2123728" y="3645024"/>
          <a:ext cx="5429933" cy="7200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Equation" r:id="rId3" imgW="3352680" imgH="393480" progId="Equation.DSMT4">
                  <p:embed/>
                </p:oleObj>
              </mc:Choice>
              <mc:Fallback>
                <p:oleObj name="Equation" r:id="rId3" imgW="33526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8" y="3645024"/>
                        <a:ext cx="5429933" cy="72007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733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5678686"/>
              </p:ext>
            </p:extLst>
          </p:nvPr>
        </p:nvGraphicFramePr>
        <p:xfrm>
          <a:off x="2189820" y="4509120"/>
          <a:ext cx="3240360" cy="6756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Equation" r:id="rId5" imgW="1752480" imgH="393480" progId="Equation.DSMT4">
                  <p:embed/>
                </p:oleObj>
              </mc:Choice>
              <mc:Fallback>
                <p:oleObj name="Equation" r:id="rId5" imgW="17524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89820" y="4509120"/>
                        <a:ext cx="3240360" cy="6756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5364520"/>
              </p:ext>
            </p:extLst>
          </p:nvPr>
        </p:nvGraphicFramePr>
        <p:xfrm>
          <a:off x="2189820" y="5301208"/>
          <a:ext cx="2702049" cy="7516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Equation" r:id="rId7" imgW="1688760" imgH="469800" progId="Equation.DSMT4">
                  <p:embed/>
                </p:oleObj>
              </mc:Choice>
              <mc:Fallback>
                <p:oleObj name="Equation" r:id="rId7" imgW="168876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189820" y="5301208"/>
                        <a:ext cx="2702049" cy="7516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9600" y="991605"/>
            <a:ext cx="2904029" cy="2270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941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733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7" name="Picture 2" descr="شکل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722166"/>
            <a:ext cx="3805019" cy="970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ctangle 4"/>
          <p:cNvSpPr>
            <a:spLocks noChangeArrowheads="1"/>
          </p:cNvSpPr>
          <p:nvPr/>
        </p:nvSpPr>
        <p:spPr bwMode="auto">
          <a:xfrm>
            <a:off x="1044571" y="262416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7044238"/>
              </p:ext>
            </p:extLst>
          </p:nvPr>
        </p:nvGraphicFramePr>
        <p:xfrm>
          <a:off x="557213" y="3444230"/>
          <a:ext cx="5830887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Equation" r:id="rId4" imgW="3784320" imgH="457200" progId="Equation.DSMT4">
                  <p:embed/>
                </p:oleObj>
              </mc:Choice>
              <mc:Fallback>
                <p:oleObj name="Equation" r:id="rId4" imgW="378432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213" y="3444230"/>
                        <a:ext cx="5830887" cy="7048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ectangle 5"/>
          <p:cNvSpPr>
            <a:spLocks noChangeArrowheads="1"/>
          </p:cNvSpPr>
          <p:nvPr/>
        </p:nvSpPr>
        <p:spPr bwMode="auto">
          <a:xfrm>
            <a:off x="1044571" y="338616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8594078"/>
              </p:ext>
            </p:extLst>
          </p:nvPr>
        </p:nvGraphicFramePr>
        <p:xfrm>
          <a:off x="611560" y="5143500"/>
          <a:ext cx="6861175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Equation" r:id="rId6" imgW="4559040" imgH="431640" progId="Equation.DSMT4">
                  <p:embed/>
                </p:oleObj>
              </mc:Choice>
              <mc:Fallback>
                <p:oleObj name="Equation" r:id="rId6" imgW="455904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5143500"/>
                        <a:ext cx="6861175" cy="6477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Rectangle 8"/>
          <p:cNvSpPr>
            <a:spLocks noChangeArrowheads="1"/>
          </p:cNvSpPr>
          <p:nvPr/>
        </p:nvSpPr>
        <p:spPr bwMode="auto">
          <a:xfrm>
            <a:off x="0" y="8858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04800" y="885824"/>
            <a:ext cx="83058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r" rtl="1">
              <a:buFont typeface="Wingdings" panose="05000000000000000000" pitchFamily="2" charset="2"/>
              <a:buChar char="v"/>
            </a:pPr>
            <a:r>
              <a:rPr lang="fa-IR" sz="2400" b="1" dirty="0">
                <a:cs typeface="B Titr" pitchFamily="2" charset="-78"/>
              </a:rPr>
              <a:t>معادلات نهایی گسسته‌شده</a:t>
            </a:r>
          </a:p>
          <a:p>
            <a:pPr marL="457200" indent="-457200" algn="r" rtl="1">
              <a:buFont typeface="Wingdings" panose="05000000000000000000" pitchFamily="2" charset="2"/>
              <a:buChar char="v"/>
            </a:pPr>
            <a:endParaRPr lang="fa-IR" sz="2000" b="1" dirty="0">
              <a:cs typeface="B Titr" pitchFamily="2" charset="-78"/>
            </a:endParaRPr>
          </a:p>
          <a:p>
            <a:pPr marL="457200" indent="-457200" algn="r" rtl="1">
              <a:buFont typeface="Wingdings" panose="05000000000000000000" pitchFamily="2" charset="2"/>
              <a:buChar char="ü"/>
            </a:pPr>
            <a:endParaRPr lang="en-US" b="1" dirty="0">
              <a:cs typeface="B Titr" pitchFamily="2" charset="-78"/>
            </a:endParaRPr>
          </a:p>
          <a:p>
            <a:pPr marL="457200" indent="-457200" algn="r" rtl="1">
              <a:buFont typeface="Wingdings" panose="05000000000000000000" pitchFamily="2" charset="2"/>
              <a:buChar char="ü"/>
            </a:pPr>
            <a:endParaRPr lang="en-US" b="1" dirty="0">
              <a:cs typeface="B Titr" pitchFamily="2" charset="-78"/>
            </a:endParaRPr>
          </a:p>
          <a:p>
            <a:pPr marL="457200" indent="-457200" algn="r" rtl="1">
              <a:buFont typeface="Wingdings" panose="05000000000000000000" pitchFamily="2" charset="2"/>
              <a:buChar char="ü"/>
            </a:pPr>
            <a:endParaRPr lang="en-US" b="1" dirty="0">
              <a:cs typeface="B Titr" pitchFamily="2" charset="-78"/>
            </a:endParaRPr>
          </a:p>
          <a:p>
            <a:pPr marL="457200" indent="-457200" algn="r" rtl="1">
              <a:buFont typeface="Wingdings" panose="05000000000000000000" pitchFamily="2" charset="2"/>
              <a:buChar char="ü"/>
            </a:pPr>
            <a:endParaRPr lang="fa-IR" b="1" dirty="0" smtClean="0">
              <a:cs typeface="B Titr" pitchFamily="2" charset="-78"/>
            </a:endParaRPr>
          </a:p>
          <a:p>
            <a:pPr marL="457200" indent="-457200" algn="r" rtl="1">
              <a:buFont typeface="Wingdings" panose="05000000000000000000" pitchFamily="2" charset="2"/>
              <a:buChar char="ü"/>
            </a:pPr>
            <a:endParaRPr lang="en-US" b="1" dirty="0">
              <a:cs typeface="B Titr" pitchFamily="2" charset="-78"/>
            </a:endParaRPr>
          </a:p>
          <a:p>
            <a:pPr marL="457200" indent="-457200" algn="r" rtl="1">
              <a:buFont typeface="Wingdings" panose="05000000000000000000" pitchFamily="2" charset="2"/>
              <a:buChar char="ü"/>
            </a:pPr>
            <a:r>
              <a:rPr lang="fa-IR" b="1" dirty="0">
                <a:cs typeface="B Titr" pitchFamily="2" charset="-78"/>
              </a:rPr>
              <a:t>معادله‌ی فشار</a:t>
            </a:r>
            <a:r>
              <a:rPr lang="fa-IR" b="1" dirty="0" smtClean="0">
                <a:cs typeface="B Titr" pitchFamily="2" charset="-78"/>
              </a:rPr>
              <a:t>:</a:t>
            </a:r>
          </a:p>
          <a:p>
            <a:pPr marL="457200" indent="-457200" algn="r" rtl="1">
              <a:buFont typeface="Wingdings" panose="05000000000000000000" pitchFamily="2" charset="2"/>
              <a:buChar char="ü"/>
            </a:pPr>
            <a:endParaRPr lang="fa-IR" b="1" dirty="0">
              <a:cs typeface="B Titr" pitchFamily="2" charset="-78"/>
            </a:endParaRPr>
          </a:p>
          <a:p>
            <a:pPr marL="457200" indent="-457200" algn="r" rtl="1">
              <a:buFont typeface="Wingdings" panose="05000000000000000000" pitchFamily="2" charset="2"/>
              <a:buChar char="ü"/>
            </a:pPr>
            <a:endParaRPr lang="fa-IR" b="1" dirty="0">
              <a:cs typeface="B Titr" pitchFamily="2" charset="-78"/>
            </a:endParaRPr>
          </a:p>
          <a:p>
            <a:pPr marL="457200" indent="-457200" algn="r" rtl="1">
              <a:buFont typeface="Wingdings" panose="05000000000000000000" pitchFamily="2" charset="2"/>
              <a:buChar char="ü"/>
            </a:pPr>
            <a:endParaRPr lang="fa-IR" b="1" dirty="0">
              <a:cs typeface="B Titr" pitchFamily="2" charset="-78"/>
            </a:endParaRPr>
          </a:p>
          <a:p>
            <a:pPr marL="457200" indent="-457200" algn="r" rtl="1">
              <a:buFont typeface="Wingdings" panose="05000000000000000000" pitchFamily="2" charset="2"/>
              <a:buChar char="ü"/>
            </a:pPr>
            <a:endParaRPr lang="fa-IR" b="1" dirty="0">
              <a:cs typeface="B Titr" pitchFamily="2" charset="-78"/>
            </a:endParaRPr>
          </a:p>
          <a:p>
            <a:pPr marL="457200" indent="-457200" algn="r" rtl="1">
              <a:buFont typeface="Wingdings" panose="05000000000000000000" pitchFamily="2" charset="2"/>
              <a:buChar char="ü"/>
            </a:pPr>
            <a:endParaRPr lang="fa-IR" b="1" dirty="0">
              <a:cs typeface="B Titr" pitchFamily="2" charset="-78"/>
            </a:endParaRPr>
          </a:p>
          <a:p>
            <a:pPr marL="457200" indent="-457200" algn="r" rtl="1">
              <a:buFont typeface="Wingdings" panose="05000000000000000000" pitchFamily="2" charset="2"/>
              <a:buChar char="ü"/>
            </a:pPr>
            <a:r>
              <a:rPr lang="fa-IR" b="1" dirty="0">
                <a:cs typeface="B Titr" pitchFamily="2" charset="-78"/>
              </a:rPr>
              <a:t>پایستگی مولی اجزا:</a:t>
            </a:r>
          </a:p>
        </p:txBody>
      </p:sp>
    </p:spTree>
    <p:extLst>
      <p:ext uri="{BB962C8B-B14F-4D97-AF65-F5344CB8AC3E}">
        <p14:creationId xmlns:p14="http://schemas.microsoft.com/office/powerpoint/2010/main" val="2403632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733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" name="Rectangle 4"/>
          <p:cNvSpPr>
            <a:spLocks noChangeArrowheads="1"/>
          </p:cNvSpPr>
          <p:nvPr/>
        </p:nvSpPr>
        <p:spPr bwMode="auto">
          <a:xfrm>
            <a:off x="1044571" y="262416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" name="Rectangle 5"/>
          <p:cNvSpPr>
            <a:spLocks noChangeArrowheads="1"/>
          </p:cNvSpPr>
          <p:nvPr/>
        </p:nvSpPr>
        <p:spPr bwMode="auto">
          <a:xfrm>
            <a:off x="1044571" y="338616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3" name="Rectangle 8"/>
          <p:cNvSpPr>
            <a:spLocks noChangeArrowheads="1"/>
          </p:cNvSpPr>
          <p:nvPr/>
        </p:nvSpPr>
        <p:spPr bwMode="auto">
          <a:xfrm>
            <a:off x="0" y="8858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04800" y="885824"/>
            <a:ext cx="830580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r" rtl="1">
              <a:buFont typeface="Wingdings" panose="05000000000000000000" pitchFamily="2" charset="2"/>
              <a:buChar char="v"/>
            </a:pPr>
            <a:r>
              <a:rPr lang="fa-IR" sz="2400" b="1" dirty="0">
                <a:cs typeface="B Titr" pitchFamily="2" charset="-78"/>
              </a:rPr>
              <a:t>معادلات نهایی گسسته‌شده</a:t>
            </a:r>
          </a:p>
          <a:p>
            <a:pPr marL="457200" indent="-457200" algn="r" rtl="1">
              <a:buFont typeface="Wingdings" panose="05000000000000000000" pitchFamily="2" charset="2"/>
              <a:buChar char="v"/>
            </a:pPr>
            <a:endParaRPr lang="fa-IR" sz="2000" b="1" dirty="0">
              <a:cs typeface="B Titr" pitchFamily="2" charset="-78"/>
            </a:endParaRPr>
          </a:p>
          <a:p>
            <a:pPr marL="457200" indent="-457200" algn="r" rtl="1">
              <a:buFont typeface="Wingdings" panose="05000000000000000000" pitchFamily="2" charset="2"/>
              <a:buChar char="ü"/>
            </a:pPr>
            <a:endParaRPr lang="en-US" b="1" dirty="0">
              <a:cs typeface="B Titr" pitchFamily="2" charset="-78"/>
            </a:endParaRPr>
          </a:p>
          <a:p>
            <a:pPr marL="457200" indent="-457200" algn="r" rtl="1">
              <a:buFont typeface="Wingdings" panose="05000000000000000000" pitchFamily="2" charset="2"/>
              <a:buChar char="ü"/>
            </a:pPr>
            <a:endParaRPr lang="en-US" b="1" dirty="0">
              <a:cs typeface="B Titr" pitchFamily="2" charset="-78"/>
            </a:endParaRPr>
          </a:p>
          <a:p>
            <a:pPr marL="457200" indent="-457200" algn="r" rtl="1">
              <a:buFont typeface="Wingdings" panose="05000000000000000000" pitchFamily="2" charset="2"/>
              <a:buChar char="ü"/>
            </a:pPr>
            <a:r>
              <a:rPr lang="fa-IR" b="1" dirty="0" smtClean="0">
                <a:cs typeface="B Titr" pitchFamily="2" charset="-78"/>
              </a:rPr>
              <a:t>کسر مولی اجزا:</a:t>
            </a:r>
          </a:p>
          <a:p>
            <a:pPr marL="457200" indent="-457200" algn="r" rtl="1">
              <a:buFont typeface="Wingdings" panose="05000000000000000000" pitchFamily="2" charset="2"/>
              <a:buChar char="ü"/>
            </a:pPr>
            <a:endParaRPr lang="fa-IR" b="1" dirty="0">
              <a:cs typeface="B Titr" pitchFamily="2" charset="-78"/>
            </a:endParaRPr>
          </a:p>
          <a:p>
            <a:pPr marL="457200" indent="-457200" algn="r" rtl="1">
              <a:buFont typeface="Wingdings" panose="05000000000000000000" pitchFamily="2" charset="2"/>
              <a:buChar char="ü"/>
            </a:pPr>
            <a:endParaRPr lang="fa-IR" b="1" dirty="0">
              <a:cs typeface="B Titr" pitchFamily="2" charset="-78"/>
            </a:endParaRPr>
          </a:p>
          <a:p>
            <a:pPr marL="457200" indent="-457200" algn="r" rtl="1">
              <a:buFont typeface="Wingdings" panose="05000000000000000000" pitchFamily="2" charset="2"/>
              <a:buChar char="ü"/>
            </a:pPr>
            <a:endParaRPr lang="fa-IR" b="1" dirty="0">
              <a:cs typeface="B Titr" pitchFamily="2" charset="-78"/>
            </a:endParaRPr>
          </a:p>
          <a:p>
            <a:pPr marL="457200" indent="-457200" algn="r" rtl="1">
              <a:buFont typeface="Wingdings" panose="05000000000000000000" pitchFamily="2" charset="2"/>
              <a:buChar char="ü"/>
            </a:pPr>
            <a:endParaRPr lang="fa-IR" b="1" dirty="0">
              <a:cs typeface="B Titr" pitchFamily="2" charset="-78"/>
            </a:endParaRPr>
          </a:p>
          <a:p>
            <a:pPr marL="457200" indent="-457200" algn="r" rtl="1">
              <a:buFont typeface="Wingdings" panose="05000000000000000000" pitchFamily="2" charset="2"/>
              <a:buChar char="ü"/>
            </a:pPr>
            <a:endParaRPr lang="fa-IR" b="1" dirty="0">
              <a:cs typeface="B Titr" pitchFamily="2" charset="-78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8657989"/>
              </p:ext>
            </p:extLst>
          </p:nvPr>
        </p:nvGraphicFramePr>
        <p:xfrm>
          <a:off x="4027487" y="3033742"/>
          <a:ext cx="1089025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Equation" r:id="rId3" imgW="647640" imgH="419040" progId="Equation.DSMT4">
                  <p:embed/>
                </p:oleObj>
              </mc:Choice>
              <mc:Fallback>
                <p:oleObj name="Equation" r:id="rId3" imgW="64764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27487" y="3033742"/>
                        <a:ext cx="1089025" cy="704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8750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550092"/>
          </a:xfrm>
        </p:spPr>
        <p:txBody>
          <a:bodyPr>
            <a:normAutofit/>
          </a:bodyPr>
          <a:lstStyle/>
          <a:p>
            <a:pPr marL="457200" indent="-457200" algn="r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2400" b="1" dirty="0" smtClean="0">
                <a:cs typeface="B Titr" pitchFamily="2" charset="-78"/>
              </a:rPr>
              <a:t>محاسبات فلش به کمک معادله حالت</a:t>
            </a:r>
          </a:p>
          <a:p>
            <a:pPr marL="457200" indent="-45720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2000" b="1" dirty="0" smtClean="0">
                <a:cs typeface="B Titr" pitchFamily="2" charset="-78"/>
              </a:rPr>
              <a:t>یک دسته معادله جبری برای محاسبه شرایط ترمودینامیکی ایجاد می گردد.</a:t>
            </a:r>
          </a:p>
          <a:p>
            <a:pPr algn="r" rtl="1">
              <a:buFont typeface="Wingdings" panose="05000000000000000000" pitchFamily="2" charset="2"/>
              <a:buChar char="ü"/>
            </a:pPr>
            <a:endParaRPr lang="en-US" dirty="0" smtClean="0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733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7352717"/>
              </p:ext>
            </p:extLst>
          </p:nvPr>
        </p:nvGraphicFramePr>
        <p:xfrm>
          <a:off x="1099727" y="2209800"/>
          <a:ext cx="5272473" cy="4960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Equation" r:id="rId3" imgW="2730500" imgH="254000" progId="Equation.DSMT4">
                  <p:embed/>
                </p:oleObj>
              </mc:Choice>
              <mc:Fallback>
                <p:oleObj name="Equation" r:id="rId3" imgW="27305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9727" y="2209800"/>
                        <a:ext cx="5272473" cy="49601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7801374"/>
              </p:ext>
            </p:extLst>
          </p:nvPr>
        </p:nvGraphicFramePr>
        <p:xfrm>
          <a:off x="1044571" y="3200400"/>
          <a:ext cx="6215986" cy="5317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Equation" r:id="rId5" imgW="3225800" imgH="279400" progId="Equation.DSMT4">
                  <p:embed/>
                </p:oleObj>
              </mc:Choice>
              <mc:Fallback>
                <p:oleObj name="Equation" r:id="rId5" imgW="32258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4571" y="3200400"/>
                        <a:ext cx="6215986" cy="53175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0828459"/>
              </p:ext>
            </p:extLst>
          </p:nvPr>
        </p:nvGraphicFramePr>
        <p:xfrm>
          <a:off x="1099726" y="4221088"/>
          <a:ext cx="1976025" cy="793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Equation" r:id="rId7" imgW="1117115" imgH="444307" progId="Equation.DSMT4">
                  <p:embed/>
                </p:oleObj>
              </mc:Choice>
              <mc:Fallback>
                <p:oleObj name="Equation" r:id="rId7" imgW="1117115" imgH="444307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9726" y="4221088"/>
                        <a:ext cx="1976025" cy="7937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20065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550092"/>
          </a:xfrm>
        </p:spPr>
        <p:txBody>
          <a:bodyPr>
            <a:normAutofit/>
          </a:bodyPr>
          <a:lstStyle/>
          <a:p>
            <a:pPr marL="457200" indent="-457200" algn="r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2400" b="1" dirty="0" smtClean="0">
                <a:cs typeface="B Titr" pitchFamily="2" charset="-78"/>
              </a:rPr>
              <a:t>محاسبات فلش به کمک معادله حالت</a:t>
            </a:r>
          </a:p>
          <a:p>
            <a:pPr marL="457200" indent="-45720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2000" b="1" dirty="0" smtClean="0">
                <a:cs typeface="B Titr" pitchFamily="2" charset="-78"/>
              </a:rPr>
              <a:t>معادله حالت پنگ-رابینسون به شکل زیر می باشد:</a:t>
            </a:r>
          </a:p>
          <a:p>
            <a:pPr marL="457200" indent="-45720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fa-IR" sz="2000" b="1" dirty="0">
              <a:cs typeface="B Titr" pitchFamily="2" charset="-78"/>
            </a:endParaRPr>
          </a:p>
          <a:p>
            <a:pPr marL="457200" indent="-45720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fa-IR" sz="2000" b="1" dirty="0" smtClean="0">
              <a:cs typeface="B Titr" pitchFamily="2" charset="-78"/>
            </a:endParaRPr>
          </a:p>
          <a:p>
            <a:pPr marL="457200" indent="-45720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fa-IR" sz="2000" b="1" dirty="0">
              <a:cs typeface="B Titr" pitchFamily="2" charset="-78"/>
            </a:endParaRPr>
          </a:p>
          <a:p>
            <a:pPr marL="457200" indent="-45720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2000" b="1" dirty="0" smtClean="0">
                <a:cs typeface="B Titr" pitchFamily="2" charset="-78"/>
              </a:rPr>
              <a:t>فوگاسیته ی هر فاز با استفاده از معادله حالت به شکل زیر بدست می آید:</a:t>
            </a:r>
          </a:p>
          <a:p>
            <a:pPr algn="r" rtl="1">
              <a:buFont typeface="Wingdings" panose="05000000000000000000" pitchFamily="2" charset="2"/>
              <a:buChar char="ü"/>
            </a:pPr>
            <a:endParaRPr lang="en-US" dirty="0" smtClean="0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733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8676342"/>
              </p:ext>
            </p:extLst>
          </p:nvPr>
        </p:nvGraphicFramePr>
        <p:xfrm>
          <a:off x="3124200" y="1905000"/>
          <a:ext cx="3211167" cy="7119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" name="Equation" r:id="rId3" imgW="2108200" imgH="469900" progId="Equation.DSMT4">
                  <p:embed/>
                </p:oleObj>
              </mc:Choice>
              <mc:Fallback>
                <p:oleObj name="Equation" r:id="rId3" imgW="21082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1905000"/>
                        <a:ext cx="3211167" cy="71197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7010270"/>
              </p:ext>
            </p:extLst>
          </p:nvPr>
        </p:nvGraphicFramePr>
        <p:xfrm>
          <a:off x="1600200" y="4267200"/>
          <a:ext cx="5760640" cy="7184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" name="Equation" r:id="rId5" imgW="4203700" imgH="520700" progId="Equation.DSMT4">
                  <p:embed/>
                </p:oleObj>
              </mc:Choice>
              <mc:Fallback>
                <p:oleObj name="Equation" r:id="rId5" imgW="4203700" imgH="520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4267200"/>
                        <a:ext cx="5760640" cy="71844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53011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4161</TotalTime>
  <Words>499</Words>
  <Application>Microsoft Office PowerPoint</Application>
  <PresentationFormat>On-screen Show (4:3)</PresentationFormat>
  <Paragraphs>136</Paragraphs>
  <Slides>20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3" baseType="lpstr">
      <vt:lpstr>B Farnaz</vt:lpstr>
      <vt:lpstr>B Titr</vt:lpstr>
      <vt:lpstr>B Zar</vt:lpstr>
      <vt:lpstr>Calibri</vt:lpstr>
      <vt:lpstr>Lucida Sans Unicode</vt:lpstr>
      <vt:lpstr>Narkisim</vt:lpstr>
      <vt:lpstr>Times New Roman</vt:lpstr>
      <vt:lpstr>Verdana</vt:lpstr>
      <vt:lpstr>Wingdings</vt:lpstr>
      <vt:lpstr>Wingdings 2</vt:lpstr>
      <vt:lpstr>Wingdings 3</vt:lpstr>
      <vt:lpstr>Concourse</vt:lpstr>
      <vt:lpstr>Equation</vt:lpstr>
      <vt:lpstr>           مدل ترکیبی و بکارگیری آن در شبیه سازی جریان دوفازی گاز و نفت در محیط متخلخل   سعید شیخی آبان 95    </vt:lpstr>
      <vt:lpstr> </vt:lpstr>
      <vt:lpstr> 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توانمندیهای کُد</vt:lpstr>
      <vt:lpstr>آنچه در این کد خواهید آموخت</vt:lpstr>
      <vt:lpstr>آنچه در این کد خواهید آموخت</vt:lpstr>
      <vt:lpstr>نکات و الزامات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YousefKhah</dc:creator>
  <cp:lastModifiedBy>marketcode</cp:lastModifiedBy>
  <cp:revision>195</cp:revision>
  <dcterms:created xsi:type="dcterms:W3CDTF">2006-08-16T00:00:00Z</dcterms:created>
  <dcterms:modified xsi:type="dcterms:W3CDTF">2017-02-16T11:01:25Z</dcterms:modified>
</cp:coreProperties>
</file>