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1"/>
  </p:notesMasterIdLst>
  <p:sldIdLst>
    <p:sldId id="366" r:id="rId2"/>
    <p:sldId id="354" r:id="rId3"/>
    <p:sldId id="355" r:id="rId4"/>
    <p:sldId id="356" r:id="rId5"/>
    <p:sldId id="357" r:id="rId6"/>
    <p:sldId id="359" r:id="rId7"/>
    <p:sldId id="360" r:id="rId8"/>
    <p:sldId id="361" r:id="rId9"/>
    <p:sldId id="368" r:id="rId10"/>
    <p:sldId id="369" r:id="rId11"/>
    <p:sldId id="370" r:id="rId12"/>
    <p:sldId id="371" r:id="rId13"/>
    <p:sldId id="372" r:id="rId14"/>
    <p:sldId id="375" r:id="rId15"/>
    <p:sldId id="376" r:id="rId16"/>
    <p:sldId id="377" r:id="rId17"/>
    <p:sldId id="378" r:id="rId18"/>
    <p:sldId id="362" r:id="rId19"/>
    <p:sldId id="36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8000"/>
    <a:srgbClr val="CC3300"/>
    <a:srgbClr val="000066"/>
    <a:srgbClr val="FF66FF"/>
    <a:srgbClr val="800000"/>
    <a:srgbClr val="0033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6" d="100"/>
          <a:sy n="56" d="100"/>
        </p:scale>
        <p:origin x="107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96DED5-7101-45CB-BD67-62077EC6FEBB}" type="datetimeFigureOut">
              <a:rPr lang="en-US" smtClean="0"/>
              <a:pPr/>
              <a:t>2/16/2017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AD4F81-D434-45E6-BB2C-53C672FCA684}" type="slidenum">
              <a:rPr lang="en-US" smtClean="0"/>
              <a:pPr/>
              <a:t>‹#›</a:t>
            </a:fld>
            <a:endParaRPr lang="en-US" dirty="0"/>
          </a:p>
        </p:txBody>
      </p:sp>
    </p:spTree>
    <p:extLst>
      <p:ext uri="{BB962C8B-B14F-4D97-AF65-F5344CB8AC3E}">
        <p14:creationId xmlns:p14="http://schemas.microsoft.com/office/powerpoint/2010/main" val="3784731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1"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2"/>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1"/>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5B9F2828-A262-4019-9E8C-C387D0E754F1}" type="datetime1">
              <a:rPr lang="en-US" smtClean="0"/>
              <a:pPr/>
              <a:t>2/16/2017</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30"/>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EA20C4D-0180-40D2-A856-4ABE5A1A069E}" type="datetime1">
              <a:rPr lang="en-US" smtClean="0"/>
              <a:pPr/>
              <a:t>2/16/2017</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4" y="274641"/>
            <a:ext cx="1777471"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2E2B8DA-E986-49A0-9432-B1D2119FAF59}" type="datetime1">
              <a:rPr lang="en-US" smtClean="0"/>
              <a:pPr/>
              <a:t>2/16/2017</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830C608-5F6B-4B63-877E-475840BA68C2}" type="datetime1">
              <a:rPr lang="en-US" smtClean="0"/>
              <a:pPr/>
              <a:t>2/16/2017</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B88679F-5204-42F1-94E5-7F35567538DB}" type="datetime1">
              <a:rPr lang="en-US" smtClean="0"/>
              <a:pPr/>
              <a:t>2/16/2017</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9"/>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9"/>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E084C4D-0FBA-4EA7-840D-D98AE8E20134}" type="datetime1">
              <a:rPr lang="en-US" smtClean="0"/>
              <a:pPr/>
              <a:t>2/16/2017</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1"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7"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1" y="1444295"/>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444295"/>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B8F6381-DD72-4ACD-886C-E080E4E4AD4F}" type="datetime1">
              <a:rPr lang="en-US" smtClean="0"/>
              <a:pPr/>
              <a:t>2/16/2017</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2C09902C-ABFA-4ACC-87B3-54E6B0DABEEE}" type="datetime1">
              <a:rPr lang="en-US" smtClean="0"/>
              <a:pPr/>
              <a:t>2/16/2017</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0F7514FA-93E7-482C-BBFB-C57F051F7D55}" type="datetime1">
              <a:rPr lang="en-US" smtClean="0"/>
              <a:pPr/>
              <a:t>2/16/2017</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0CA29ED0-9E00-4234-B909-B4C6398DC9B8}" type="datetime1">
              <a:rPr lang="en-US" smtClean="0"/>
              <a:pPr/>
              <a:t>2/16/2017</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3"/>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0BDDA143-6F93-4B61-AAB2-2B7F4200FF92}" type="datetime1">
              <a:rPr lang="en-US" smtClean="0"/>
              <a:pPr/>
              <a:t>2/16/2017</a:t>
            </a:fld>
            <a:endParaRPr lang="en-US" dirty="0"/>
          </a:p>
        </p:txBody>
      </p:sp>
      <p:sp>
        <p:nvSpPr>
          <p:cNvPr id="6" name="Footer Placeholder 5"/>
          <p:cNvSpPr>
            <a:spLocks noGrp="1"/>
          </p:cNvSpPr>
          <p:nvPr>
            <p:ph type="ftr" sz="quarter" idx="11"/>
          </p:nvPr>
        </p:nvSpPr>
        <p:spPr>
          <a:xfrm>
            <a:off x="4380073" y="6407945"/>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dirty="0"/>
          </a:p>
        </p:txBody>
      </p:sp>
      <p:sp>
        <p:nvSpPr>
          <p:cNvPr id="2" name="Title 1"/>
          <p:cNvSpPr>
            <a:spLocks noGrp="1"/>
          </p:cNvSpPr>
          <p:nvPr>
            <p:ph type="title"/>
          </p:nvPr>
        </p:nvSpPr>
        <p:spPr>
          <a:xfrm>
            <a:off x="228600" y="4865123"/>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7"/>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3" y="5791254"/>
            <a:ext cx="3402315"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9"/>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7"/>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3" y="5791254"/>
            <a:ext cx="3402315"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9"/>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9"/>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58E5582-F76C-4628-A6AF-58AD8FC97BDD}" type="datetime1">
              <a:rPr lang="en-US" smtClean="0"/>
              <a:pPr/>
              <a:t>2/16/2017</a:t>
            </a:fld>
            <a:endParaRPr lang="en-US" dirty="0"/>
          </a:p>
        </p:txBody>
      </p:sp>
      <p:sp>
        <p:nvSpPr>
          <p:cNvPr id="22" name="Footer Placeholder 21"/>
          <p:cNvSpPr>
            <a:spLocks noGrp="1"/>
          </p:cNvSpPr>
          <p:nvPr>
            <p:ph type="ftr" sz="quarter" idx="3"/>
          </p:nvPr>
        </p:nvSpPr>
        <p:spPr>
          <a:xfrm>
            <a:off x="4380073" y="6407945"/>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5"/>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1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 Id="rId5" Type="http://schemas.openxmlformats.org/officeDocument/2006/relationships/image" Target="../media/image32.emf"/><Relationship Id="rId4" Type="http://schemas.openxmlformats.org/officeDocument/2006/relationships/image" Target="../media/image31.emf"/></Relationships>
</file>

<file path=ppt/slides/_rels/slide16.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 Id="rId4" Type="http://schemas.openxmlformats.org/officeDocument/2006/relationships/image" Target="../media/image1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rtl="1">
              <a:lnSpc>
                <a:spcPct val="150000"/>
              </a:lnSpc>
            </a:pP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a:solidFill>
                  <a:srgbClr val="FF0000"/>
                </a:solidFill>
                <a:cs typeface="B Titr" panose="00000700000000000000" pitchFamily="2" charset="-78"/>
              </a:rPr>
              <a:t/>
            </a:r>
            <a:br>
              <a:rPr lang="en-US" dirty="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a:solidFill>
                  <a:srgbClr val="FF0000"/>
                </a:solidFill>
                <a:cs typeface="B Titr" panose="00000700000000000000" pitchFamily="2" charset="-78"/>
              </a:rPr>
              <a:t/>
            </a:r>
            <a:br>
              <a:rPr lang="en-US" dirty="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a:solidFill>
                  <a:srgbClr val="FF0000"/>
                </a:solidFill>
                <a:cs typeface="B Titr" panose="00000700000000000000" pitchFamily="2" charset="-78"/>
              </a:rPr>
              <a:t/>
            </a:r>
            <a:br>
              <a:rPr lang="en-US" dirty="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a:solidFill>
                  <a:srgbClr val="FF0000"/>
                </a:solidFill>
                <a:cs typeface="B Titr" panose="00000700000000000000" pitchFamily="2" charset="-78"/>
              </a:rPr>
              <a:t/>
            </a:r>
            <a:br>
              <a:rPr lang="en-US" dirty="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a:solidFill>
                  <a:srgbClr val="FF0000"/>
                </a:solidFill>
                <a:cs typeface="B Titr" panose="00000700000000000000" pitchFamily="2" charset="-78"/>
              </a:rPr>
              <a:t/>
            </a:r>
            <a:br>
              <a:rPr lang="en-US" dirty="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fa-IR" dirty="0">
                <a:solidFill>
                  <a:srgbClr val="FF0000"/>
                </a:solidFill>
                <a:cs typeface="B Titr" panose="00000700000000000000" pitchFamily="2" charset="-78"/>
              </a:rPr>
              <a:t>الگوریتم بهینه سازی هوشمند تکاملی به روش ازدحام ذرات </a:t>
            </a:r>
            <a:r>
              <a:rPr lang="en-US" dirty="0">
                <a:solidFill>
                  <a:srgbClr val="FF0000"/>
                </a:solidFill>
                <a:cs typeface="B Titr" panose="00000700000000000000" pitchFamily="2" charset="-78"/>
              </a:rPr>
              <a:t>(</a:t>
            </a:r>
            <a:r>
              <a:rPr lang="en-US" dirty="0" smtClean="0">
                <a:solidFill>
                  <a:srgbClr val="FF0000"/>
                </a:solidFill>
                <a:cs typeface="B Titr" panose="00000700000000000000" pitchFamily="2" charset="-78"/>
              </a:rPr>
              <a:t>Partial </a:t>
            </a:r>
            <a:r>
              <a:rPr lang="en-US" dirty="0">
                <a:solidFill>
                  <a:srgbClr val="FF0000"/>
                </a:solidFill>
                <a:cs typeface="B Titr" panose="00000700000000000000" pitchFamily="2" charset="-78"/>
              </a:rPr>
              <a:t>Swarm Optimization)</a:t>
            </a:r>
            <a:r>
              <a:rPr lang="en-US" sz="3600" dirty="0" smtClean="0">
                <a:solidFill>
                  <a:srgbClr val="FF0000"/>
                </a:solidFill>
                <a:cs typeface="+mn-cs"/>
              </a:rPr>
              <a:t/>
            </a:r>
            <a:br>
              <a:rPr lang="en-US" sz="3600" dirty="0" smtClean="0">
                <a:solidFill>
                  <a:srgbClr val="FF0000"/>
                </a:solidFill>
                <a:cs typeface="+mn-cs"/>
              </a:rPr>
            </a:br>
            <a:r>
              <a:rPr lang="en-US" sz="3600" dirty="0">
                <a:solidFill>
                  <a:srgbClr val="FF0000"/>
                </a:solidFill>
                <a:cs typeface="+mn-cs"/>
              </a:rPr>
              <a:t/>
            </a:r>
            <a:br>
              <a:rPr lang="en-US" sz="3600" dirty="0">
                <a:solidFill>
                  <a:srgbClr val="FF0000"/>
                </a:solidFill>
                <a:cs typeface="+mn-cs"/>
              </a:rPr>
            </a:br>
            <a:r>
              <a:rPr lang="fa-IR" sz="3100" dirty="0" smtClean="0">
                <a:solidFill>
                  <a:srgbClr val="008000"/>
                </a:solidFill>
                <a:cs typeface="+mn-cs"/>
              </a:rPr>
              <a:t>حمید مرادتبریزی</a:t>
            </a:r>
            <a:br>
              <a:rPr lang="fa-IR" sz="3100" dirty="0" smtClean="0">
                <a:solidFill>
                  <a:srgbClr val="008000"/>
                </a:solidFill>
                <a:cs typeface="+mn-cs"/>
              </a:rPr>
            </a:br>
            <a:r>
              <a:rPr lang="fa-IR" sz="3100" dirty="0" smtClean="0">
                <a:solidFill>
                  <a:srgbClr val="008000"/>
                </a:solidFill>
                <a:cs typeface="+mn-cs"/>
              </a:rPr>
              <a:t>شهریور ماه 95</a:t>
            </a:r>
            <a:r>
              <a:rPr lang="fa-IR" sz="3100" dirty="0" smtClean="0">
                <a:solidFill>
                  <a:srgbClr val="008000"/>
                </a:solidFill>
                <a:cs typeface="B Titr" panose="00000700000000000000" pitchFamily="2" charset="-78"/>
              </a:rPr>
              <a:t/>
            </a:r>
            <a:br>
              <a:rPr lang="fa-IR" sz="3100" dirty="0" smtClean="0">
                <a:solidFill>
                  <a:srgbClr val="008000"/>
                </a:solidFill>
                <a:cs typeface="B Titr" panose="00000700000000000000" pitchFamily="2" charset="-78"/>
              </a:rPr>
            </a:br>
            <a:r>
              <a:rPr lang="en-US" sz="4000" dirty="0" smtClean="0"/>
              <a:t/>
            </a:r>
            <a:br>
              <a:rPr lang="en-US" sz="4000" dirty="0" smtClean="0"/>
            </a:br>
            <a:r>
              <a:rPr lang="en-US" dirty="0"/>
              <a:t/>
            </a:r>
            <a:br>
              <a:rPr lang="en-US" dirty="0"/>
            </a:br>
            <a:r>
              <a:rPr lang="en-US" dirty="0" smtClean="0"/>
              <a:t/>
            </a:r>
            <a:br>
              <a:rPr lang="en-US" dirty="0" smtClean="0"/>
            </a:br>
            <a:r>
              <a:rPr lang="en-US" dirty="0"/>
              <a:t/>
            </a:r>
            <a:br>
              <a:rPr lang="en-US" dirty="0"/>
            </a:b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401515"/>
            <a:ext cx="13589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23961"/>
            <a:ext cx="2756921" cy="1143002"/>
          </a:xfrm>
          <a:prstGeom prst="rect">
            <a:avLst/>
          </a:prstGeom>
        </p:spPr>
      </p:pic>
    </p:spTree>
    <p:extLst>
      <p:ext uri="{BB962C8B-B14F-4D97-AF65-F5344CB8AC3E}">
        <p14:creationId xmlns:p14="http://schemas.microsoft.com/office/powerpoint/2010/main" val="14362847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133600" y="0"/>
            <a:ext cx="4953000" cy="369332"/>
          </a:xfrm>
          <a:prstGeom prst="rect">
            <a:avLst/>
          </a:prstGeom>
        </p:spPr>
        <p:txBody>
          <a:bodyPr wrap="square">
            <a:spAutoFit/>
          </a:bodyPr>
          <a:lstStyle/>
          <a:p>
            <a:pPr algn="ctr" rtl="1"/>
            <a:r>
              <a:rPr lang="fa-IR" b="1" dirty="0">
                <a:solidFill>
                  <a:srgbClr val="FF0000"/>
                </a:solidFill>
                <a:latin typeface="Times New Roman" panose="02020603050405020304" pitchFamily="18" charset="0"/>
                <a:ea typeface="Calibri" panose="020F0502020204030204" pitchFamily="34" charset="0"/>
                <a:cs typeface="B Nazanin" panose="00000400000000000000" pitchFamily="2" charset="-78"/>
              </a:rPr>
              <a:t>تأثیر نحوه اعمال ضریب اینرسی </a:t>
            </a:r>
            <a:r>
              <a:rPr lang="en-US" b="1" dirty="0">
                <a:solidFill>
                  <a:srgbClr val="FF0000"/>
                </a:solidFill>
                <a:latin typeface="Times New Roman" panose="02020603050405020304" pitchFamily="18" charset="0"/>
                <a:ea typeface="Calibri" panose="020F0502020204030204" pitchFamily="34" charset="0"/>
                <a:cs typeface="B Nazanin" panose="00000400000000000000" pitchFamily="2" charset="-78"/>
              </a:rPr>
              <a:t>w </a:t>
            </a:r>
            <a:endParaRPr lang="en-US" dirty="0">
              <a:solidFill>
                <a:srgbClr val="FF0000"/>
              </a:solidFill>
            </a:endParaRPr>
          </a:p>
        </p:txBody>
      </p:sp>
      <p:pic>
        <p:nvPicPr>
          <p:cNvPr id="15" name="Picture 14"/>
          <p:cNvPicPr>
            <a:picLocks noChangeAspect="1"/>
          </p:cNvPicPr>
          <p:nvPr/>
        </p:nvPicPr>
        <p:blipFill>
          <a:blip r:embed="rId2"/>
          <a:stretch>
            <a:fillRect/>
          </a:stretch>
        </p:blipFill>
        <p:spPr>
          <a:xfrm>
            <a:off x="-228600" y="658328"/>
            <a:ext cx="4837479" cy="2703714"/>
          </a:xfrm>
          <a:prstGeom prst="rect">
            <a:avLst/>
          </a:prstGeom>
        </p:spPr>
      </p:pic>
      <p:pic>
        <p:nvPicPr>
          <p:cNvPr id="16" name="Picture 15"/>
          <p:cNvPicPr>
            <a:picLocks noChangeAspect="1"/>
          </p:cNvPicPr>
          <p:nvPr/>
        </p:nvPicPr>
        <p:blipFill>
          <a:blip r:embed="rId3"/>
          <a:stretch>
            <a:fillRect/>
          </a:stretch>
        </p:blipFill>
        <p:spPr>
          <a:xfrm>
            <a:off x="4194539" y="595740"/>
            <a:ext cx="4949461" cy="2766302"/>
          </a:xfrm>
          <a:prstGeom prst="rect">
            <a:avLst/>
          </a:prstGeom>
        </p:spPr>
      </p:pic>
      <p:pic>
        <p:nvPicPr>
          <p:cNvPr id="11" name="Picture 10"/>
          <p:cNvPicPr>
            <a:picLocks noChangeAspect="1"/>
          </p:cNvPicPr>
          <p:nvPr/>
        </p:nvPicPr>
        <p:blipFill>
          <a:blip r:embed="rId4"/>
          <a:stretch>
            <a:fillRect/>
          </a:stretch>
        </p:blipFill>
        <p:spPr>
          <a:xfrm>
            <a:off x="-262128" y="3362042"/>
            <a:ext cx="5486400" cy="3066402"/>
          </a:xfrm>
          <a:prstGeom prst="rect">
            <a:avLst/>
          </a:prstGeom>
        </p:spPr>
      </p:pic>
      <p:sp>
        <p:nvSpPr>
          <p:cNvPr id="18" name="Rectangle 17"/>
          <p:cNvSpPr/>
          <p:nvPr/>
        </p:nvSpPr>
        <p:spPr>
          <a:xfrm>
            <a:off x="4170155" y="4279392"/>
            <a:ext cx="4572000" cy="646331"/>
          </a:xfrm>
          <a:prstGeom prst="rect">
            <a:avLst/>
          </a:prstGeom>
        </p:spPr>
        <p:txBody>
          <a:bodyPr wrap="square">
            <a:spAutoFit/>
          </a:bodyPr>
          <a:lstStyle/>
          <a:p>
            <a:pPr algn="r" rtl="1"/>
            <a:r>
              <a:rPr lang="fa-IR" dirty="0">
                <a:latin typeface="Times New Roman" panose="02020603050405020304" pitchFamily="18" charset="0"/>
                <a:ea typeface="Calibri" panose="020F0502020204030204" pitchFamily="34" charset="0"/>
                <a:cs typeface="B Nazanin" panose="00000400000000000000" pitchFamily="2" charset="-78"/>
              </a:rPr>
              <a:t>به ترتیب حالت های ضریب اینرسی متغیر، </a:t>
            </a:r>
            <a:r>
              <a:rPr lang="en-US" dirty="0">
                <a:latin typeface="Times New Roman" panose="02020603050405020304" pitchFamily="18" charset="0"/>
                <a:ea typeface="Calibri" panose="020F0502020204030204" pitchFamily="34" charset="0"/>
                <a:cs typeface="B Nazanin" panose="00000400000000000000" pitchFamily="2" charset="-78"/>
              </a:rPr>
              <a:t>w=0.75 </a:t>
            </a:r>
            <a:r>
              <a:rPr lang="fa-IR" dirty="0">
                <a:latin typeface="Times New Roman" panose="02020603050405020304" pitchFamily="18" charset="0"/>
                <a:ea typeface="Calibri" panose="020F0502020204030204" pitchFamily="34" charset="0"/>
                <a:cs typeface="B Nazanin" panose="00000400000000000000" pitchFamily="2" charset="-78"/>
              </a:rPr>
              <a:t>و  </a:t>
            </a:r>
            <a:r>
              <a:rPr lang="en-US" dirty="0">
                <a:latin typeface="Times New Roman" panose="02020603050405020304" pitchFamily="18" charset="0"/>
                <a:ea typeface="Calibri" panose="020F0502020204030204" pitchFamily="34" charset="0"/>
                <a:cs typeface="B Nazanin" panose="00000400000000000000" pitchFamily="2" charset="-78"/>
              </a:rPr>
              <a:t>w=0.1 </a:t>
            </a:r>
            <a:r>
              <a:rPr lang="fa-IR" dirty="0">
                <a:latin typeface="Times New Roman" panose="02020603050405020304" pitchFamily="18" charset="0"/>
                <a:ea typeface="Calibri" panose="020F0502020204030204" pitchFamily="34" charset="0"/>
                <a:cs typeface="B Nazanin" panose="00000400000000000000" pitchFamily="2" charset="-78"/>
              </a:rPr>
              <a:t>سریعتر به مرتبه همگرایی 1 می رسند. </a:t>
            </a:r>
            <a:endParaRPr lang="en-US" dirty="0">
              <a:latin typeface="Times New Roman" panose="02020603050405020304" pitchFamily="18"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944788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30480" y="304800"/>
            <a:ext cx="4661490" cy="3048000"/>
          </a:xfrm>
          <a:prstGeom prst="rect">
            <a:avLst/>
          </a:prstGeom>
        </p:spPr>
      </p:pic>
      <p:pic>
        <p:nvPicPr>
          <p:cNvPr id="8" name="Picture 7"/>
          <p:cNvPicPr>
            <a:picLocks noChangeAspect="1"/>
          </p:cNvPicPr>
          <p:nvPr/>
        </p:nvPicPr>
        <p:blipFill>
          <a:blip r:embed="rId3"/>
          <a:stretch>
            <a:fillRect/>
          </a:stretch>
        </p:blipFill>
        <p:spPr>
          <a:xfrm>
            <a:off x="3955854" y="275648"/>
            <a:ext cx="5188146" cy="2895851"/>
          </a:xfrm>
          <a:prstGeom prst="rect">
            <a:avLst/>
          </a:prstGeom>
        </p:spPr>
      </p:pic>
      <p:pic>
        <p:nvPicPr>
          <p:cNvPr id="16" name="Picture 15"/>
          <p:cNvPicPr>
            <a:picLocks noChangeAspect="1"/>
          </p:cNvPicPr>
          <p:nvPr/>
        </p:nvPicPr>
        <p:blipFill>
          <a:blip r:embed="rId4"/>
          <a:stretch>
            <a:fillRect/>
          </a:stretch>
        </p:blipFill>
        <p:spPr>
          <a:xfrm>
            <a:off x="-30480" y="3352800"/>
            <a:ext cx="5334000" cy="2981224"/>
          </a:xfrm>
          <a:prstGeom prst="rect">
            <a:avLst/>
          </a:prstGeom>
        </p:spPr>
      </p:pic>
      <p:sp>
        <p:nvSpPr>
          <p:cNvPr id="17" name="Rectangle 16"/>
          <p:cNvSpPr/>
          <p:nvPr/>
        </p:nvSpPr>
        <p:spPr>
          <a:xfrm>
            <a:off x="4538472" y="4205856"/>
            <a:ext cx="4572000" cy="646331"/>
          </a:xfrm>
          <a:prstGeom prst="rect">
            <a:avLst/>
          </a:prstGeom>
        </p:spPr>
        <p:txBody>
          <a:bodyPr>
            <a:spAutoFit/>
          </a:bodyPr>
          <a:lstStyle/>
          <a:p>
            <a:pPr algn="r" rtl="1"/>
            <a:r>
              <a:rPr lang="fa-IR" dirty="0">
                <a:latin typeface="Times New Roman" panose="02020603050405020304" pitchFamily="18" charset="0"/>
                <a:ea typeface="Calibri" panose="020F0502020204030204" pitchFamily="34" charset="0"/>
                <a:cs typeface="B Nazanin" panose="00000400000000000000" pitchFamily="2" charset="-78"/>
              </a:rPr>
              <a:t>در حالت </a:t>
            </a:r>
            <a:r>
              <a:rPr lang="en-US" dirty="0">
                <a:latin typeface="Times New Roman" panose="02020603050405020304" pitchFamily="18" charset="0"/>
                <a:ea typeface="Calibri" panose="020F0502020204030204" pitchFamily="34" charset="0"/>
                <a:cs typeface="B Nazanin" panose="00000400000000000000" pitchFamily="2" charset="-78"/>
              </a:rPr>
              <a:t>w=0.1 </a:t>
            </a:r>
            <a:r>
              <a:rPr lang="fa-IR" dirty="0">
                <a:latin typeface="Times New Roman" panose="02020603050405020304" pitchFamily="18" charset="0"/>
                <a:ea typeface="Calibri" panose="020F0502020204030204" pitchFamily="34" charset="0"/>
                <a:cs typeface="B Nazanin" panose="00000400000000000000" pitchFamily="2" charset="-78"/>
              </a:rPr>
              <a:t>سرعت همگرایی تا مرتبه 0.1 بسیار کندتر از دو حالت دیگر می¬باشد.</a:t>
            </a:r>
            <a:r>
              <a:rPr lang="fa-IR" dirty="0"/>
              <a:t> </a:t>
            </a:r>
            <a:endParaRPr lang="en-US" dirty="0"/>
          </a:p>
        </p:txBody>
      </p:sp>
    </p:spTree>
    <p:extLst>
      <p:ext uri="{BB962C8B-B14F-4D97-AF65-F5344CB8AC3E}">
        <p14:creationId xmlns:p14="http://schemas.microsoft.com/office/powerpoint/2010/main" val="3045943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2133600" y="0"/>
            <a:ext cx="4953000" cy="369332"/>
          </a:xfrm>
          <a:prstGeom prst="rect">
            <a:avLst/>
          </a:prstGeom>
        </p:spPr>
        <p:txBody>
          <a:bodyPr wrap="square">
            <a:spAutoFit/>
          </a:bodyPr>
          <a:lstStyle/>
          <a:p>
            <a:pPr algn="ctr" rtl="1"/>
            <a:r>
              <a:rPr lang="fa-IR" b="1" dirty="0">
                <a:solidFill>
                  <a:srgbClr val="FF0000"/>
                </a:solidFill>
                <a:latin typeface="Times New Roman" panose="02020603050405020304" pitchFamily="18" charset="0"/>
                <a:ea typeface="Calibri" panose="020F0502020204030204" pitchFamily="34" charset="0"/>
                <a:cs typeface="B Nazanin" panose="00000400000000000000" pitchFamily="2" charset="-78"/>
              </a:rPr>
              <a:t>تأثیر نحوه اعمال ضریب اینرسی </a:t>
            </a:r>
            <a:r>
              <a:rPr lang="en-US" b="1" dirty="0">
                <a:solidFill>
                  <a:srgbClr val="FF0000"/>
                </a:solidFill>
                <a:latin typeface="Times New Roman" panose="02020603050405020304" pitchFamily="18" charset="0"/>
                <a:ea typeface="Calibri" panose="020F0502020204030204" pitchFamily="34" charset="0"/>
                <a:cs typeface="B Nazanin" panose="00000400000000000000" pitchFamily="2" charset="-78"/>
              </a:rPr>
              <a:t>w </a:t>
            </a:r>
            <a:endParaRPr lang="en-US" dirty="0">
              <a:solidFill>
                <a:srgbClr val="FF0000"/>
              </a:solidFill>
            </a:endParaRPr>
          </a:p>
        </p:txBody>
      </p:sp>
      <p:pic>
        <p:nvPicPr>
          <p:cNvPr id="18" name="Picture 17"/>
          <p:cNvPicPr>
            <a:picLocks noChangeAspect="1"/>
          </p:cNvPicPr>
          <p:nvPr/>
        </p:nvPicPr>
        <p:blipFill>
          <a:blip r:embed="rId2"/>
          <a:stretch>
            <a:fillRect/>
          </a:stretch>
        </p:blipFill>
        <p:spPr>
          <a:xfrm>
            <a:off x="175975" y="321744"/>
            <a:ext cx="4997833" cy="2917101"/>
          </a:xfrm>
          <a:prstGeom prst="rect">
            <a:avLst/>
          </a:prstGeom>
        </p:spPr>
      </p:pic>
      <p:pic>
        <p:nvPicPr>
          <p:cNvPr id="19" name="Picture 18"/>
          <p:cNvPicPr>
            <a:picLocks noChangeAspect="1"/>
          </p:cNvPicPr>
          <p:nvPr/>
        </p:nvPicPr>
        <p:blipFill>
          <a:blip r:embed="rId3"/>
          <a:stretch>
            <a:fillRect/>
          </a:stretch>
        </p:blipFill>
        <p:spPr>
          <a:xfrm>
            <a:off x="3276600" y="3429000"/>
            <a:ext cx="5340421" cy="3114216"/>
          </a:xfrm>
          <a:prstGeom prst="rect">
            <a:avLst/>
          </a:prstGeom>
        </p:spPr>
      </p:pic>
      <p:sp>
        <p:nvSpPr>
          <p:cNvPr id="14" name="Rectangle 13"/>
          <p:cNvSpPr/>
          <p:nvPr/>
        </p:nvSpPr>
        <p:spPr>
          <a:xfrm>
            <a:off x="4953000" y="1157757"/>
            <a:ext cx="4572000" cy="646331"/>
          </a:xfrm>
          <a:prstGeom prst="rect">
            <a:avLst/>
          </a:prstGeom>
        </p:spPr>
        <p:txBody>
          <a:bodyPr>
            <a:spAutoFit/>
          </a:bodyPr>
          <a:lstStyle/>
          <a:p>
            <a:r>
              <a:rPr lang="fa-IR" dirty="0">
                <a:latin typeface="Times New Roman" panose="02020603050405020304" pitchFamily="18" charset="0"/>
                <a:ea typeface="Calibri" panose="020F0502020204030204" pitchFamily="34" charset="0"/>
                <a:cs typeface="B Nazanin" panose="00000400000000000000" pitchFamily="2" charset="-78"/>
              </a:rPr>
              <a:t>با در نظر گرفتن حالت ضریب متغیر سریع تر از حالت </a:t>
            </a:r>
            <a:r>
              <a:rPr lang="en-US" dirty="0">
                <a:latin typeface="Times New Roman" panose="02020603050405020304" pitchFamily="18" charset="0"/>
                <a:ea typeface="Calibri" panose="020F0502020204030204" pitchFamily="34" charset="0"/>
                <a:cs typeface="B Nazanin" panose="00000400000000000000" pitchFamily="2" charset="-78"/>
              </a:rPr>
              <a:t>w=0.75</a:t>
            </a:r>
            <a:r>
              <a:rPr lang="fa-IR" dirty="0">
                <a:latin typeface="Times New Roman" panose="02020603050405020304" pitchFamily="18" charset="0"/>
                <a:ea typeface="Calibri" panose="020F0502020204030204" pitchFamily="34" charset="0"/>
                <a:cs typeface="B Nazanin" panose="00000400000000000000" pitchFamily="2" charset="-78"/>
              </a:rPr>
              <a:t> به همگرایی دقت 0.01 می رسیم</a:t>
            </a:r>
            <a:endParaRPr lang="en-US" dirty="0"/>
          </a:p>
        </p:txBody>
      </p:sp>
    </p:spTree>
    <p:extLst>
      <p:ext uri="{BB962C8B-B14F-4D97-AF65-F5344CB8AC3E}">
        <p14:creationId xmlns:p14="http://schemas.microsoft.com/office/powerpoint/2010/main" val="743459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133600" y="0"/>
            <a:ext cx="4953000" cy="369332"/>
          </a:xfrm>
          <a:prstGeom prst="rect">
            <a:avLst/>
          </a:prstGeom>
        </p:spPr>
        <p:txBody>
          <a:bodyPr wrap="square">
            <a:spAutoFit/>
          </a:bodyPr>
          <a:lstStyle/>
          <a:p>
            <a:pPr algn="ctr" rtl="1"/>
            <a:r>
              <a:rPr lang="fa-IR" b="1" dirty="0">
                <a:solidFill>
                  <a:srgbClr val="FF0000"/>
                </a:solidFill>
                <a:latin typeface="Times New Roman" panose="02020603050405020304" pitchFamily="18" charset="0"/>
                <a:ea typeface="Calibri" panose="020F0502020204030204" pitchFamily="34" charset="0"/>
                <a:cs typeface="B Nazanin" panose="00000400000000000000" pitchFamily="2" charset="-78"/>
              </a:rPr>
              <a:t>تأثیر نحوه اعمال ضریب اینرسی </a:t>
            </a:r>
            <a:r>
              <a:rPr lang="en-US" b="1" dirty="0">
                <a:solidFill>
                  <a:srgbClr val="FF0000"/>
                </a:solidFill>
                <a:latin typeface="Times New Roman" panose="02020603050405020304" pitchFamily="18" charset="0"/>
                <a:ea typeface="Calibri" panose="020F0502020204030204" pitchFamily="34" charset="0"/>
                <a:cs typeface="B Nazanin" panose="00000400000000000000" pitchFamily="2" charset="-78"/>
              </a:rPr>
              <a:t>w </a:t>
            </a:r>
            <a:endParaRPr lang="en-US" dirty="0">
              <a:solidFill>
                <a:srgbClr val="FF0000"/>
              </a:solidFill>
            </a:endParaRPr>
          </a:p>
        </p:txBody>
      </p:sp>
      <p:pic>
        <p:nvPicPr>
          <p:cNvPr id="11" name="Picture 10"/>
          <p:cNvPicPr>
            <a:picLocks noChangeAspect="1"/>
          </p:cNvPicPr>
          <p:nvPr/>
        </p:nvPicPr>
        <p:blipFill>
          <a:blip r:embed="rId2"/>
          <a:stretch>
            <a:fillRect/>
          </a:stretch>
        </p:blipFill>
        <p:spPr>
          <a:xfrm>
            <a:off x="-228600" y="673639"/>
            <a:ext cx="5169660" cy="2907268"/>
          </a:xfrm>
          <a:prstGeom prst="rect">
            <a:avLst/>
          </a:prstGeom>
        </p:spPr>
      </p:pic>
      <p:pic>
        <p:nvPicPr>
          <p:cNvPr id="16" name="Picture 15"/>
          <p:cNvPicPr>
            <a:picLocks noChangeAspect="1"/>
          </p:cNvPicPr>
          <p:nvPr/>
        </p:nvPicPr>
        <p:blipFill>
          <a:blip r:embed="rId3"/>
          <a:stretch>
            <a:fillRect/>
          </a:stretch>
        </p:blipFill>
        <p:spPr>
          <a:xfrm>
            <a:off x="2971800" y="3625853"/>
            <a:ext cx="5380818" cy="3007391"/>
          </a:xfrm>
          <a:prstGeom prst="rect">
            <a:avLst/>
          </a:prstGeom>
        </p:spPr>
      </p:pic>
      <p:sp>
        <p:nvSpPr>
          <p:cNvPr id="8" name="Rectangle 7"/>
          <p:cNvSpPr/>
          <p:nvPr/>
        </p:nvSpPr>
        <p:spPr>
          <a:xfrm>
            <a:off x="4572000" y="348027"/>
            <a:ext cx="4572000" cy="2862322"/>
          </a:xfrm>
          <a:prstGeom prst="rect">
            <a:avLst/>
          </a:prstGeom>
        </p:spPr>
        <p:txBody>
          <a:bodyPr>
            <a:spAutoFit/>
          </a:bodyPr>
          <a:lstStyle/>
          <a:p>
            <a:r>
              <a:rPr lang="fa-IR" dirty="0">
                <a:latin typeface="Times New Roman" panose="02020603050405020304" pitchFamily="18" charset="0"/>
                <a:ea typeface="Calibri" panose="020F0502020204030204" pitchFamily="34" charset="0"/>
                <a:cs typeface="B Nazanin" panose="00000400000000000000" pitchFamily="2" charset="-78"/>
              </a:rPr>
              <a:t>از مقایسه شکل های 8 و 20 به خوبی تأثیر کوچکتر بودن ضریب اینرسی در دقت های کوچک مشاهده می گردد، به این صورت که در دقت 0.001 حالت ضریب متغیر خیلی سریعتر از حالت </a:t>
            </a:r>
            <a:r>
              <a:rPr lang="en-US" dirty="0">
                <a:latin typeface="Times New Roman" panose="02020603050405020304" pitchFamily="18" charset="0"/>
                <a:ea typeface="Calibri" panose="020F0502020204030204" pitchFamily="34" charset="0"/>
                <a:cs typeface="B Nazanin" panose="00000400000000000000" pitchFamily="2" charset="-78"/>
              </a:rPr>
              <a:t>w=0.75</a:t>
            </a:r>
            <a:r>
              <a:rPr lang="fa-IR" dirty="0">
                <a:latin typeface="Times New Roman" panose="02020603050405020304" pitchFamily="18" charset="0"/>
                <a:ea typeface="Calibri" panose="020F0502020204030204" pitchFamily="34" charset="0"/>
                <a:cs typeface="B Nazanin" panose="00000400000000000000" pitchFamily="2" charset="-78"/>
              </a:rPr>
              <a:t> همگرا می شود و به علاوه نوسانات در حالت </a:t>
            </a:r>
            <a:r>
              <a:rPr lang="en-US" dirty="0">
                <a:latin typeface="Times New Roman" panose="02020603050405020304" pitchFamily="18" charset="0"/>
                <a:ea typeface="Calibri" panose="020F0502020204030204" pitchFamily="34" charset="0"/>
                <a:cs typeface="B Nazanin" panose="00000400000000000000" pitchFamily="2" charset="-78"/>
              </a:rPr>
              <a:t>w=0.75</a:t>
            </a:r>
            <a:r>
              <a:rPr lang="fa-IR" dirty="0">
                <a:latin typeface="Times New Roman" panose="02020603050405020304" pitchFamily="18" charset="0"/>
                <a:ea typeface="Calibri" panose="020F0502020204030204" pitchFamily="34" charset="0"/>
                <a:cs typeface="B Nazanin" panose="00000400000000000000" pitchFamily="2" charset="-78"/>
              </a:rPr>
              <a:t>  بیشتر از آن است. همچنین با اینکه با </a:t>
            </a:r>
            <a:r>
              <a:rPr lang="en-US" dirty="0">
                <a:latin typeface="Times New Roman" panose="02020603050405020304" pitchFamily="18" charset="0"/>
                <a:ea typeface="Calibri" panose="020F0502020204030204" pitchFamily="34" charset="0"/>
                <a:cs typeface="B Nazanin" panose="00000400000000000000" pitchFamily="2" charset="-78"/>
              </a:rPr>
              <a:t>w=0.1</a:t>
            </a:r>
            <a:r>
              <a:rPr lang="fa-IR" dirty="0">
                <a:latin typeface="Times New Roman" panose="02020603050405020304" pitchFamily="18" charset="0"/>
                <a:ea typeface="Calibri" panose="020F0502020204030204" pitchFamily="34" charset="0"/>
                <a:cs typeface="B Nazanin" panose="00000400000000000000" pitchFamily="2" charset="-78"/>
              </a:rPr>
              <a:t> دیرتر به این دقت می رسد اما در دقت های پایین تر از 0.001 نرخ همگرایی آن از حالت </a:t>
            </a:r>
            <a:r>
              <a:rPr lang="en-US" dirty="0">
                <a:latin typeface="Times New Roman" panose="02020603050405020304" pitchFamily="18" charset="0"/>
                <a:ea typeface="Calibri" panose="020F0502020204030204" pitchFamily="34" charset="0"/>
                <a:cs typeface="B Nazanin" panose="00000400000000000000" pitchFamily="2" charset="-78"/>
              </a:rPr>
              <a:t>w=0.75</a:t>
            </a:r>
            <a:r>
              <a:rPr lang="fa-IR" dirty="0">
                <a:latin typeface="Times New Roman" panose="02020603050405020304" pitchFamily="18" charset="0"/>
                <a:ea typeface="Calibri" panose="020F0502020204030204" pitchFamily="34" charset="0"/>
                <a:cs typeface="B Nazanin" panose="00000400000000000000" pitchFamily="2" charset="-78"/>
              </a:rPr>
              <a:t> بیشتر است. پس می توان این نتیجه را تأیید کرد که بهتر است ابتدا حل با ضرایب نسبتاُ بزرگ شروع شود و با نزدیک شدن حل به جواب از مقادیر کوچکتر استفاده گردد. </a:t>
            </a:r>
            <a:endParaRPr lang="en-US" dirty="0"/>
          </a:p>
        </p:txBody>
      </p:sp>
    </p:spTree>
    <p:extLst>
      <p:ext uri="{BB962C8B-B14F-4D97-AF65-F5344CB8AC3E}">
        <p14:creationId xmlns:p14="http://schemas.microsoft.com/office/powerpoint/2010/main" val="1236235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8600" y="304800"/>
            <a:ext cx="5562600" cy="3378565"/>
          </a:xfrm>
          <a:prstGeom prst="rect">
            <a:avLst/>
          </a:prstGeom>
        </p:spPr>
      </p:pic>
      <p:pic>
        <p:nvPicPr>
          <p:cNvPr id="5" name="Picture 4"/>
          <p:cNvPicPr>
            <a:picLocks noChangeAspect="1"/>
          </p:cNvPicPr>
          <p:nvPr/>
        </p:nvPicPr>
        <p:blipFill>
          <a:blip r:embed="rId3"/>
          <a:stretch>
            <a:fillRect/>
          </a:stretch>
        </p:blipFill>
        <p:spPr>
          <a:xfrm>
            <a:off x="3124200" y="3429000"/>
            <a:ext cx="5732436" cy="3655728"/>
          </a:xfrm>
          <a:prstGeom prst="rect">
            <a:avLst/>
          </a:prstGeom>
        </p:spPr>
      </p:pic>
      <p:sp>
        <p:nvSpPr>
          <p:cNvPr id="6" name="Rectangle 5"/>
          <p:cNvSpPr/>
          <p:nvPr/>
        </p:nvSpPr>
        <p:spPr>
          <a:xfrm>
            <a:off x="2133600" y="0"/>
            <a:ext cx="4953000" cy="369332"/>
          </a:xfrm>
          <a:prstGeom prst="rect">
            <a:avLst/>
          </a:prstGeom>
        </p:spPr>
        <p:txBody>
          <a:bodyPr wrap="square">
            <a:spAutoFit/>
          </a:bodyPr>
          <a:lstStyle/>
          <a:p>
            <a:pPr algn="ctr" rtl="1"/>
            <a:r>
              <a:rPr lang="fa-IR" b="1" dirty="0">
                <a:solidFill>
                  <a:srgbClr val="FF0000"/>
                </a:solidFill>
                <a:latin typeface="Times New Roman" panose="02020603050405020304" pitchFamily="18" charset="0"/>
                <a:ea typeface="Calibri" panose="020F0502020204030204" pitchFamily="34" charset="0"/>
                <a:cs typeface="B Nazanin" panose="00000400000000000000" pitchFamily="2" charset="-78"/>
              </a:rPr>
              <a:t>تأثیر نحوه اعمال ضریب اینرسی </a:t>
            </a:r>
            <a:r>
              <a:rPr lang="en-US" b="1" dirty="0">
                <a:solidFill>
                  <a:srgbClr val="FF0000"/>
                </a:solidFill>
                <a:latin typeface="Times New Roman" panose="02020603050405020304" pitchFamily="18" charset="0"/>
                <a:ea typeface="Calibri" panose="020F0502020204030204" pitchFamily="34" charset="0"/>
                <a:cs typeface="B Nazanin" panose="00000400000000000000" pitchFamily="2" charset="-78"/>
              </a:rPr>
              <a:t>w </a:t>
            </a:r>
            <a:endParaRPr lang="en-US" dirty="0">
              <a:solidFill>
                <a:srgbClr val="FF0000"/>
              </a:solidFill>
            </a:endParaRPr>
          </a:p>
        </p:txBody>
      </p:sp>
    </p:spTree>
    <p:extLst>
      <p:ext uri="{BB962C8B-B14F-4D97-AF65-F5344CB8AC3E}">
        <p14:creationId xmlns:p14="http://schemas.microsoft.com/office/powerpoint/2010/main" val="20531920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048" y="304801"/>
            <a:ext cx="4767425" cy="2895599"/>
          </a:xfrm>
          <a:prstGeom prst="rect">
            <a:avLst/>
          </a:prstGeom>
        </p:spPr>
      </p:pic>
      <p:pic>
        <p:nvPicPr>
          <p:cNvPr id="8" name="Picture 7"/>
          <p:cNvPicPr>
            <a:picLocks noChangeAspect="1"/>
          </p:cNvPicPr>
          <p:nvPr/>
        </p:nvPicPr>
        <p:blipFill>
          <a:blip r:embed="rId3"/>
          <a:stretch>
            <a:fillRect/>
          </a:stretch>
        </p:blipFill>
        <p:spPr>
          <a:xfrm>
            <a:off x="4267200" y="323089"/>
            <a:ext cx="5046636" cy="3065184"/>
          </a:xfrm>
          <a:prstGeom prst="rect">
            <a:avLst/>
          </a:prstGeom>
        </p:spPr>
      </p:pic>
      <p:pic>
        <p:nvPicPr>
          <p:cNvPr id="9" name="Picture 8"/>
          <p:cNvPicPr>
            <a:picLocks noChangeAspect="1"/>
          </p:cNvPicPr>
          <p:nvPr/>
        </p:nvPicPr>
        <p:blipFill>
          <a:blip r:embed="rId4"/>
          <a:stretch>
            <a:fillRect/>
          </a:stretch>
        </p:blipFill>
        <p:spPr>
          <a:xfrm>
            <a:off x="-324436" y="3293914"/>
            <a:ext cx="5410200" cy="3286002"/>
          </a:xfrm>
          <a:prstGeom prst="rect">
            <a:avLst/>
          </a:prstGeom>
        </p:spPr>
      </p:pic>
      <p:pic>
        <p:nvPicPr>
          <p:cNvPr id="12" name="Picture 11"/>
          <p:cNvPicPr>
            <a:picLocks noChangeAspect="1"/>
          </p:cNvPicPr>
          <p:nvPr/>
        </p:nvPicPr>
        <p:blipFill>
          <a:blip r:embed="rId5"/>
          <a:stretch>
            <a:fillRect/>
          </a:stretch>
        </p:blipFill>
        <p:spPr>
          <a:xfrm>
            <a:off x="4270248" y="3200400"/>
            <a:ext cx="5130077" cy="3115863"/>
          </a:xfrm>
          <a:prstGeom prst="rect">
            <a:avLst/>
          </a:prstGeom>
        </p:spPr>
      </p:pic>
      <p:sp>
        <p:nvSpPr>
          <p:cNvPr id="15" name="Rectangle 14"/>
          <p:cNvSpPr/>
          <p:nvPr/>
        </p:nvSpPr>
        <p:spPr>
          <a:xfrm>
            <a:off x="2133600" y="0"/>
            <a:ext cx="4953000" cy="369332"/>
          </a:xfrm>
          <a:prstGeom prst="rect">
            <a:avLst/>
          </a:prstGeom>
        </p:spPr>
        <p:txBody>
          <a:bodyPr wrap="square">
            <a:spAutoFit/>
          </a:bodyPr>
          <a:lstStyle/>
          <a:p>
            <a:pPr algn="ctr" rtl="1"/>
            <a:r>
              <a:rPr lang="fa-IR" b="1" dirty="0">
                <a:solidFill>
                  <a:srgbClr val="FF0000"/>
                </a:solidFill>
                <a:latin typeface="Times New Roman" panose="02020603050405020304" pitchFamily="18" charset="0"/>
                <a:ea typeface="Calibri" panose="020F0502020204030204" pitchFamily="34" charset="0"/>
                <a:cs typeface="B Nazanin" panose="00000400000000000000" pitchFamily="2" charset="-78"/>
              </a:rPr>
              <a:t>تأثیر نحوه اعمال ضریب اینرسی </a:t>
            </a:r>
            <a:r>
              <a:rPr lang="en-US" b="1" dirty="0">
                <a:solidFill>
                  <a:srgbClr val="FF0000"/>
                </a:solidFill>
                <a:latin typeface="Times New Roman" panose="02020603050405020304" pitchFamily="18" charset="0"/>
                <a:ea typeface="Calibri" panose="020F0502020204030204" pitchFamily="34" charset="0"/>
                <a:cs typeface="B Nazanin" panose="00000400000000000000" pitchFamily="2" charset="-78"/>
              </a:rPr>
              <a:t>w </a:t>
            </a:r>
            <a:endParaRPr lang="en-US" dirty="0">
              <a:solidFill>
                <a:srgbClr val="FF0000"/>
              </a:solidFill>
            </a:endParaRPr>
          </a:p>
        </p:txBody>
      </p:sp>
    </p:spTree>
    <p:extLst>
      <p:ext uri="{BB962C8B-B14F-4D97-AF65-F5344CB8AC3E}">
        <p14:creationId xmlns:p14="http://schemas.microsoft.com/office/powerpoint/2010/main" val="28599550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240560" y="552510"/>
            <a:ext cx="6477000" cy="4903203"/>
          </a:xfrm>
          <a:prstGeom prst="rect">
            <a:avLst/>
          </a:prstGeom>
        </p:spPr>
      </p:pic>
      <p:sp>
        <p:nvSpPr>
          <p:cNvPr id="7" name="Rectangle 6"/>
          <p:cNvSpPr/>
          <p:nvPr/>
        </p:nvSpPr>
        <p:spPr>
          <a:xfrm>
            <a:off x="1996415" y="152400"/>
            <a:ext cx="5684569" cy="400110"/>
          </a:xfrm>
          <a:prstGeom prst="rect">
            <a:avLst/>
          </a:prstGeom>
        </p:spPr>
        <p:txBody>
          <a:bodyPr wrap="none">
            <a:spAutoFit/>
          </a:bodyPr>
          <a:lstStyle/>
          <a:p>
            <a:r>
              <a:rPr lang="fa-IR" sz="2000"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تأثیر انتخاب مقدار </a:t>
            </a:r>
            <a:r>
              <a:rPr lang="fa-IR" sz="2000" b="1" dirty="0">
                <a:solidFill>
                  <a:srgbClr val="FF0000"/>
                </a:solidFill>
                <a:latin typeface="Times New Roman" panose="02020603050405020304" pitchFamily="18" charset="0"/>
                <a:ea typeface="Calibri" panose="020F0502020204030204" pitchFamily="34" charset="0"/>
                <a:cs typeface="B Nazanin" panose="00000400000000000000" pitchFamily="2" charset="-78"/>
              </a:rPr>
              <a:t>دهی اولیه ذرات و سرعت و ماکزیمم </a:t>
            </a:r>
            <a:r>
              <a:rPr lang="fa-IR" sz="2000"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سرعت  </a:t>
            </a:r>
            <a:endParaRPr lang="en-US" sz="2000" b="1" dirty="0">
              <a:solidFill>
                <a:srgbClr val="FF0000"/>
              </a:solidFill>
            </a:endParaRPr>
          </a:p>
        </p:txBody>
      </p:sp>
      <p:pic>
        <p:nvPicPr>
          <p:cNvPr id="8" name="Picture 7"/>
          <p:cNvPicPr>
            <a:picLocks noChangeAspect="1"/>
          </p:cNvPicPr>
          <p:nvPr/>
        </p:nvPicPr>
        <p:blipFill>
          <a:blip r:embed="rId3"/>
          <a:stretch>
            <a:fillRect/>
          </a:stretch>
        </p:blipFill>
        <p:spPr>
          <a:xfrm>
            <a:off x="231648" y="5422800"/>
            <a:ext cx="8915400" cy="1224953"/>
          </a:xfrm>
          <a:prstGeom prst="rect">
            <a:avLst/>
          </a:prstGeom>
        </p:spPr>
      </p:pic>
    </p:spTree>
    <p:extLst>
      <p:ext uri="{BB962C8B-B14F-4D97-AF65-F5344CB8AC3E}">
        <p14:creationId xmlns:p14="http://schemas.microsoft.com/office/powerpoint/2010/main" val="5660238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96415" y="152400"/>
            <a:ext cx="5684569" cy="400110"/>
          </a:xfrm>
          <a:prstGeom prst="rect">
            <a:avLst/>
          </a:prstGeom>
        </p:spPr>
        <p:txBody>
          <a:bodyPr wrap="none">
            <a:spAutoFit/>
          </a:bodyPr>
          <a:lstStyle/>
          <a:p>
            <a:r>
              <a:rPr lang="fa-IR" sz="2000"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تأثیر انتخاب مقدار </a:t>
            </a:r>
            <a:r>
              <a:rPr lang="fa-IR" sz="2000" b="1" dirty="0">
                <a:solidFill>
                  <a:srgbClr val="FF0000"/>
                </a:solidFill>
                <a:latin typeface="Times New Roman" panose="02020603050405020304" pitchFamily="18" charset="0"/>
                <a:ea typeface="Calibri" panose="020F0502020204030204" pitchFamily="34" charset="0"/>
                <a:cs typeface="B Nazanin" panose="00000400000000000000" pitchFamily="2" charset="-78"/>
              </a:rPr>
              <a:t>دهی اولیه ذرات و سرعت و ماکزیمم </a:t>
            </a:r>
            <a:r>
              <a:rPr lang="fa-IR" sz="2000"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سرعت  </a:t>
            </a:r>
            <a:endParaRPr lang="en-US" sz="2000" b="1" dirty="0">
              <a:solidFill>
                <a:srgbClr val="FF0000"/>
              </a:solidFill>
            </a:endParaRPr>
          </a:p>
        </p:txBody>
      </p:sp>
      <p:pic>
        <p:nvPicPr>
          <p:cNvPr id="8" name="Picture 7"/>
          <p:cNvPicPr>
            <a:picLocks noChangeAspect="1"/>
          </p:cNvPicPr>
          <p:nvPr/>
        </p:nvPicPr>
        <p:blipFill>
          <a:blip r:embed="rId2"/>
          <a:stretch>
            <a:fillRect/>
          </a:stretch>
        </p:blipFill>
        <p:spPr>
          <a:xfrm>
            <a:off x="1676400" y="555558"/>
            <a:ext cx="6600018" cy="6453227"/>
          </a:xfrm>
          <a:prstGeom prst="rect">
            <a:avLst/>
          </a:prstGeom>
        </p:spPr>
      </p:pic>
    </p:spTree>
    <p:extLst>
      <p:ext uri="{BB962C8B-B14F-4D97-AF65-F5344CB8AC3E}">
        <p14:creationId xmlns:p14="http://schemas.microsoft.com/office/powerpoint/2010/main" val="35080289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19200" y="1295401"/>
            <a:ext cx="7467600" cy="3733799"/>
          </a:xfrm>
        </p:spPr>
        <p:txBody>
          <a:bodyPr>
            <a:noAutofit/>
          </a:bodyPr>
          <a:lstStyle/>
          <a:p>
            <a:pPr marL="109728" indent="0" algn="r" rtl="1">
              <a:lnSpc>
                <a:spcPct val="150000"/>
              </a:lnSpc>
              <a:buNone/>
            </a:pPr>
            <a:r>
              <a:rPr lang="fa-IR" sz="2200" b="1" dirty="0" smtClean="0">
                <a:cs typeface="B Nazanin" panose="00000400000000000000" pitchFamily="2" charset="-78"/>
              </a:rPr>
              <a:t>1- نحوه محاسبه نقطه مینیمم یا ماکزیمم یک تابع به روش </a:t>
            </a:r>
            <a:r>
              <a:rPr lang="en-US" sz="2200" b="1" dirty="0" smtClean="0">
                <a:cs typeface="B Nazanin" panose="00000400000000000000" pitchFamily="2" charset="-78"/>
              </a:rPr>
              <a:t>PSO</a:t>
            </a:r>
            <a:endParaRPr lang="fa-IR" sz="2200" b="1" dirty="0" smtClean="0">
              <a:cs typeface="B Nazanin" panose="00000400000000000000" pitchFamily="2" charset="-78"/>
            </a:endParaRPr>
          </a:p>
          <a:p>
            <a:pPr marL="109728" indent="0" algn="r" rtl="1">
              <a:lnSpc>
                <a:spcPct val="150000"/>
              </a:lnSpc>
              <a:buNone/>
            </a:pPr>
            <a:r>
              <a:rPr lang="fa-IR" sz="2200" b="1" dirty="0" smtClean="0">
                <a:cs typeface="B Nazanin" panose="00000400000000000000" pitchFamily="2" charset="-78"/>
              </a:rPr>
              <a:t>2- تئوری روش </a:t>
            </a:r>
            <a:r>
              <a:rPr lang="en-US" sz="2200" b="1" dirty="0" smtClean="0">
                <a:cs typeface="B Nazanin" panose="00000400000000000000" pitchFamily="2" charset="-78"/>
              </a:rPr>
              <a:t>PSO</a:t>
            </a:r>
            <a:r>
              <a:rPr lang="fa-IR" sz="2200" b="1" dirty="0" smtClean="0">
                <a:cs typeface="B Nazanin" panose="00000400000000000000" pitchFamily="2" charset="-78"/>
              </a:rPr>
              <a:t> و نحوه اعمال فرمول های آن در کد</a:t>
            </a:r>
          </a:p>
          <a:p>
            <a:pPr marL="109728" indent="0" algn="r" rtl="1">
              <a:lnSpc>
                <a:spcPct val="150000"/>
              </a:lnSpc>
              <a:buNone/>
            </a:pPr>
            <a:r>
              <a:rPr lang="fa-IR" sz="2200" b="1" dirty="0" smtClean="0">
                <a:cs typeface="B Nazanin" panose="00000400000000000000" pitchFamily="2" charset="-78"/>
              </a:rPr>
              <a:t>3- نحوه اعمال شرایط اولیه </a:t>
            </a:r>
          </a:p>
          <a:p>
            <a:pPr marL="109728" indent="0" algn="r" rtl="1">
              <a:lnSpc>
                <a:spcPct val="150000"/>
              </a:lnSpc>
              <a:buNone/>
            </a:pPr>
            <a:r>
              <a:rPr lang="fa-IR" sz="2200" b="1" dirty="0" smtClean="0">
                <a:cs typeface="B Nazanin" panose="00000400000000000000" pitchFamily="2" charset="-78"/>
              </a:rPr>
              <a:t>4- نحوه به روز رسانی متغیرها و نحوه همگرایی و تاثیر ضرایب مختلف بر روند همگرایی</a:t>
            </a:r>
          </a:p>
        </p:txBody>
      </p:sp>
      <p:sp>
        <p:nvSpPr>
          <p:cNvPr id="3" name="Title 2"/>
          <p:cNvSpPr>
            <a:spLocks noGrp="1"/>
          </p:cNvSpPr>
          <p:nvPr>
            <p:ph type="title"/>
          </p:nvPr>
        </p:nvSpPr>
        <p:spPr>
          <a:xfrm>
            <a:off x="457200" y="274638"/>
            <a:ext cx="8229600" cy="868362"/>
          </a:xfrm>
        </p:spPr>
        <p:txBody>
          <a:bodyPr>
            <a:noAutofit/>
          </a:bodyPr>
          <a:lstStyle/>
          <a:p>
            <a:pPr algn="ctr" rtl="1"/>
            <a:r>
              <a:rPr lang="fa-IR" sz="3700" dirty="0">
                <a:solidFill>
                  <a:srgbClr val="FF0000"/>
                </a:solidFill>
                <a:cs typeface="+mn-cs"/>
              </a:rPr>
              <a:t>آنچه در این کد خواهید آموخت</a:t>
            </a:r>
            <a:endParaRPr lang="en-US" sz="3700" dirty="0">
              <a:solidFill>
                <a:srgbClr val="FF0000"/>
              </a:solidFill>
              <a:cs typeface="+mn-cs"/>
            </a:endParaRPr>
          </a:p>
        </p:txBody>
      </p:sp>
    </p:spTree>
    <p:extLst>
      <p:ext uri="{BB962C8B-B14F-4D97-AF65-F5344CB8AC3E}">
        <p14:creationId xmlns:p14="http://schemas.microsoft.com/office/powerpoint/2010/main" val="2743327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r" rtl="1">
              <a:lnSpc>
                <a:spcPct val="200000"/>
              </a:lnSpc>
            </a:pPr>
            <a:r>
              <a:rPr lang="fa-IR" sz="2600" b="1" dirty="0">
                <a:cs typeface="B Nazanin" panose="00000400000000000000" pitchFamily="2" charset="-78"/>
              </a:rPr>
              <a:t>1- </a:t>
            </a:r>
            <a:r>
              <a:rPr lang="fa-IR" sz="2400" b="1" dirty="0">
                <a:cs typeface="B Nazanin" panose="00000400000000000000" pitchFamily="2" charset="-78"/>
              </a:rPr>
              <a:t>این  برنامه در همه نسخه های کامپایلرهای فرترن قابل اجراست.</a:t>
            </a:r>
          </a:p>
          <a:p>
            <a:pPr algn="r" rtl="1">
              <a:lnSpc>
                <a:spcPct val="200000"/>
              </a:lnSpc>
            </a:pPr>
            <a:r>
              <a:rPr lang="fa-IR" sz="2400" b="1" dirty="0">
                <a:cs typeface="B Nazanin" panose="00000400000000000000" pitchFamily="2" charset="-78"/>
              </a:rPr>
              <a:t>2- خروجی ها در همه نسخه های </a:t>
            </a:r>
            <a:r>
              <a:rPr lang="en-US" sz="2200" b="1" dirty="0" err="1">
                <a:cs typeface="B Nazanin" panose="00000400000000000000" pitchFamily="2" charset="-78"/>
              </a:rPr>
              <a:t>Tecplot</a:t>
            </a:r>
            <a:r>
              <a:rPr lang="fa-IR" sz="2400" b="1" dirty="0">
                <a:cs typeface="B Nazanin" panose="00000400000000000000" pitchFamily="2" charset="-78"/>
              </a:rPr>
              <a:t> قابل مشاهده است</a:t>
            </a:r>
            <a:endParaRPr lang="en-US" sz="2400" b="1" dirty="0">
              <a:cs typeface="B Nazanin" panose="00000400000000000000" pitchFamily="2" charset="-78"/>
            </a:endParaRPr>
          </a:p>
          <a:p>
            <a:pPr algn="r" rtl="1">
              <a:lnSpc>
                <a:spcPct val="200000"/>
              </a:lnSpc>
            </a:pPr>
            <a:r>
              <a:rPr lang="fa-IR" sz="2400" b="1" dirty="0">
                <a:cs typeface="B Nazanin" panose="00000400000000000000" pitchFamily="2" charset="-78"/>
              </a:rPr>
              <a:t>3- آشنایی اولیه با </a:t>
            </a:r>
            <a:r>
              <a:rPr lang="fa-IR" sz="2400" b="1" smtClean="0">
                <a:cs typeface="B Nazanin" panose="00000400000000000000" pitchFamily="2" charset="-78"/>
              </a:rPr>
              <a:t>مفاهیم بهینه سازی و الگوریتم های تکاملی </a:t>
            </a:r>
            <a:endParaRPr lang="fa-IR" sz="2400" b="1" dirty="0" smtClean="0">
              <a:cs typeface="B Nazanin" panose="00000400000000000000" pitchFamily="2" charset="-78"/>
            </a:endParaRPr>
          </a:p>
          <a:p>
            <a:pPr algn="r" rtl="1">
              <a:lnSpc>
                <a:spcPct val="200000"/>
              </a:lnSpc>
            </a:pPr>
            <a:r>
              <a:rPr lang="fa-IR" sz="2400" b="1" dirty="0" smtClean="0">
                <a:cs typeface="B Nazanin" panose="00000400000000000000" pitchFamily="2" charset="-78"/>
              </a:rPr>
              <a:t>5- </a:t>
            </a:r>
            <a:r>
              <a:rPr lang="fa-IR" sz="2400" b="1" dirty="0">
                <a:cs typeface="B Nazanin" panose="00000400000000000000" pitchFamily="2" charset="-78"/>
              </a:rPr>
              <a:t>آشنایی با </a:t>
            </a:r>
            <a:r>
              <a:rPr lang="fa-IR" sz="2400" b="1" dirty="0" smtClean="0">
                <a:cs typeface="B Nazanin" panose="00000400000000000000" pitchFamily="2" charset="-78"/>
              </a:rPr>
              <a:t>زبان برنامه نویسی </a:t>
            </a:r>
            <a:r>
              <a:rPr lang="en-US" sz="2200" b="1" dirty="0">
                <a:cs typeface="B Nazanin" panose="00000400000000000000" pitchFamily="2" charset="-78"/>
              </a:rPr>
              <a:t>Fortran</a:t>
            </a:r>
          </a:p>
        </p:txBody>
      </p:sp>
      <p:sp>
        <p:nvSpPr>
          <p:cNvPr id="3" name="Title 2"/>
          <p:cNvSpPr>
            <a:spLocks noGrp="1"/>
          </p:cNvSpPr>
          <p:nvPr>
            <p:ph type="title"/>
          </p:nvPr>
        </p:nvSpPr>
        <p:spPr/>
        <p:txBody>
          <a:bodyPr>
            <a:normAutofit/>
          </a:bodyPr>
          <a:lstStyle/>
          <a:p>
            <a:pPr algn="ctr"/>
            <a:r>
              <a:rPr lang="fa-IR" sz="3700" dirty="0">
                <a:solidFill>
                  <a:srgbClr val="FF0000"/>
                </a:solidFill>
                <a:cs typeface="+mn-cs"/>
              </a:rPr>
              <a:t>نکات و الزامات</a:t>
            </a:r>
            <a:endParaRPr lang="en-US" sz="3700" dirty="0">
              <a:solidFill>
                <a:srgbClr val="FF0000"/>
              </a:solidFill>
              <a:cs typeface="+mn-cs"/>
            </a:endParaRPr>
          </a:p>
        </p:txBody>
      </p:sp>
    </p:spTree>
    <p:extLst>
      <p:ext uri="{BB962C8B-B14F-4D97-AF65-F5344CB8AC3E}">
        <p14:creationId xmlns:p14="http://schemas.microsoft.com/office/powerpoint/2010/main" val="4086242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229600" cy="5550092"/>
          </a:xfrm>
        </p:spPr>
        <p:txBody>
          <a:bodyPr>
            <a:normAutofit fontScale="92500" lnSpcReduction="10000"/>
          </a:bodyPr>
          <a:lstStyle/>
          <a:p>
            <a:endParaRPr lang="en-US" dirty="0" smtClean="0"/>
          </a:p>
          <a:p>
            <a:endParaRPr lang="en-US" dirty="0"/>
          </a:p>
          <a:p>
            <a:pPr algn="just" rtl="1">
              <a:lnSpc>
                <a:spcPct val="150000"/>
              </a:lnSpc>
            </a:pPr>
            <a:r>
              <a:rPr lang="fa-IR" sz="2600" dirty="0">
                <a:latin typeface="Times New Roman" panose="02020603050405020304" pitchFamily="18" charset="0"/>
                <a:ea typeface="Calibri" panose="020F0502020204030204" pitchFamily="34" charset="0"/>
                <a:cs typeface="B Nazanin" panose="00000400000000000000" pitchFamily="2" charset="-78"/>
              </a:rPr>
              <a:t>انتخاب الگوریتم مناسب بهینه سازی یکی از موارد مهم در بهینه سازی است که بستگی به طبیعت مسأله و مشخصات فضای طراحی دارد. انتخاب الگوریتم بهینه سازی در بهینه سازی مسائل مهندسی مختلف از جمله بهینه سازی در اجسام هوافضایی همچون ایرفویل، بال هواهپیما و پره بالگرد و توربین های بادی، نقشی محوری دارد چرا که نتیجه نهایی وابسته به دقت الگوریتم مورد استفاده و حساسیت آن به مینیمم های محلی </a:t>
            </a:r>
            <a:r>
              <a:rPr lang="fa-IR" sz="2600" dirty="0" smtClean="0">
                <a:latin typeface="Times New Roman" panose="02020603050405020304" pitchFamily="18" charset="0"/>
                <a:ea typeface="Calibri" panose="020F0502020204030204" pitchFamily="34" charset="0"/>
                <a:cs typeface="B Nazanin" panose="00000400000000000000" pitchFamily="2" charset="-78"/>
              </a:rPr>
              <a:t>است..</a:t>
            </a:r>
            <a:endParaRPr lang="fa-IR" sz="2600" dirty="0">
              <a:latin typeface="Times New Roman" panose="02020603050405020304" pitchFamily="18" charset="0"/>
              <a:ea typeface="Calibri" panose="020F0502020204030204" pitchFamily="34" charset="0"/>
              <a:cs typeface="B Nazanin" panose="00000400000000000000" pitchFamily="2" charset="-78"/>
            </a:endParaRPr>
          </a:p>
          <a:p>
            <a:pPr algn="just" rtl="1">
              <a:lnSpc>
                <a:spcPct val="150000"/>
              </a:lnSpc>
            </a:pPr>
            <a:r>
              <a:rPr lang="fa-IR" sz="2600" dirty="0">
                <a:latin typeface="Times New Roman" panose="02020603050405020304" pitchFamily="18" charset="0"/>
                <a:ea typeface="Calibri" panose="020F0502020204030204" pitchFamily="34" charset="0"/>
                <a:cs typeface="B Nazanin" panose="00000400000000000000" pitchFamily="2" charset="-78"/>
              </a:rPr>
              <a:t>الگوریتم های گرادیانی زمانی که تعداد پارامتر ها زیاد بوده یا زمان محاسبه تابع هدف طولانی باشد و یا در شرایطی همچون ناپیوستگی در فضای حل و مشتق ناپذیری تابع هدف و ... با مشکل مواجه می </a:t>
            </a:r>
            <a:r>
              <a:rPr lang="fa-IR" sz="2600" dirty="0" smtClean="0">
                <a:latin typeface="Times New Roman" panose="02020603050405020304" pitchFamily="18" charset="0"/>
                <a:ea typeface="Calibri" panose="020F0502020204030204" pitchFamily="34" charset="0"/>
                <a:cs typeface="B Nazanin" panose="00000400000000000000" pitchFamily="2" charset="-78"/>
              </a:rPr>
              <a:t>شوند.</a:t>
            </a:r>
            <a:endParaRPr lang="en-US" sz="2600" dirty="0"/>
          </a:p>
        </p:txBody>
      </p:sp>
    </p:spTree>
    <p:extLst>
      <p:ext uri="{BB962C8B-B14F-4D97-AF65-F5344CB8AC3E}">
        <p14:creationId xmlns:p14="http://schemas.microsoft.com/office/powerpoint/2010/main" val="23947838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85801"/>
            <a:ext cx="8229600" cy="5321492"/>
          </a:xfrm>
        </p:spPr>
        <p:txBody>
          <a:bodyPr>
            <a:normAutofit/>
          </a:bodyPr>
          <a:lstStyle/>
          <a:p>
            <a:pPr algn="just" rtl="1">
              <a:lnSpc>
                <a:spcPct val="150000"/>
              </a:lnSpc>
            </a:pPr>
            <a:r>
              <a:rPr lang="fa-IR" sz="2200" dirty="0">
                <a:latin typeface="Calibri" panose="020F0502020204030204" pitchFamily="34" charset="0"/>
                <a:ea typeface="Calibri" panose="020F0502020204030204" pitchFamily="34" charset="0"/>
                <a:cs typeface="B Nazanin" panose="00000400000000000000" pitchFamily="2" charset="-78"/>
              </a:rPr>
              <a:t>الگوریتم های غیر گرادیانی از مقادیر توابع به جای ارزیابی مشتقات استفاده می نمایند که این نکته باعث می شود که حتی در مسائلی که تابع هدف پیوسته یا مشتق پذیر نیست نیز قادر به جستجوی بهینه باشند. به علاوه این الگوریتم ها قابلیت بهینه سازی چندین تابع هدف را به صورت هم زمان دارا می باشند و به دلیل اینکه از چندین نقطه در کل میدان حل نمونه گیری تصادفی انجام می دهند نقطه مینیمم مطلق را پیدا می کنند. از جمله مهم ترین این الگوریتم ها، الگوریتم ازدحام یا انبوه ذرات است که در سال های اخیر به دلیل قدرت و کارایی این روش، توجه ویژه ای به آن شده است.</a:t>
            </a:r>
          </a:p>
        </p:txBody>
      </p:sp>
    </p:spTree>
    <p:extLst>
      <p:ext uri="{BB962C8B-B14F-4D97-AF65-F5344CB8AC3E}">
        <p14:creationId xmlns:p14="http://schemas.microsoft.com/office/powerpoint/2010/main" val="11249425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2133600" y="436602"/>
            <a:ext cx="6705600" cy="2462213"/>
          </a:xfrm>
          <a:prstGeom prst="rect">
            <a:avLst/>
          </a:prstGeom>
        </p:spPr>
        <p:txBody>
          <a:bodyPr wrap="square">
            <a:spAutoFit/>
          </a:bodyPr>
          <a:lstStyle/>
          <a:p>
            <a:pPr algn="r" rtl="1"/>
            <a:r>
              <a:rPr lang="fa-IR" sz="2200" dirty="0">
                <a:latin typeface="Calibri" panose="020F0502020204030204" pitchFamily="34" charset="0"/>
                <a:ea typeface="Calibri" panose="020F0502020204030204" pitchFamily="34" charset="0"/>
                <a:cs typeface="B Nazanin" panose="00000400000000000000" pitchFamily="2" charset="-78"/>
              </a:rPr>
              <a:t>هر ذره در الگوریتم بهینه¬سازی انبوه ذرات از سه بردار </a:t>
            </a:r>
            <a:r>
              <a:rPr lang="en-US" sz="2200" dirty="0">
                <a:latin typeface="Calibri" panose="020F0502020204030204" pitchFamily="34" charset="0"/>
                <a:ea typeface="Calibri" panose="020F0502020204030204" pitchFamily="34" charset="0"/>
                <a:cs typeface="B Nazanin" panose="00000400000000000000" pitchFamily="2" charset="-78"/>
              </a:rPr>
              <a:t>d </a:t>
            </a:r>
            <a:r>
              <a:rPr lang="fa-IR" sz="2200" dirty="0">
                <a:latin typeface="Calibri" panose="020F0502020204030204" pitchFamily="34" charset="0"/>
                <a:ea typeface="Calibri" panose="020F0502020204030204" pitchFamily="34" charset="0"/>
                <a:cs typeface="B Nazanin" panose="00000400000000000000" pitchFamily="2" charset="-78"/>
              </a:rPr>
              <a:t>بعدی تشکیل شده است که </a:t>
            </a:r>
            <a:r>
              <a:rPr lang="en-US" sz="2200" dirty="0">
                <a:latin typeface="Calibri" panose="020F0502020204030204" pitchFamily="34" charset="0"/>
                <a:ea typeface="Calibri" panose="020F0502020204030204" pitchFamily="34" charset="0"/>
                <a:cs typeface="B Nazanin" panose="00000400000000000000" pitchFamily="2" charset="-78"/>
              </a:rPr>
              <a:t>d </a:t>
            </a:r>
            <a:r>
              <a:rPr lang="fa-IR" sz="2200" dirty="0">
                <a:latin typeface="Calibri" panose="020F0502020204030204" pitchFamily="34" charset="0"/>
                <a:ea typeface="Calibri" panose="020F0502020204030204" pitchFamily="34" charset="0"/>
                <a:cs typeface="B Nazanin" panose="00000400000000000000" pitchFamily="2" charset="-78"/>
              </a:rPr>
              <a:t>بعد فضای جستجو می‌باشد. برای ذره </a:t>
            </a:r>
            <a:r>
              <a:rPr lang="en-US" sz="2200" dirty="0" err="1">
                <a:latin typeface="Calibri" panose="020F0502020204030204" pitchFamily="34" charset="0"/>
                <a:ea typeface="Calibri" panose="020F0502020204030204" pitchFamily="34" charset="0"/>
                <a:cs typeface="B Nazanin" panose="00000400000000000000" pitchFamily="2" charset="-78"/>
              </a:rPr>
              <a:t>i</a:t>
            </a:r>
            <a:r>
              <a:rPr lang="fa-IR" sz="2200" dirty="0">
                <a:latin typeface="Calibri" panose="020F0502020204030204" pitchFamily="34" charset="0"/>
                <a:ea typeface="Calibri" panose="020F0502020204030204" pitchFamily="34" charset="0"/>
                <a:cs typeface="B Nazanin" panose="00000400000000000000" pitchFamily="2" charset="-78"/>
              </a:rPr>
              <a:t>اُم اين سه بردار عبارتند از</a:t>
            </a:r>
            <a:r>
              <a:rPr lang="fa-IR" sz="2200" dirty="0" smtClean="0">
                <a:latin typeface="Calibri" panose="020F0502020204030204" pitchFamily="34" charset="0"/>
                <a:ea typeface="Calibri" panose="020F0502020204030204" pitchFamily="34" charset="0"/>
                <a:cs typeface="B Nazanin" panose="00000400000000000000" pitchFamily="2" charset="-78"/>
              </a:rPr>
              <a:t>:</a:t>
            </a:r>
          </a:p>
          <a:p>
            <a:pPr algn="r" rtl="1"/>
            <a:r>
              <a:rPr lang="fa-IR" sz="2200" dirty="0">
                <a:latin typeface="Calibri" panose="020F0502020204030204" pitchFamily="34" charset="0"/>
                <a:ea typeface="Calibri" panose="020F0502020204030204" pitchFamily="34" charset="0"/>
                <a:cs typeface="B Nazanin" panose="00000400000000000000" pitchFamily="2" charset="-78"/>
              </a:rPr>
              <a:t>1-  موقعيت فعلي </a:t>
            </a:r>
            <a:r>
              <a:rPr lang="fa-IR" sz="2200" dirty="0" smtClean="0">
                <a:latin typeface="Calibri" panose="020F0502020204030204" pitchFamily="34" charset="0"/>
                <a:ea typeface="Calibri" panose="020F0502020204030204" pitchFamily="34" charset="0"/>
                <a:cs typeface="B Nazanin" panose="00000400000000000000" pitchFamily="2" charset="-78"/>
              </a:rPr>
              <a:t>ذره</a:t>
            </a:r>
            <a:r>
              <a:rPr lang="en-US" sz="2200" dirty="0" smtClean="0">
                <a:latin typeface="Calibri" panose="020F0502020204030204" pitchFamily="34" charset="0"/>
                <a:ea typeface="Calibri" panose="020F0502020204030204" pitchFamily="34" charset="0"/>
                <a:cs typeface="B Nazanin" panose="00000400000000000000" pitchFamily="2" charset="-78"/>
              </a:rPr>
              <a:t> </a:t>
            </a:r>
            <a:r>
              <a:rPr lang="fa-IR" sz="2200" dirty="0" smtClean="0">
                <a:latin typeface="Calibri" panose="020F0502020204030204" pitchFamily="34" charset="0"/>
                <a:ea typeface="Calibri" panose="020F0502020204030204" pitchFamily="34" charset="0"/>
                <a:cs typeface="B Nazanin" panose="00000400000000000000" pitchFamily="2" charset="-78"/>
              </a:rPr>
              <a:t> </a:t>
            </a:r>
          </a:p>
          <a:p>
            <a:pPr algn="r" rtl="1"/>
            <a:r>
              <a:rPr lang="fa-IR" sz="2200" dirty="0" smtClean="0">
                <a:latin typeface="Calibri" panose="020F0502020204030204" pitchFamily="34" charset="0"/>
                <a:ea typeface="Calibri" panose="020F0502020204030204" pitchFamily="34" charset="0"/>
                <a:cs typeface="B Nazanin" panose="00000400000000000000" pitchFamily="2" charset="-78"/>
              </a:rPr>
              <a:t>2- سرعت حرکت ذره</a:t>
            </a:r>
          </a:p>
          <a:p>
            <a:pPr algn="r" rtl="1"/>
            <a:r>
              <a:rPr lang="fa-IR" sz="2200" dirty="0" smtClean="0">
                <a:latin typeface="Calibri" panose="020F0502020204030204" pitchFamily="34" charset="0"/>
                <a:ea typeface="Calibri" panose="020F0502020204030204" pitchFamily="34" charset="0"/>
                <a:cs typeface="B Nazanin" panose="00000400000000000000" pitchFamily="2" charset="-78"/>
              </a:rPr>
              <a:t>3- بهترین موقعیت تجربه شده ذره</a:t>
            </a:r>
          </a:p>
          <a:p>
            <a:pPr algn="r" rtl="1"/>
            <a:r>
              <a:rPr lang="fa-IR" sz="2200" dirty="0" smtClean="0">
                <a:latin typeface="Calibri" panose="020F0502020204030204" pitchFamily="34" charset="0"/>
                <a:ea typeface="Calibri" panose="020F0502020204030204" pitchFamily="34" charset="0"/>
                <a:cs typeface="B Nazanin" panose="00000400000000000000" pitchFamily="2" charset="-78"/>
              </a:rPr>
              <a:t>4- بهترین موقیت پیدا شده توسط همه ذرات</a:t>
            </a:r>
          </a:p>
          <a:p>
            <a:pPr algn="r" rtl="1"/>
            <a:r>
              <a:rPr lang="fa-IR" sz="2200" dirty="0" smtClean="0">
                <a:latin typeface="Calibri" panose="020F0502020204030204" pitchFamily="34" charset="0"/>
                <a:ea typeface="Calibri" panose="020F0502020204030204" pitchFamily="34" charset="0"/>
                <a:cs typeface="B Nazanin" panose="00000400000000000000" pitchFamily="2" charset="-78"/>
              </a:rPr>
              <a:t>   </a:t>
            </a:r>
            <a:endParaRPr lang="en-US" sz="2200" dirty="0">
              <a:latin typeface="Calibri" panose="020F0502020204030204" pitchFamily="34" charset="0"/>
              <a:ea typeface="Calibri" panose="020F0502020204030204" pitchFamily="34" charset="0"/>
              <a:cs typeface="B Nazanin" panose="00000400000000000000" pitchFamily="2" charset="-78"/>
            </a:endParaRPr>
          </a:p>
        </p:txBody>
      </p:sp>
      <p:sp>
        <p:nvSpPr>
          <p:cNvPr id="21"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4" name="Rectangle 8"/>
          <p:cNvSpPr>
            <a:spLocks noChangeArrowheads="1"/>
          </p:cNvSpPr>
          <p:nvPr/>
        </p:nvSpPr>
        <p:spPr bwMode="auto">
          <a:xfrm>
            <a:off x="914400" y="990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 name="Picture 5"/>
          <p:cNvPicPr>
            <a:picLocks noChangeAspect="1"/>
          </p:cNvPicPr>
          <p:nvPr/>
        </p:nvPicPr>
        <p:blipFill>
          <a:blip r:embed="rId2"/>
          <a:stretch>
            <a:fillRect/>
          </a:stretch>
        </p:blipFill>
        <p:spPr>
          <a:xfrm>
            <a:off x="6477000" y="1139798"/>
            <a:ext cx="404800" cy="404800"/>
          </a:xfrm>
          <a:prstGeom prst="rect">
            <a:avLst/>
          </a:prstGeom>
        </p:spPr>
      </p:pic>
      <p:pic>
        <p:nvPicPr>
          <p:cNvPr id="10" name="Picture 9"/>
          <p:cNvPicPr>
            <a:picLocks noChangeAspect="1"/>
          </p:cNvPicPr>
          <p:nvPr/>
        </p:nvPicPr>
        <p:blipFill>
          <a:blip r:embed="rId3"/>
          <a:stretch>
            <a:fillRect/>
          </a:stretch>
        </p:blipFill>
        <p:spPr>
          <a:xfrm>
            <a:off x="-838200" y="1501920"/>
            <a:ext cx="8018103" cy="652730"/>
          </a:xfrm>
          <a:prstGeom prst="rect">
            <a:avLst/>
          </a:prstGeom>
        </p:spPr>
      </p:pic>
      <p:pic>
        <p:nvPicPr>
          <p:cNvPr id="11" name="Picture 10"/>
          <p:cNvPicPr>
            <a:picLocks noChangeAspect="1"/>
          </p:cNvPicPr>
          <p:nvPr/>
        </p:nvPicPr>
        <p:blipFill>
          <a:blip r:embed="rId4"/>
          <a:stretch>
            <a:fillRect/>
          </a:stretch>
        </p:blipFill>
        <p:spPr>
          <a:xfrm>
            <a:off x="5105400" y="1773201"/>
            <a:ext cx="821519" cy="420779"/>
          </a:xfrm>
          <a:prstGeom prst="rect">
            <a:avLst/>
          </a:prstGeom>
        </p:spPr>
      </p:pic>
      <p:pic>
        <p:nvPicPr>
          <p:cNvPr id="15" name="Picture 14"/>
          <p:cNvPicPr>
            <a:picLocks noChangeAspect="1"/>
          </p:cNvPicPr>
          <p:nvPr/>
        </p:nvPicPr>
        <p:blipFill>
          <a:blip r:embed="rId5"/>
          <a:stretch>
            <a:fillRect/>
          </a:stretch>
        </p:blipFill>
        <p:spPr>
          <a:xfrm>
            <a:off x="4214823" y="2121998"/>
            <a:ext cx="714353" cy="394774"/>
          </a:xfrm>
          <a:prstGeom prst="rect">
            <a:avLst/>
          </a:prstGeom>
        </p:spPr>
      </p:pic>
      <p:pic>
        <p:nvPicPr>
          <p:cNvPr id="26" name="Picture 25"/>
          <p:cNvPicPr>
            <a:picLocks noChangeAspect="1"/>
          </p:cNvPicPr>
          <p:nvPr/>
        </p:nvPicPr>
        <p:blipFill>
          <a:blip r:embed="rId6"/>
          <a:stretch>
            <a:fillRect/>
          </a:stretch>
        </p:blipFill>
        <p:spPr>
          <a:xfrm>
            <a:off x="533401" y="2523772"/>
            <a:ext cx="8610600" cy="4334228"/>
          </a:xfrm>
          <a:prstGeom prst="rect">
            <a:avLst/>
          </a:prstGeom>
        </p:spPr>
      </p:pic>
    </p:spTree>
    <p:extLst>
      <p:ext uri="{BB962C8B-B14F-4D97-AF65-F5344CB8AC3E}">
        <p14:creationId xmlns:p14="http://schemas.microsoft.com/office/powerpoint/2010/main" val="39915094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666412" y="381000"/>
            <a:ext cx="8471492" cy="3124200"/>
          </a:xfrm>
          <a:prstGeom prst="rect">
            <a:avLst/>
          </a:prstGeom>
        </p:spPr>
      </p:pic>
      <p:pic>
        <p:nvPicPr>
          <p:cNvPr id="14" name="Picture 13"/>
          <p:cNvPicPr>
            <a:picLocks noChangeAspect="1"/>
          </p:cNvPicPr>
          <p:nvPr/>
        </p:nvPicPr>
        <p:blipFill>
          <a:blip r:embed="rId3"/>
          <a:stretch>
            <a:fillRect/>
          </a:stretch>
        </p:blipFill>
        <p:spPr>
          <a:xfrm>
            <a:off x="457201" y="2870496"/>
            <a:ext cx="8680704" cy="1269408"/>
          </a:xfrm>
          <a:prstGeom prst="rect">
            <a:avLst/>
          </a:prstGeom>
        </p:spPr>
      </p:pic>
    </p:spTree>
    <p:extLst>
      <p:ext uri="{BB962C8B-B14F-4D97-AF65-F5344CB8AC3E}">
        <p14:creationId xmlns:p14="http://schemas.microsoft.com/office/powerpoint/2010/main" val="3235697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52600" y="-15240"/>
            <a:ext cx="5654508" cy="6096000"/>
          </a:xfrm>
          <a:prstGeom prst="rect">
            <a:avLst/>
          </a:prstGeom>
        </p:spPr>
      </p:pic>
    </p:spTree>
    <p:extLst>
      <p:ext uri="{BB962C8B-B14F-4D97-AF65-F5344CB8AC3E}">
        <p14:creationId xmlns:p14="http://schemas.microsoft.com/office/powerpoint/2010/main" val="2884420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905000" y="54864"/>
            <a:ext cx="5813450" cy="369332"/>
          </a:xfrm>
          <a:prstGeom prst="rect">
            <a:avLst/>
          </a:prstGeom>
        </p:spPr>
        <p:txBody>
          <a:bodyPr wrap="square">
            <a:spAutoFit/>
          </a:bodyPr>
          <a:lstStyle/>
          <a:p>
            <a:pPr algn="ctr" rtl="1"/>
            <a:r>
              <a:rPr lang="fa-IR"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مقایسه مقادیر تحلیلی و محاسبه شده و نحوه همگرایی به نقطه مینیمم </a:t>
            </a:r>
            <a:r>
              <a:rPr lang="en-US"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 </a:t>
            </a:r>
            <a:endParaRPr lang="en-US" dirty="0">
              <a:solidFill>
                <a:srgbClr val="FF0000"/>
              </a:solidFill>
            </a:endParaRPr>
          </a:p>
        </p:txBody>
      </p:sp>
      <p:pic>
        <p:nvPicPr>
          <p:cNvPr id="10" name="Picture 9"/>
          <p:cNvPicPr>
            <a:picLocks noChangeAspect="1"/>
          </p:cNvPicPr>
          <p:nvPr/>
        </p:nvPicPr>
        <p:blipFill>
          <a:blip r:embed="rId2"/>
          <a:stretch>
            <a:fillRect/>
          </a:stretch>
        </p:blipFill>
        <p:spPr>
          <a:xfrm>
            <a:off x="1273150" y="1295400"/>
            <a:ext cx="6673900" cy="4273896"/>
          </a:xfrm>
          <a:prstGeom prst="rect">
            <a:avLst/>
          </a:prstGeom>
        </p:spPr>
      </p:pic>
    </p:spTree>
    <p:extLst>
      <p:ext uri="{BB962C8B-B14F-4D97-AF65-F5344CB8AC3E}">
        <p14:creationId xmlns:p14="http://schemas.microsoft.com/office/powerpoint/2010/main" val="3280643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19200" y="1828800"/>
            <a:ext cx="7293016" cy="3891653"/>
          </a:xfrm>
          <a:prstGeom prst="rect">
            <a:avLst/>
          </a:prstGeom>
        </p:spPr>
      </p:pic>
      <p:sp>
        <p:nvSpPr>
          <p:cNvPr id="10" name="Rectangle 9"/>
          <p:cNvSpPr/>
          <p:nvPr/>
        </p:nvSpPr>
        <p:spPr>
          <a:xfrm>
            <a:off x="1905000" y="54864"/>
            <a:ext cx="5813450" cy="369332"/>
          </a:xfrm>
          <a:prstGeom prst="rect">
            <a:avLst/>
          </a:prstGeom>
        </p:spPr>
        <p:txBody>
          <a:bodyPr wrap="square">
            <a:spAutoFit/>
          </a:bodyPr>
          <a:lstStyle/>
          <a:p>
            <a:pPr algn="ctr" rtl="1"/>
            <a:r>
              <a:rPr lang="fa-IR"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مقایسه مقادیر تحلیلی و محاسبه شده و نحوه همگرایی به نقطه مینیمم </a:t>
            </a:r>
            <a:r>
              <a:rPr lang="en-US"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 </a:t>
            </a:r>
            <a:endParaRPr lang="en-US" dirty="0">
              <a:solidFill>
                <a:srgbClr val="FF0000"/>
              </a:solidFill>
            </a:endParaRPr>
          </a:p>
        </p:txBody>
      </p:sp>
    </p:spTree>
    <p:extLst>
      <p:ext uri="{BB962C8B-B14F-4D97-AF65-F5344CB8AC3E}">
        <p14:creationId xmlns:p14="http://schemas.microsoft.com/office/powerpoint/2010/main" val="1382103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409576" y="397146"/>
            <a:ext cx="5551306" cy="2975556"/>
          </a:xfrm>
          <a:prstGeom prst="rect">
            <a:avLst/>
          </a:prstGeom>
        </p:spPr>
      </p:pic>
      <p:sp>
        <p:nvSpPr>
          <p:cNvPr id="17" name="Rectangle 16"/>
          <p:cNvSpPr/>
          <p:nvPr/>
        </p:nvSpPr>
        <p:spPr>
          <a:xfrm>
            <a:off x="2133600" y="0"/>
            <a:ext cx="4953000" cy="369332"/>
          </a:xfrm>
          <a:prstGeom prst="rect">
            <a:avLst/>
          </a:prstGeom>
        </p:spPr>
        <p:txBody>
          <a:bodyPr wrap="square">
            <a:spAutoFit/>
          </a:bodyPr>
          <a:lstStyle/>
          <a:p>
            <a:pPr algn="ctr" rtl="1"/>
            <a:r>
              <a:rPr lang="fa-IR" b="1" dirty="0">
                <a:solidFill>
                  <a:srgbClr val="FF0000"/>
                </a:solidFill>
                <a:latin typeface="Times New Roman" panose="02020603050405020304" pitchFamily="18" charset="0"/>
                <a:ea typeface="Calibri" panose="020F0502020204030204" pitchFamily="34" charset="0"/>
                <a:cs typeface="B Nazanin" panose="00000400000000000000" pitchFamily="2" charset="-78"/>
              </a:rPr>
              <a:t>تأثیر نحوه اعمال ضریب اینرسی </a:t>
            </a:r>
            <a:r>
              <a:rPr lang="en-US" b="1" dirty="0">
                <a:solidFill>
                  <a:srgbClr val="FF0000"/>
                </a:solidFill>
                <a:latin typeface="Times New Roman" panose="02020603050405020304" pitchFamily="18" charset="0"/>
                <a:ea typeface="Calibri" panose="020F0502020204030204" pitchFamily="34" charset="0"/>
                <a:cs typeface="B Nazanin" panose="00000400000000000000" pitchFamily="2" charset="-78"/>
              </a:rPr>
              <a:t>w </a:t>
            </a:r>
            <a:endParaRPr lang="en-US" dirty="0">
              <a:solidFill>
                <a:srgbClr val="FF0000"/>
              </a:solidFill>
            </a:endParaRPr>
          </a:p>
        </p:txBody>
      </p:sp>
      <p:pic>
        <p:nvPicPr>
          <p:cNvPr id="18" name="Picture 17"/>
          <p:cNvPicPr>
            <a:picLocks noChangeAspect="1"/>
          </p:cNvPicPr>
          <p:nvPr/>
        </p:nvPicPr>
        <p:blipFill>
          <a:blip r:embed="rId3"/>
          <a:stretch>
            <a:fillRect/>
          </a:stretch>
        </p:blipFill>
        <p:spPr>
          <a:xfrm>
            <a:off x="4132888" y="397146"/>
            <a:ext cx="5732436" cy="3203914"/>
          </a:xfrm>
          <a:prstGeom prst="rect">
            <a:avLst/>
          </a:prstGeom>
        </p:spPr>
      </p:pic>
      <p:pic>
        <p:nvPicPr>
          <p:cNvPr id="19" name="Picture 18"/>
          <p:cNvPicPr>
            <a:picLocks noChangeAspect="1"/>
          </p:cNvPicPr>
          <p:nvPr/>
        </p:nvPicPr>
        <p:blipFill>
          <a:blip r:embed="rId4"/>
          <a:stretch>
            <a:fillRect/>
          </a:stretch>
        </p:blipFill>
        <p:spPr>
          <a:xfrm>
            <a:off x="-231894" y="3372702"/>
            <a:ext cx="5373624" cy="3003370"/>
          </a:xfrm>
          <a:prstGeom prst="rect">
            <a:avLst/>
          </a:prstGeom>
        </p:spPr>
      </p:pic>
      <p:sp>
        <p:nvSpPr>
          <p:cNvPr id="15" name="Rectangle 14"/>
          <p:cNvSpPr/>
          <p:nvPr/>
        </p:nvSpPr>
        <p:spPr>
          <a:xfrm>
            <a:off x="4610100" y="4035451"/>
            <a:ext cx="4648200" cy="1477328"/>
          </a:xfrm>
          <a:prstGeom prst="rect">
            <a:avLst/>
          </a:prstGeom>
        </p:spPr>
        <p:txBody>
          <a:bodyPr wrap="square">
            <a:spAutoFit/>
          </a:bodyPr>
          <a:lstStyle/>
          <a:p>
            <a:r>
              <a:rPr lang="fa-IR" dirty="0">
                <a:latin typeface="Times New Roman" panose="02020603050405020304" pitchFamily="18" charset="0"/>
                <a:ea typeface="Calibri" panose="020F0502020204030204" pitchFamily="34" charset="0"/>
                <a:cs typeface="B Nazanin" panose="00000400000000000000" pitchFamily="2" charset="-78"/>
              </a:rPr>
              <a:t>با کاهش مقدار ضریب تعداد تکرارها تا رسیدن به دقت مورد نظر افزایش می یابد. اما همانطور که مشاهده می شود هنگامی که حل ابتدا با مقادیر بزرگ تر </a:t>
            </a:r>
            <a:r>
              <a:rPr lang="en-US" dirty="0">
                <a:latin typeface="Times New Roman" panose="02020603050405020304" pitchFamily="18" charset="0"/>
                <a:ea typeface="Calibri" panose="020F0502020204030204" pitchFamily="34" charset="0"/>
                <a:cs typeface="B Nazanin" panose="00000400000000000000" pitchFamily="2" charset="-78"/>
              </a:rPr>
              <a:t>w</a:t>
            </a:r>
            <a:r>
              <a:rPr lang="fa-IR" dirty="0">
                <a:latin typeface="Times New Roman" panose="02020603050405020304" pitchFamily="18" charset="0"/>
                <a:ea typeface="Calibri" panose="020F0502020204030204" pitchFamily="34" charset="0"/>
                <a:cs typeface="B Nazanin" panose="00000400000000000000" pitchFamily="2" charset="-78"/>
              </a:rPr>
              <a:t> آغاز می شود و به تدریج و نسبت به دقت حل کاهش می یابد، سرعت همگرایی نیز افزایش پیدا می کند. </a:t>
            </a:r>
            <a:endParaRPr lang="en-US" dirty="0"/>
          </a:p>
        </p:txBody>
      </p:sp>
    </p:spTree>
    <p:extLst>
      <p:ext uri="{BB962C8B-B14F-4D97-AF65-F5344CB8AC3E}">
        <p14:creationId xmlns:p14="http://schemas.microsoft.com/office/powerpoint/2010/main" val="41478824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5077</TotalTime>
  <Words>684</Words>
  <Application>Microsoft Office PowerPoint</Application>
  <PresentationFormat>On-screen Show (4:3)</PresentationFormat>
  <Paragraphs>37</Paragraphs>
  <Slides>19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Arial</vt:lpstr>
      <vt:lpstr>B Nazanin</vt:lpstr>
      <vt:lpstr>B Titr</vt:lpstr>
      <vt:lpstr>Calibri</vt:lpstr>
      <vt:lpstr>Lucida Sans Unicode</vt:lpstr>
      <vt:lpstr>Times New Roman</vt:lpstr>
      <vt:lpstr>Verdana</vt:lpstr>
      <vt:lpstr>Wingdings 2</vt:lpstr>
      <vt:lpstr>Wingdings 3</vt:lpstr>
      <vt:lpstr>Concourse</vt:lpstr>
      <vt:lpstr>           الگوریتم بهینه سازی هوشمند تکاملی به روش ازدحام ذرات (Partial Swarm Optimization)  حمید مرادتبریزی شهریور ماه 95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آنچه در این کد خواهید آموخت</vt:lpstr>
      <vt:lpstr>نکات و الزامات</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YousefKhah</dc:creator>
  <cp:lastModifiedBy>marketcode</cp:lastModifiedBy>
  <cp:revision>253</cp:revision>
  <dcterms:created xsi:type="dcterms:W3CDTF">2006-08-16T00:00:00Z</dcterms:created>
  <dcterms:modified xsi:type="dcterms:W3CDTF">2017-02-16T10:14:18Z</dcterms:modified>
</cp:coreProperties>
</file>