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366" r:id="rId2"/>
    <p:sldId id="367" r:id="rId3"/>
    <p:sldId id="368" r:id="rId4"/>
    <p:sldId id="369" r:id="rId5"/>
    <p:sldId id="370" r:id="rId6"/>
    <p:sldId id="354"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4/17/2017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4/17/2017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4/17/2017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4/17/2017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4/17/2017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4/17/2017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4/17/2017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4/17/2017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4/17/2017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4/17/2017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4/17/2017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4/17/2017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4/17/2017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بررسی اثر ذرات فلزی بر بستر جاذب چیلر جذب سطحی با استفاده از شبیه سازی عددی</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میلاد آذرفر</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آبان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63414"/>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کد عددی-سابروتین ها</a:t>
            </a:r>
            <a:endParaRPr lang="en-US" sz="3200" dirty="0">
              <a:solidFill>
                <a:srgbClr val="FF0000"/>
              </a:solidFill>
              <a:cs typeface="B Titr" panose="00000700000000000000" pitchFamily="2" charset="-78"/>
            </a:endParaRPr>
          </a:p>
        </p:txBody>
      </p:sp>
      <p:sp>
        <p:nvSpPr>
          <p:cNvPr id="5" name="Rectangle 4"/>
          <p:cNvSpPr/>
          <p:nvPr/>
        </p:nvSpPr>
        <p:spPr>
          <a:xfrm>
            <a:off x="6934200" y="735724"/>
            <a:ext cx="1971574" cy="461665"/>
          </a:xfrm>
          <a:prstGeom prst="rect">
            <a:avLst/>
          </a:prstGeom>
        </p:spPr>
        <p:txBody>
          <a:bodyPr wrap="square">
            <a:spAutoFit/>
          </a:bodyPr>
          <a:lstStyle/>
          <a:p>
            <a:pPr algn="just" rtl="1"/>
            <a:r>
              <a:rPr lang="fa-IR" sz="2400" dirty="0" smtClean="0">
                <a:solidFill>
                  <a:prstClr val="black"/>
                </a:solidFill>
                <a:ea typeface="Calibri" panose="020F0502020204030204" pitchFamily="34" charset="0"/>
                <a:cs typeface="B Nazanin" panose="00000400000000000000" pitchFamily="2" charset="-78"/>
              </a:rPr>
              <a:t>سابروتین </a:t>
            </a:r>
            <a:r>
              <a:rPr lang="en-US" sz="2400" dirty="0" smtClean="0">
                <a:latin typeface="Times" panose="02020603060405020304" pitchFamily="18" charset="0"/>
              </a:rPr>
              <a:t>Input</a:t>
            </a:r>
            <a:r>
              <a:rPr lang="fa-IR" sz="2400" dirty="0" smtClean="0">
                <a:cs typeface="B Nazanin" panose="00000400000000000000" pitchFamily="2" charset="-78"/>
              </a:rPr>
              <a:t>:</a:t>
            </a:r>
            <a:endParaRPr lang="fa-IR" sz="2400" dirty="0" smtClean="0">
              <a:solidFill>
                <a:prstClr val="black"/>
              </a:solidFill>
              <a:ea typeface="Calibri" panose="020F0502020204030204" pitchFamily="34" charset="0"/>
              <a:cs typeface="B Nazanin" panose="00000400000000000000" pitchFamily="2" charset="-78"/>
            </a:endParaRPr>
          </a:p>
        </p:txBody>
      </p:sp>
      <p:sp>
        <p:nvSpPr>
          <p:cNvPr id="7" name="Rectangle 6"/>
          <p:cNvSpPr/>
          <p:nvPr/>
        </p:nvSpPr>
        <p:spPr>
          <a:xfrm>
            <a:off x="457200" y="1213155"/>
            <a:ext cx="8448574" cy="1200329"/>
          </a:xfrm>
          <a:prstGeom prst="rect">
            <a:avLst/>
          </a:prstGeom>
        </p:spPr>
        <p:txBody>
          <a:bodyPr wrap="square">
            <a:spAutoFit/>
          </a:bodyPr>
          <a:lstStyle/>
          <a:p>
            <a:pPr algn="just" rtl="1"/>
            <a:r>
              <a:rPr lang="fa-IR" dirty="0">
                <a:solidFill>
                  <a:prstClr val="black"/>
                </a:solidFill>
                <a:ea typeface="Calibri" panose="020F0502020204030204" pitchFamily="34" charset="0"/>
                <a:cs typeface="B Nazanin" panose="00000400000000000000" pitchFamily="2" charset="-78"/>
              </a:rPr>
              <a:t>این سابروتین دارای سه بخش اصلی می باشد.</a:t>
            </a:r>
          </a:p>
          <a:p>
            <a:pPr algn="just" rtl="1"/>
            <a:r>
              <a:rPr lang="fa-IR" dirty="0">
                <a:solidFill>
                  <a:prstClr val="black"/>
                </a:solidFill>
                <a:ea typeface="Calibri" panose="020F0502020204030204" pitchFamily="34" charset="0"/>
                <a:cs typeface="B Nazanin" panose="00000400000000000000" pitchFamily="2" charset="-78"/>
              </a:rPr>
              <a:t>بخش اول: در این بخش فایل های لازم برای ثبت و ذخیره داده های برنامه ایجاد می شوند.</a:t>
            </a:r>
          </a:p>
          <a:p>
            <a:pPr algn="just" rtl="1"/>
            <a:r>
              <a:rPr lang="fa-IR" dirty="0">
                <a:solidFill>
                  <a:prstClr val="black"/>
                </a:solidFill>
                <a:ea typeface="Calibri" panose="020F0502020204030204" pitchFamily="34" charset="0"/>
                <a:cs typeface="B Nazanin" panose="00000400000000000000" pitchFamily="2" charset="-78"/>
              </a:rPr>
              <a:t>بخش دوم: در این بخش متغیرهای اولیه مقداردهی می شوند.</a:t>
            </a:r>
          </a:p>
          <a:p>
            <a:pPr algn="just" rtl="1"/>
            <a:r>
              <a:rPr lang="fa-IR" dirty="0">
                <a:solidFill>
                  <a:prstClr val="black"/>
                </a:solidFill>
                <a:ea typeface="Calibri" panose="020F0502020204030204" pitchFamily="34" charset="0"/>
                <a:cs typeface="B Nazanin" panose="00000400000000000000" pitchFamily="2" charset="-78"/>
              </a:rPr>
              <a:t>بخش سوم: در این بخش متغیرهای مربوط به هندسه حوزه حل مشخص می گردند.</a:t>
            </a:r>
          </a:p>
        </p:txBody>
      </p:sp>
      <p:sp>
        <p:nvSpPr>
          <p:cNvPr id="8" name="Rectangle 7"/>
          <p:cNvSpPr/>
          <p:nvPr/>
        </p:nvSpPr>
        <p:spPr>
          <a:xfrm>
            <a:off x="6809568" y="2460781"/>
            <a:ext cx="2077813" cy="461665"/>
          </a:xfrm>
          <a:prstGeom prst="rect">
            <a:avLst/>
          </a:prstGeom>
        </p:spPr>
        <p:txBody>
          <a:bodyPr wrap="none">
            <a:spAutoFit/>
          </a:bodyPr>
          <a:lstStyle/>
          <a:p>
            <a:pPr algn="r" rtl="1"/>
            <a:r>
              <a:rPr lang="fa-IR" sz="2400" dirty="0">
                <a:solidFill>
                  <a:prstClr val="black"/>
                </a:solidFill>
                <a:ea typeface="Calibri" panose="020F0502020204030204" pitchFamily="34" charset="0"/>
                <a:cs typeface="B Nazanin" panose="00000400000000000000" pitchFamily="2" charset="-78"/>
              </a:rPr>
              <a:t>سابروتین </a:t>
            </a:r>
            <a:r>
              <a:rPr lang="en-US" sz="2400" dirty="0" err="1">
                <a:solidFill>
                  <a:prstClr val="black"/>
                </a:solidFill>
                <a:latin typeface="Times" panose="02020603060405020304" pitchFamily="18" charset="0"/>
                <a:ea typeface="Calibri" panose="020F0502020204030204" pitchFamily="34" charset="0"/>
                <a:cs typeface="B Nazanin" panose="00000400000000000000" pitchFamily="2" charset="-78"/>
              </a:rPr>
              <a:t>Mesh_t</a:t>
            </a:r>
            <a:r>
              <a:rPr lang="fa-IR" sz="2400" dirty="0">
                <a:solidFill>
                  <a:prstClr val="black"/>
                </a:solidFill>
                <a:ea typeface="Calibri" panose="020F0502020204030204" pitchFamily="34" charset="0"/>
                <a:cs typeface="B Nazanin" panose="00000400000000000000" pitchFamily="2" charset="-78"/>
              </a:rPr>
              <a:t>:</a:t>
            </a:r>
            <a:endParaRPr lang="en-US" sz="2400" dirty="0">
              <a:solidFill>
                <a:prstClr val="black"/>
              </a:solidFill>
              <a:ea typeface="Calibri" panose="020F0502020204030204" pitchFamily="34" charset="0"/>
              <a:cs typeface="B Nazanin" panose="00000400000000000000" pitchFamily="2" charset="-78"/>
            </a:endParaRPr>
          </a:p>
        </p:txBody>
      </p:sp>
      <p:sp>
        <p:nvSpPr>
          <p:cNvPr id="9" name="Rectangle 8"/>
          <p:cNvSpPr/>
          <p:nvPr/>
        </p:nvSpPr>
        <p:spPr>
          <a:xfrm>
            <a:off x="152400" y="2969743"/>
            <a:ext cx="8729726" cy="1015663"/>
          </a:xfrm>
          <a:prstGeom prst="rect">
            <a:avLst/>
          </a:prstGeom>
        </p:spPr>
        <p:txBody>
          <a:bodyPr wrap="square">
            <a:spAutoFit/>
          </a:bodyPr>
          <a:lstStyle/>
          <a:p>
            <a:pPr algn="just" rtl="1"/>
            <a:r>
              <a:rPr lang="fa-IR" sz="2000" dirty="0">
                <a:cs typeface="B Nazanin" panose="00000400000000000000" pitchFamily="2" charset="-78"/>
              </a:rPr>
              <a:t>در این سابروتین لوله حاوی سیال حامل انرژی شبکه­بندی می­شود.</a:t>
            </a:r>
          </a:p>
          <a:p>
            <a:pPr algn="just" rtl="1"/>
            <a:r>
              <a:rPr lang="fa-IR" sz="2000" dirty="0">
                <a:cs typeface="B Nazanin" panose="00000400000000000000" pitchFamily="2" charset="-78"/>
              </a:rPr>
              <a:t>در این سابروتین مشخصات حجم کنترل های مربوط به لوله فلزی محاسبه می گردند.</a:t>
            </a:r>
          </a:p>
          <a:p>
            <a:pPr algn="just" rtl="1"/>
            <a:r>
              <a:rPr lang="fa-IR" sz="2000" dirty="0">
                <a:cs typeface="B Nazanin" panose="00000400000000000000" pitchFamily="2" charset="-78"/>
              </a:rPr>
              <a:t>لوله فلزی با کمک این سابروتین به صورت سه بعدی شبکه بندی می شود.</a:t>
            </a:r>
            <a:endParaRPr lang="en-US" sz="2000" dirty="0">
              <a:cs typeface="B Nazanin" panose="00000400000000000000" pitchFamily="2" charset="-78"/>
            </a:endParaRPr>
          </a:p>
        </p:txBody>
      </p:sp>
      <p:sp>
        <p:nvSpPr>
          <p:cNvPr id="10" name="Rectangle 9"/>
          <p:cNvSpPr/>
          <p:nvPr/>
        </p:nvSpPr>
        <p:spPr>
          <a:xfrm>
            <a:off x="6910552" y="3985406"/>
            <a:ext cx="1971574" cy="461665"/>
          </a:xfrm>
          <a:prstGeom prst="rect">
            <a:avLst/>
          </a:prstGeom>
        </p:spPr>
        <p:txBody>
          <a:bodyPr wrap="square">
            <a:spAutoFit/>
          </a:bodyPr>
          <a:lstStyle/>
          <a:p>
            <a:pPr algn="just" rtl="1"/>
            <a:r>
              <a:rPr lang="fa-IR" sz="2400" dirty="0" smtClean="0">
                <a:solidFill>
                  <a:prstClr val="black"/>
                </a:solidFill>
                <a:ea typeface="Calibri" panose="020F0502020204030204" pitchFamily="34" charset="0"/>
                <a:cs typeface="B Nazanin" panose="00000400000000000000" pitchFamily="2" charset="-78"/>
              </a:rPr>
              <a:t>سابروتین </a:t>
            </a:r>
            <a:r>
              <a:rPr lang="en-US" sz="2400" dirty="0" smtClean="0">
                <a:solidFill>
                  <a:prstClr val="black"/>
                </a:solidFill>
                <a:latin typeface="Times" panose="02020603060405020304" pitchFamily="18" charset="0"/>
              </a:rPr>
              <a:t>Mesh</a:t>
            </a:r>
            <a:r>
              <a:rPr lang="fa-IR" sz="2400" dirty="0" smtClean="0">
                <a:solidFill>
                  <a:prstClr val="black"/>
                </a:solidFill>
                <a:cs typeface="B Nazanin" panose="00000400000000000000" pitchFamily="2" charset="-78"/>
              </a:rPr>
              <a:t>:</a:t>
            </a:r>
            <a:endParaRPr lang="fa-IR" sz="2400" dirty="0" smtClean="0">
              <a:solidFill>
                <a:prstClr val="black"/>
              </a:solidFill>
              <a:ea typeface="Calibri" panose="020F0502020204030204" pitchFamily="34" charset="0"/>
              <a:cs typeface="B Nazanin" panose="00000400000000000000" pitchFamily="2" charset="-78"/>
            </a:endParaRPr>
          </a:p>
        </p:txBody>
      </p:sp>
      <p:sp>
        <p:nvSpPr>
          <p:cNvPr id="11" name="Rectangle 10"/>
          <p:cNvSpPr/>
          <p:nvPr/>
        </p:nvSpPr>
        <p:spPr>
          <a:xfrm>
            <a:off x="609600" y="4458546"/>
            <a:ext cx="8272526" cy="707886"/>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این سابروتین برای شبکه­بندی ناحیه فین­ها و بستر جاذب به کار می­رود. </a:t>
            </a:r>
            <a:endParaRPr lang="en-US" sz="2000" dirty="0">
              <a:solidFill>
                <a:prstClr val="black"/>
              </a:solidFill>
              <a:ea typeface="Calibri" panose="020F0502020204030204" pitchFamily="34" charset="0"/>
              <a:cs typeface="B Nazanin" panose="00000400000000000000" pitchFamily="2" charset="-78"/>
            </a:endParaRPr>
          </a:p>
          <a:p>
            <a:pPr algn="just" rtl="1"/>
            <a:r>
              <a:rPr lang="ar-SA" sz="2000" dirty="0">
                <a:solidFill>
                  <a:prstClr val="black"/>
                </a:solidFill>
                <a:ea typeface="Calibri" panose="020F0502020204030204" pitchFamily="34" charset="0"/>
                <a:cs typeface="B Nazanin" panose="00000400000000000000" pitchFamily="2" charset="-78"/>
              </a:rPr>
              <a:t>برای مشخص شدن مختصات هر گره لازم است که ابتدا فاصله هر گره تا مرکز لوله را محاسبه نماییم.</a:t>
            </a:r>
            <a:endParaRPr lang="fa-IR" sz="2000" dirty="0">
              <a:solidFill>
                <a:prstClr val="black"/>
              </a:solidFill>
              <a:ea typeface="Calibri" panose="020F0502020204030204" pitchFamily="34" charset="0"/>
              <a:cs typeface="B Nazanin" panose="00000400000000000000" pitchFamily="2" charset="-78"/>
            </a:endParaRPr>
          </a:p>
        </p:txBody>
      </p:sp>
      <p:pic>
        <p:nvPicPr>
          <p:cNvPr id="12" name="Picture 11" descr="C:\Users\Administrator\Desktop\2016-10-30_22-03-14.png"/>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26980"/>
            <a:ext cx="3962400" cy="3358077"/>
          </a:xfrm>
          <a:prstGeom prst="rect">
            <a:avLst/>
          </a:prstGeom>
          <a:noFill/>
          <a:ln>
            <a:noFill/>
          </a:ln>
        </p:spPr>
      </p:pic>
      <mc:AlternateContent xmlns:mc="http://schemas.openxmlformats.org/markup-compatibility/2006" xmlns:a14="http://schemas.microsoft.com/office/drawing/2010/main">
        <mc:Choice Requires="a14">
          <p:sp>
            <p:nvSpPr>
              <p:cNvPr id="13" name="Rectangle 12"/>
              <p:cNvSpPr/>
              <p:nvPr/>
            </p:nvSpPr>
            <p:spPr>
              <a:xfrm>
                <a:off x="4517263" y="2385404"/>
                <a:ext cx="3763851" cy="85581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R</m:t>
                      </m:r>
                      <m:r>
                        <m:rPr>
                          <m:sty m:val="p"/>
                        </m:rPr>
                        <a:rPr lang="en-US" i="0">
                          <a:latin typeface="Cambria Math" panose="02040503050406030204" pitchFamily="18" charset="0"/>
                        </a:rPr>
                        <m:t>s</m:t>
                      </m:r>
                      <m:r>
                        <a:rPr lang="en-US" i="0">
                          <a:latin typeface="Cambria Math" panose="02040503050406030204" pitchFamily="18" charset="0"/>
                        </a:rPr>
                        <m:t>=</m:t>
                      </m:r>
                      <m:f>
                        <m:fPr>
                          <m:ctrlPr>
                            <a:rPr lang="en-US" i="1">
                              <a:latin typeface="Cambria Math" panose="02040503050406030204" pitchFamily="18" charset="0"/>
                            </a:rPr>
                          </m:ctrlPr>
                        </m:fPr>
                        <m:num>
                          <m:f>
                            <m:fPr>
                              <m:ctrlPr>
                                <a:rPr lang="en-US" i="1">
                                  <a:latin typeface="Cambria Math" panose="02040503050406030204" pitchFamily="18" charset="0"/>
                                </a:rPr>
                              </m:ctrlPr>
                            </m:fPr>
                            <m:num>
                              <m:f>
                                <m:fPr>
                                  <m:type m:val="lin"/>
                                  <m:ctrlPr>
                                    <a:rPr lang="en-US" i="1">
                                      <a:latin typeface="Cambria Math" panose="02040503050406030204" pitchFamily="18" charset="0"/>
                                    </a:rPr>
                                  </m:ctrlPr>
                                </m:fPr>
                                <m:num>
                                  <m:r>
                                    <a:rPr lang="en-US" i="1">
                                      <a:latin typeface="Cambria Math" panose="02040503050406030204" pitchFamily="18" charset="0"/>
                                    </a:rPr>
                                    <m:t>𝑎</m:t>
                                  </m:r>
                                </m:num>
                                <m:den>
                                  <m:r>
                                    <a:rPr lang="en-US" i="0">
                                      <a:latin typeface="Cambria Math" panose="02040503050406030204" pitchFamily="18" charset="0"/>
                                    </a:rPr>
                                    <m:t>2</m:t>
                                  </m:r>
                                </m:den>
                              </m:f>
                            </m:num>
                            <m:den>
                              <m:r>
                                <a:rPr lang="en-US" i="1">
                                  <a:latin typeface="Cambria Math" panose="02040503050406030204" pitchFamily="18" charset="0"/>
                                </a:rPr>
                                <m:t>𝑐𝑜𝑠</m:t>
                              </m:r>
                              <m:r>
                                <a:rPr lang="en-US" i="1">
                                  <a:latin typeface="Cambria Math" panose="02040503050406030204" pitchFamily="18" charset="0"/>
                                </a:rPr>
                                <m:t>𝜃</m:t>
                              </m:r>
                            </m:den>
                          </m:f>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𝑜</m:t>
                              </m:r>
                            </m:sub>
                          </m:sSub>
                        </m:num>
                        <m:den>
                          <m:f>
                            <m:fPr>
                              <m:type m:val="lin"/>
                              <m:ctrlPr>
                                <a:rPr lang="en-US" i="1">
                                  <a:latin typeface="Cambria Math" panose="02040503050406030204" pitchFamily="18" charset="0"/>
                                </a:rPr>
                              </m:ctrlPr>
                            </m:fPr>
                            <m:num>
                              <m:r>
                                <a:rPr lang="en-US" i="1">
                                  <a:latin typeface="Cambria Math" panose="02040503050406030204" pitchFamily="18" charset="0"/>
                                </a:rPr>
                                <m:t>𝑎</m:t>
                              </m:r>
                            </m:num>
                            <m:den>
                              <m:r>
                                <a:rPr lang="en-US" i="0">
                                  <a:latin typeface="Cambria Math" panose="02040503050406030204" pitchFamily="18" charset="0"/>
                                </a:rPr>
                                <m:t>2</m:t>
                              </m:r>
                            </m:den>
                          </m:f>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𝑜</m:t>
                              </m:r>
                            </m:sub>
                          </m:sSub>
                        </m:den>
                      </m:f>
                      <m:r>
                        <a:rPr lang="en-US" i="1">
                          <a:latin typeface="Cambria Math" panose="02040503050406030204" pitchFamily="18" charset="0"/>
                        </a:rPr>
                        <m:t>𝑋𝑖</m:t>
                      </m:r>
                      <m:r>
                        <a:rPr lang="en-US" i="0">
                          <a:latin typeface="Cambria Math" panose="02040503050406030204" pitchFamily="18" charset="0"/>
                        </a:rPr>
                        <m:t>+</m:t>
                      </m:r>
                      <m:f>
                        <m:fPr>
                          <m:ctrlPr>
                            <a:rPr lang="en-US" i="1">
                              <a:latin typeface="Cambria Math" panose="02040503050406030204" pitchFamily="18" charset="0"/>
                            </a:rPr>
                          </m:ctrlPr>
                        </m:fPr>
                        <m:num>
                          <m:f>
                            <m:fPr>
                              <m:type m:val="lin"/>
                              <m:ctrlPr>
                                <a:rPr lang="en-US" i="1">
                                  <a:latin typeface="Cambria Math" panose="02040503050406030204" pitchFamily="18" charset="0"/>
                                </a:rPr>
                              </m:ctrlPr>
                            </m:fPr>
                            <m:num>
                              <m:r>
                                <a:rPr lang="en-US" i="1">
                                  <a:latin typeface="Cambria Math" panose="02040503050406030204" pitchFamily="18" charset="0"/>
                                </a:rPr>
                                <m:t>𝑎</m:t>
                              </m:r>
                            </m:num>
                            <m:den>
                              <m:r>
                                <a:rPr lang="en-US" i="0">
                                  <a:latin typeface="Cambria Math" panose="02040503050406030204" pitchFamily="18" charset="0"/>
                                </a:rPr>
                                <m:t>2</m:t>
                              </m:r>
                            </m:den>
                          </m:f>
                          <m:r>
                            <a:rPr lang="en-US" i="0">
                              <a:latin typeface="Cambria Math" panose="02040503050406030204" pitchFamily="18" charset="0"/>
                            </a:rPr>
                            <m:t>−</m:t>
                          </m:r>
                          <m:f>
                            <m:fPr>
                              <m:ctrlPr>
                                <a:rPr lang="en-US" i="1">
                                  <a:latin typeface="Cambria Math" panose="02040503050406030204" pitchFamily="18" charset="0"/>
                                </a:rPr>
                              </m:ctrlPr>
                            </m:fPr>
                            <m:num>
                              <m:f>
                                <m:fPr>
                                  <m:type m:val="lin"/>
                                  <m:ctrlPr>
                                    <a:rPr lang="en-US" i="1">
                                      <a:latin typeface="Cambria Math" panose="02040503050406030204" pitchFamily="18" charset="0"/>
                                    </a:rPr>
                                  </m:ctrlPr>
                                </m:fPr>
                                <m:num>
                                  <m:r>
                                    <a:rPr lang="en-US" i="1">
                                      <a:latin typeface="Cambria Math" panose="02040503050406030204" pitchFamily="18" charset="0"/>
                                    </a:rPr>
                                    <m:t>𝑎</m:t>
                                  </m:r>
                                </m:num>
                                <m:den>
                                  <m:r>
                                    <a:rPr lang="en-US" i="0">
                                      <a:latin typeface="Cambria Math" panose="02040503050406030204" pitchFamily="18" charset="0"/>
                                    </a:rPr>
                                    <m:t>2</m:t>
                                  </m:r>
                                </m:den>
                              </m:f>
                            </m:num>
                            <m:den>
                              <m:r>
                                <a:rPr lang="en-US" i="1">
                                  <a:latin typeface="Cambria Math" panose="02040503050406030204" pitchFamily="18" charset="0"/>
                                </a:rPr>
                                <m:t>𝑐𝑜𝑠</m:t>
                              </m:r>
                              <m:r>
                                <a:rPr lang="en-US" i="1">
                                  <a:latin typeface="Cambria Math" panose="02040503050406030204" pitchFamily="18" charset="0"/>
                                </a:rPr>
                                <m:t>𝜃</m:t>
                              </m:r>
                            </m:den>
                          </m:f>
                        </m:num>
                        <m:den>
                          <m:f>
                            <m:fPr>
                              <m:type m:val="lin"/>
                              <m:ctrlPr>
                                <a:rPr lang="en-US" i="1">
                                  <a:latin typeface="Cambria Math" panose="02040503050406030204" pitchFamily="18" charset="0"/>
                                </a:rPr>
                              </m:ctrlPr>
                            </m:fPr>
                            <m:num>
                              <m:r>
                                <a:rPr lang="en-US" i="1">
                                  <a:latin typeface="Cambria Math" panose="02040503050406030204" pitchFamily="18" charset="0"/>
                                </a:rPr>
                                <m:t>𝑎</m:t>
                              </m:r>
                            </m:num>
                            <m:den>
                              <m:r>
                                <a:rPr lang="en-US" i="0">
                                  <a:latin typeface="Cambria Math" panose="02040503050406030204" pitchFamily="18" charset="0"/>
                                </a:rPr>
                                <m:t>2</m:t>
                              </m:r>
                            </m:den>
                          </m:f>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𝑜</m:t>
                              </m:r>
                            </m:sub>
                          </m:sSub>
                        </m:den>
                      </m:f>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𝑜</m:t>
                          </m:r>
                        </m:sub>
                      </m:sSub>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4517263" y="2385404"/>
                <a:ext cx="3763851" cy="855812"/>
              </a:xfrm>
              <a:prstGeom prst="rect">
                <a:avLst/>
              </a:prstGeom>
              <a:blipFill rotWithShape="0">
                <a:blip r:embed="rId3"/>
                <a:stretch>
                  <a:fillRect/>
                </a:stretch>
              </a:blipFill>
            </p:spPr>
            <p:txBody>
              <a:bodyPr/>
              <a:lstStyle/>
              <a:p>
                <a:r>
                  <a:rPr lang="en-US">
                    <a:noFill/>
                  </a:rPr>
                  <a:t> </a:t>
                </a:r>
              </a:p>
            </p:txBody>
          </p:sp>
        </mc:Fallback>
      </mc:AlternateContent>
      <p:sp>
        <p:nvSpPr>
          <p:cNvPr id="14" name="Rectangle 13"/>
          <p:cNvSpPr/>
          <p:nvPr/>
        </p:nvSpPr>
        <p:spPr>
          <a:xfrm>
            <a:off x="1509630" y="4971984"/>
            <a:ext cx="2212465" cy="369332"/>
          </a:xfrm>
          <a:prstGeom prst="rect">
            <a:avLst/>
          </a:prstGeom>
        </p:spPr>
        <p:txBody>
          <a:bodyPr wrap="none">
            <a:spAutoFit/>
          </a:bodyPr>
          <a:lstStyle/>
          <a:p>
            <a:pPr algn="ctr" rtl="1"/>
            <a:r>
              <a:rPr lang="fa-IR" b="1" dirty="0" smtClean="0">
                <a:latin typeface="Calibri" panose="020F0502020204030204" pitchFamily="34" charset="0"/>
                <a:ea typeface="Calibri" panose="020F0502020204030204" pitchFamily="34" charset="0"/>
                <a:cs typeface="B Nazanin" panose="00000400000000000000" pitchFamily="2" charset="-78"/>
              </a:rPr>
              <a:t>شمایی از </a:t>
            </a:r>
            <a:r>
              <a:rPr lang="ar-SA" b="1" dirty="0" smtClean="0">
                <a:latin typeface="Calibri" panose="020F0502020204030204" pitchFamily="34" charset="0"/>
                <a:ea typeface="Calibri" panose="020F0502020204030204" pitchFamily="34" charset="0"/>
                <a:cs typeface="B Nazanin" panose="00000400000000000000" pitchFamily="2" charset="-78"/>
              </a:rPr>
              <a:t>حوزه </a:t>
            </a:r>
            <a:r>
              <a:rPr lang="ar-SA" b="1" dirty="0">
                <a:latin typeface="Calibri" panose="020F0502020204030204" pitchFamily="34" charset="0"/>
                <a:ea typeface="Calibri" panose="020F0502020204030204" pitchFamily="34" charset="0"/>
                <a:cs typeface="B Nazanin" panose="00000400000000000000" pitchFamily="2" charset="-78"/>
              </a:rPr>
              <a:t>حل عددی</a:t>
            </a:r>
            <a:endParaRPr lang="en-US" b="1" dirty="0">
              <a:cs typeface="B Nazanin" panose="00000400000000000000" pitchFamily="2" charset="-78"/>
            </a:endParaRPr>
          </a:p>
        </p:txBody>
      </p:sp>
    </p:spTree>
    <p:extLst>
      <p:ext uri="{BB962C8B-B14F-4D97-AF65-F5344CB8AC3E}">
        <p14:creationId xmlns:p14="http://schemas.microsoft.com/office/powerpoint/2010/main" val="82148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22" presetClass="exit" presetSubtype="4" fill="hold" grpId="0" nodeType="withEffect">
                                  <p:stCondLst>
                                    <p:cond delay="0"/>
                                  </p:stCondLst>
                                  <p:childTnLst>
                                    <p:animEffect transition="out" filter="wipe(down)">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22" presetClass="exit" presetSubtype="4" fill="hold" grpId="0" nodeType="withEffect">
                                  <p:stCondLst>
                                    <p:cond delay="0"/>
                                  </p:stCondLst>
                                  <p:childTnLst>
                                    <p:animEffect transition="out" filter="wipe(down)">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22" presetClass="exit" presetSubtype="4" fill="hold" grpId="0" nodeType="withEffect">
                                  <p:stCondLst>
                                    <p:cond delay="0"/>
                                  </p:stCondLst>
                                  <p:childTnLst>
                                    <p:animEffect transition="out" filter="wipe(down)">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22" presetClass="exit" presetSubtype="4" fill="hold" grpId="0" nodeType="withEffect">
                                  <p:stCondLst>
                                    <p:cond delay="0"/>
                                  </p:stCondLst>
                                  <p:childTnLst>
                                    <p:animEffect transition="out" filter="wipe(down)">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par>
                                <p:cTn id="20" presetID="22" presetClass="exit" presetSubtype="4" fill="hold" grpId="0" nodeType="withEffect">
                                  <p:stCondLst>
                                    <p:cond delay="0"/>
                                  </p:stCondLst>
                                  <p:childTnLst>
                                    <p:animEffect transition="out" filter="wipe(down)">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childTnLst>
                          </p:cTn>
                        </p:par>
                        <p:par>
                          <p:cTn id="23" fill="hold">
                            <p:stCondLst>
                              <p:cond delay="500"/>
                            </p:stCondLst>
                            <p:childTnLst>
                              <p:par>
                                <p:cTn id="24" presetID="14" presetClass="entr" presetSubtype="10"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randombar(horizontal)">
                                      <p:cBhvr>
                                        <p:cTn id="26" dur="500"/>
                                        <p:tgtEl>
                                          <p:spTgt spid="12"/>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randombar(horizontal)">
                                      <p:cBhvr>
                                        <p:cTn id="29" dur="500"/>
                                        <p:tgtEl>
                                          <p:spTgt spid="13"/>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کد عددی-سابروتین ها</a:t>
            </a:r>
            <a:endParaRPr lang="en-US" sz="3200" dirty="0">
              <a:solidFill>
                <a:srgbClr val="FF0000"/>
              </a:solidFill>
              <a:cs typeface="B Titr" panose="00000700000000000000" pitchFamily="2" charset="-78"/>
            </a:endParaRPr>
          </a:p>
        </p:txBody>
      </p:sp>
      <p:sp>
        <p:nvSpPr>
          <p:cNvPr id="5" name="Rectangle 4"/>
          <p:cNvSpPr/>
          <p:nvPr/>
        </p:nvSpPr>
        <p:spPr>
          <a:xfrm>
            <a:off x="7228762" y="735543"/>
            <a:ext cx="1752404" cy="461665"/>
          </a:xfrm>
          <a:prstGeom prst="rect">
            <a:avLst/>
          </a:prstGeom>
        </p:spPr>
        <p:txBody>
          <a:bodyPr wrap="none">
            <a:spAutoFit/>
          </a:bodyPr>
          <a:lstStyle/>
          <a:p>
            <a:pPr algn="just" rtl="1"/>
            <a:r>
              <a:rPr lang="fa-IR" sz="2400" dirty="0">
                <a:solidFill>
                  <a:prstClr val="black"/>
                </a:solidFill>
                <a:ea typeface="Calibri" panose="020F0502020204030204" pitchFamily="34" charset="0"/>
                <a:cs typeface="B Nazanin" panose="00000400000000000000" pitchFamily="2" charset="-78"/>
              </a:rPr>
              <a:t>سابروتین </a:t>
            </a:r>
            <a:r>
              <a:rPr lang="en-US" sz="2400" dirty="0" err="1">
                <a:solidFill>
                  <a:prstClr val="black"/>
                </a:solidFill>
                <a:latin typeface="Times" panose="02020603060405020304" pitchFamily="18" charset="0"/>
              </a:rPr>
              <a:t>Coef</a:t>
            </a:r>
            <a:r>
              <a:rPr lang="fa-IR" sz="2400" dirty="0">
                <a:solidFill>
                  <a:prstClr val="black"/>
                </a:solidFill>
                <a:cs typeface="B Nazanin" panose="00000400000000000000" pitchFamily="2" charset="-78"/>
              </a:rPr>
              <a:t>:</a:t>
            </a:r>
            <a:endParaRPr lang="fa-IR" sz="2400" dirty="0">
              <a:solidFill>
                <a:prstClr val="black"/>
              </a:solidFill>
              <a:ea typeface="Calibri" panose="020F0502020204030204" pitchFamily="34" charset="0"/>
              <a:cs typeface="B Nazanin" panose="00000400000000000000" pitchFamily="2" charset="-78"/>
            </a:endParaRPr>
          </a:p>
        </p:txBody>
      </p:sp>
      <p:sp>
        <p:nvSpPr>
          <p:cNvPr id="6" name="Rectangle 5"/>
          <p:cNvSpPr/>
          <p:nvPr/>
        </p:nvSpPr>
        <p:spPr>
          <a:xfrm>
            <a:off x="152400" y="1223665"/>
            <a:ext cx="8763000" cy="400110"/>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در این سابروتین متغیرهای لازم برای نگاشت حوزه فیزیکی به حوزه محاسباتی انجام می پذیرد.</a:t>
            </a:r>
            <a:endParaRPr lang="en-US" sz="2000" dirty="0">
              <a:solidFill>
                <a:prstClr val="black"/>
              </a:solidFill>
              <a:ea typeface="Calibri" panose="020F0502020204030204" pitchFamily="34" charset="0"/>
              <a:cs typeface="B Nazanin" panose="00000400000000000000" pitchFamily="2" charset="-78"/>
            </a:endParaRPr>
          </a:p>
        </p:txBody>
      </p:sp>
      <mc:AlternateContent xmlns:mc="http://schemas.openxmlformats.org/markup-compatibility/2006" xmlns:a14="http://schemas.microsoft.com/office/drawing/2010/main">
        <mc:Choice Requires="a14">
          <p:sp>
            <p:nvSpPr>
              <p:cNvPr id="7" name="Rectangle 6"/>
              <p:cNvSpPr/>
              <p:nvPr/>
            </p:nvSpPr>
            <p:spPr>
              <a:xfrm>
                <a:off x="1676400" y="1752592"/>
                <a:ext cx="6166752" cy="6656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a:latin typeface="Cambria Math" panose="02040503050406030204" pitchFamily="18" charset="0"/>
                            </a:rPr>
                            <m:t>𝜕</m:t>
                          </m:r>
                          <m:r>
                            <a:rPr lang="en-US" i="1">
                              <a:latin typeface="Cambria Math" panose="02040503050406030204" pitchFamily="18" charset="0"/>
                            </a:rPr>
                            <m:t>𝑥</m:t>
                          </m:r>
                        </m:num>
                        <m:den>
                          <m:r>
                            <a:rPr lang="en-US" i="0">
                              <a:latin typeface="Cambria Math" panose="02040503050406030204" pitchFamily="18" charset="0"/>
                            </a:rPr>
                            <m:t>𝜕</m:t>
                          </m:r>
                          <m:r>
                            <m:rPr>
                              <m:sty m:val="p"/>
                            </m:rPr>
                            <a:rPr lang="en-US" i="0">
                              <a:latin typeface="Cambria Math" panose="02040503050406030204" pitchFamily="18" charset="0"/>
                            </a:rPr>
                            <m:t>ξ</m:t>
                          </m:r>
                        </m:den>
                      </m:f>
                      <m:r>
                        <a:rPr lang="en-US" i="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𝑒</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𝑤</m:t>
                              </m:r>
                            </m:sub>
                          </m:sSub>
                        </m:num>
                        <m:den>
                          <m:r>
                            <a:rPr lang="en-US" i="0">
                              <a:latin typeface="Cambria Math" panose="02040503050406030204" pitchFamily="18" charset="0"/>
                            </a:rPr>
                            <m:t>∆</m:t>
                          </m:r>
                          <m:r>
                            <m:rPr>
                              <m:sty m:val="p"/>
                            </m:rPr>
                            <a:rPr lang="en-US" i="0">
                              <a:latin typeface="Cambria Math" panose="02040503050406030204" pitchFamily="18" charset="0"/>
                            </a:rPr>
                            <m:t>ξ</m:t>
                          </m:r>
                        </m:den>
                      </m:f>
                      <m:r>
                        <a:rPr lang="en-US" i="0">
                          <a:latin typeface="Cambria Math" panose="02040503050406030204" pitchFamily="18" charset="0"/>
                        </a:rPr>
                        <m:t> ; </m:t>
                      </m:r>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𝑦</m:t>
                          </m:r>
                        </m:num>
                        <m:den>
                          <m:r>
                            <a:rPr lang="en-US" i="0">
                              <a:latin typeface="Cambria Math" panose="02040503050406030204" pitchFamily="18" charset="0"/>
                            </a:rPr>
                            <m:t>𝜕</m:t>
                          </m:r>
                          <m:r>
                            <m:rPr>
                              <m:sty m:val="p"/>
                            </m:rPr>
                            <a:rPr lang="en-US" i="0">
                              <a:latin typeface="Cambria Math" panose="02040503050406030204" pitchFamily="18" charset="0"/>
                            </a:rPr>
                            <m:t>ξ</m:t>
                          </m:r>
                        </m:den>
                      </m:f>
                      <m:r>
                        <a:rPr lang="en-US" i="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𝑒</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𝑤</m:t>
                              </m:r>
                            </m:sub>
                          </m:sSub>
                        </m:num>
                        <m:den>
                          <m:r>
                            <a:rPr lang="en-US" i="0">
                              <a:latin typeface="Cambria Math" panose="02040503050406030204" pitchFamily="18" charset="0"/>
                            </a:rPr>
                            <m:t>∆</m:t>
                          </m:r>
                          <m:r>
                            <m:rPr>
                              <m:sty m:val="p"/>
                            </m:rPr>
                            <a:rPr lang="en-US" i="0">
                              <a:latin typeface="Cambria Math" panose="02040503050406030204" pitchFamily="18" charset="0"/>
                            </a:rPr>
                            <m:t>ξ</m:t>
                          </m:r>
                        </m:den>
                      </m:f>
                      <m:r>
                        <a:rPr lang="en-US" i="0">
                          <a:latin typeface="Cambria Math" panose="02040503050406030204" pitchFamily="18" charset="0"/>
                        </a:rPr>
                        <m:t> ; </m:t>
                      </m:r>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𝑥</m:t>
                          </m:r>
                        </m:num>
                        <m:den>
                          <m:r>
                            <a:rPr lang="en-US" i="0">
                              <a:latin typeface="Cambria Math" panose="02040503050406030204" pitchFamily="18" charset="0"/>
                            </a:rPr>
                            <m:t>𝜕</m:t>
                          </m:r>
                          <m:r>
                            <m:rPr>
                              <m:sty m:val="p"/>
                            </m:rPr>
                            <a:rPr lang="en-US" i="0">
                              <a:latin typeface="Cambria Math" panose="02040503050406030204" pitchFamily="18" charset="0"/>
                            </a:rPr>
                            <m:t>η</m:t>
                          </m:r>
                        </m:den>
                      </m:f>
                      <m:r>
                        <a:rPr lang="en-US" i="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𝑛</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𝑠</m:t>
                              </m:r>
                            </m:sub>
                          </m:sSub>
                        </m:num>
                        <m:den>
                          <m:r>
                            <a:rPr lang="en-US" i="0">
                              <a:latin typeface="Cambria Math" panose="02040503050406030204" pitchFamily="18" charset="0"/>
                            </a:rPr>
                            <m:t>∆</m:t>
                          </m:r>
                          <m:r>
                            <m:rPr>
                              <m:sty m:val="p"/>
                            </m:rPr>
                            <a:rPr lang="en-US" i="0">
                              <a:latin typeface="Cambria Math" panose="02040503050406030204" pitchFamily="18" charset="0"/>
                            </a:rPr>
                            <m:t>η</m:t>
                          </m:r>
                        </m:den>
                      </m:f>
                      <m:r>
                        <a:rPr lang="en-US" i="0">
                          <a:latin typeface="Cambria Math" panose="02040503050406030204" pitchFamily="18" charset="0"/>
                        </a:rPr>
                        <m:t> ; </m:t>
                      </m:r>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𝑦</m:t>
                          </m:r>
                        </m:num>
                        <m:den>
                          <m:r>
                            <a:rPr lang="en-US" i="0">
                              <a:latin typeface="Cambria Math" panose="02040503050406030204" pitchFamily="18" charset="0"/>
                            </a:rPr>
                            <m:t>𝜕</m:t>
                          </m:r>
                          <m:r>
                            <m:rPr>
                              <m:sty m:val="p"/>
                            </m:rPr>
                            <a:rPr lang="en-US" i="0">
                              <a:latin typeface="Cambria Math" panose="02040503050406030204" pitchFamily="18" charset="0"/>
                            </a:rPr>
                            <m:t>η</m:t>
                          </m:r>
                        </m:den>
                      </m:f>
                      <m:r>
                        <a:rPr lang="en-US" i="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𝑛</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𝑠</m:t>
                              </m:r>
                            </m:sub>
                          </m:sSub>
                        </m:num>
                        <m:den>
                          <m:r>
                            <a:rPr lang="en-US" i="0">
                              <a:latin typeface="Cambria Math" panose="02040503050406030204" pitchFamily="18" charset="0"/>
                            </a:rPr>
                            <m:t>∆</m:t>
                          </m:r>
                          <m:r>
                            <m:rPr>
                              <m:sty m:val="p"/>
                            </m:rPr>
                            <a:rPr lang="en-US" i="0">
                              <a:latin typeface="Cambria Math" panose="02040503050406030204" pitchFamily="18" charset="0"/>
                            </a:rPr>
                            <m:t>η</m:t>
                          </m:r>
                        </m:den>
                      </m:f>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1676400" y="1752592"/>
                <a:ext cx="6166752" cy="665695"/>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3428790" y="2592758"/>
                <a:ext cx="2210220" cy="6656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r>
                            <a:rPr lang="en-US" i="1">
                              <a:latin typeface="Cambria Math" panose="02040503050406030204" pitchFamily="18" charset="0"/>
                            </a:rPr>
                            <m:t>𝐽</m:t>
                          </m:r>
                        </m:e>
                      </m:d>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𝑥</m:t>
                          </m:r>
                        </m:num>
                        <m:den>
                          <m:r>
                            <a:rPr lang="en-US" i="0">
                              <a:latin typeface="Cambria Math" panose="02040503050406030204" pitchFamily="18" charset="0"/>
                            </a:rPr>
                            <m:t>𝜕</m:t>
                          </m:r>
                          <m:r>
                            <m:rPr>
                              <m:sty m:val="p"/>
                            </m:rPr>
                            <a:rPr lang="en-US" i="0">
                              <a:latin typeface="Cambria Math" panose="02040503050406030204" pitchFamily="18" charset="0"/>
                            </a:rPr>
                            <m:t>ξ</m:t>
                          </m:r>
                        </m:den>
                      </m:f>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𝑦</m:t>
                          </m:r>
                        </m:num>
                        <m:den>
                          <m:r>
                            <a:rPr lang="en-US" i="0">
                              <a:latin typeface="Cambria Math" panose="02040503050406030204" pitchFamily="18" charset="0"/>
                            </a:rPr>
                            <m:t>𝜕</m:t>
                          </m:r>
                          <m:r>
                            <m:rPr>
                              <m:sty m:val="p"/>
                            </m:rPr>
                            <a:rPr lang="en-US" i="0">
                              <a:latin typeface="Cambria Math" panose="02040503050406030204" pitchFamily="18" charset="0"/>
                            </a:rPr>
                            <m:t>η</m:t>
                          </m:r>
                        </m:den>
                      </m:f>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𝑦</m:t>
                          </m:r>
                        </m:num>
                        <m:den>
                          <m:r>
                            <a:rPr lang="en-US" i="0">
                              <a:latin typeface="Cambria Math" panose="02040503050406030204" pitchFamily="18" charset="0"/>
                            </a:rPr>
                            <m:t>𝜕</m:t>
                          </m:r>
                          <m:r>
                            <m:rPr>
                              <m:sty m:val="p"/>
                            </m:rPr>
                            <a:rPr lang="en-US" i="0">
                              <a:latin typeface="Cambria Math" panose="02040503050406030204" pitchFamily="18" charset="0"/>
                            </a:rPr>
                            <m:t>ξ</m:t>
                          </m:r>
                        </m:den>
                      </m:f>
                      <m:r>
                        <a:rPr lang="en-US" i="0">
                          <a:latin typeface="Cambria Math" panose="02040503050406030204" pitchFamily="18" charset="0"/>
                        </a:rPr>
                        <m:t> </m:t>
                      </m:r>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𝑥</m:t>
                          </m:r>
                        </m:num>
                        <m:den>
                          <m:r>
                            <a:rPr lang="en-US" i="0">
                              <a:latin typeface="Cambria Math" panose="02040503050406030204" pitchFamily="18" charset="0"/>
                            </a:rPr>
                            <m:t>𝜕</m:t>
                          </m:r>
                          <m:r>
                            <m:rPr>
                              <m:sty m:val="p"/>
                            </m:rPr>
                            <a:rPr lang="en-US" i="0">
                              <a:latin typeface="Cambria Math" panose="02040503050406030204" pitchFamily="18" charset="0"/>
                            </a:rPr>
                            <m:t>η</m:t>
                          </m:r>
                        </m:den>
                      </m:f>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3428790" y="2592758"/>
                <a:ext cx="2210220" cy="665695"/>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2857063" y="3500086"/>
                <a:ext cx="3353674"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a:latin typeface="Cambria Math" panose="02040503050406030204" pitchFamily="18" charset="0"/>
                            </a:rPr>
                            <m:t>𝜕</m:t>
                          </m:r>
                          <m:r>
                            <m:rPr>
                              <m:sty m:val="p"/>
                            </m:rPr>
                            <a:rPr lang="en-US" i="0">
                              <a:latin typeface="Cambria Math" panose="02040503050406030204" pitchFamily="18" charset="0"/>
                            </a:rPr>
                            <m:t>ξ</m:t>
                          </m:r>
                        </m:num>
                        <m:den>
                          <m:r>
                            <a:rPr lang="en-US" i="0">
                              <a:latin typeface="Cambria Math" panose="02040503050406030204" pitchFamily="18" charset="0"/>
                            </a:rPr>
                            <m:t>𝜕</m:t>
                          </m:r>
                          <m:r>
                            <a:rPr lang="en-US" i="1">
                              <a:latin typeface="Cambria Math" panose="02040503050406030204" pitchFamily="18" charset="0"/>
                            </a:rPr>
                            <m:t>𝑥</m:t>
                          </m:r>
                        </m:den>
                      </m:f>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1</m:t>
                          </m:r>
                        </m:num>
                        <m:den>
                          <m:d>
                            <m:dPr>
                              <m:begChr m:val="|"/>
                              <m:endChr m:val="|"/>
                              <m:ctrlPr>
                                <a:rPr lang="en-US" i="1">
                                  <a:latin typeface="Cambria Math" panose="02040503050406030204" pitchFamily="18" charset="0"/>
                                </a:rPr>
                              </m:ctrlPr>
                            </m:dPr>
                            <m:e>
                              <m:r>
                                <a:rPr lang="en-US" i="1">
                                  <a:latin typeface="Cambria Math" panose="02040503050406030204" pitchFamily="18" charset="0"/>
                                </a:rPr>
                                <m:t>𝐽</m:t>
                              </m:r>
                            </m:e>
                          </m:d>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𝑦</m:t>
                              </m:r>
                            </m:num>
                            <m:den>
                              <m:r>
                                <a:rPr lang="en-US" i="0">
                                  <a:latin typeface="Cambria Math" panose="02040503050406030204" pitchFamily="18" charset="0"/>
                                </a:rPr>
                                <m:t>𝜕</m:t>
                              </m:r>
                              <m:r>
                                <m:rPr>
                                  <m:sty m:val="p"/>
                                </m:rPr>
                                <a:rPr lang="en-US" i="0">
                                  <a:latin typeface="Cambria Math" panose="02040503050406030204" pitchFamily="18" charset="0"/>
                                </a:rPr>
                                <m:t>η</m:t>
                              </m:r>
                            </m:den>
                          </m:f>
                        </m:e>
                      </m:d>
                      <m:r>
                        <a:rPr lang="en-US" i="0">
                          <a:latin typeface="Cambria Math" panose="02040503050406030204" pitchFamily="18" charset="0"/>
                        </a:rPr>
                        <m:t>; </m:t>
                      </m:r>
                      <m:f>
                        <m:fPr>
                          <m:ctrlPr>
                            <a:rPr lang="en-US" i="1">
                              <a:latin typeface="Cambria Math" panose="02040503050406030204" pitchFamily="18" charset="0"/>
                            </a:rPr>
                          </m:ctrlPr>
                        </m:fPr>
                        <m:num>
                          <m:r>
                            <a:rPr lang="en-US" i="0">
                              <a:latin typeface="Cambria Math" panose="02040503050406030204" pitchFamily="18" charset="0"/>
                            </a:rPr>
                            <m:t>𝜕</m:t>
                          </m:r>
                          <m:r>
                            <m:rPr>
                              <m:sty m:val="p"/>
                            </m:rPr>
                            <a:rPr lang="en-US" i="0">
                              <a:latin typeface="Cambria Math" panose="02040503050406030204" pitchFamily="18" charset="0"/>
                            </a:rPr>
                            <m:t>ξ</m:t>
                          </m:r>
                        </m:num>
                        <m:den>
                          <m:r>
                            <a:rPr lang="en-US" i="0">
                              <a:latin typeface="Cambria Math" panose="02040503050406030204" pitchFamily="18" charset="0"/>
                            </a:rPr>
                            <m:t>𝜕</m:t>
                          </m:r>
                          <m:r>
                            <a:rPr lang="en-US" i="1">
                              <a:latin typeface="Cambria Math" panose="02040503050406030204" pitchFamily="18" charset="0"/>
                            </a:rPr>
                            <m:t>𝑦</m:t>
                          </m:r>
                        </m:den>
                      </m:f>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1</m:t>
                          </m:r>
                        </m:num>
                        <m:den>
                          <m:d>
                            <m:dPr>
                              <m:begChr m:val="|"/>
                              <m:endChr m:val="|"/>
                              <m:ctrlPr>
                                <a:rPr lang="en-US" i="1">
                                  <a:latin typeface="Cambria Math" panose="02040503050406030204" pitchFamily="18" charset="0"/>
                                </a:rPr>
                              </m:ctrlPr>
                            </m:dPr>
                            <m:e>
                              <m:r>
                                <a:rPr lang="en-US" i="1">
                                  <a:latin typeface="Cambria Math" panose="02040503050406030204" pitchFamily="18" charset="0"/>
                                </a:rPr>
                                <m:t>𝐽</m:t>
                              </m:r>
                            </m:e>
                          </m:d>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𝑥</m:t>
                              </m:r>
                            </m:num>
                            <m:den>
                              <m:r>
                                <a:rPr lang="en-US" i="0">
                                  <a:latin typeface="Cambria Math" panose="02040503050406030204" pitchFamily="18" charset="0"/>
                                </a:rPr>
                                <m:t>𝜕</m:t>
                              </m:r>
                              <m:r>
                                <m:rPr>
                                  <m:sty m:val="p"/>
                                </m:rPr>
                                <a:rPr lang="en-US" i="0">
                                  <a:latin typeface="Cambria Math" panose="02040503050406030204" pitchFamily="18" charset="0"/>
                                </a:rPr>
                                <m:t>η</m:t>
                              </m:r>
                            </m:den>
                          </m:f>
                        </m:e>
                      </m:d>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2857063" y="3500086"/>
                <a:ext cx="3353674" cy="714683"/>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2857063" y="4519227"/>
                <a:ext cx="3353674"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a:latin typeface="Cambria Math" panose="02040503050406030204" pitchFamily="18" charset="0"/>
                            </a:rPr>
                            <m:t>𝜕</m:t>
                          </m:r>
                          <m:r>
                            <m:rPr>
                              <m:sty m:val="p"/>
                            </m:rPr>
                            <a:rPr lang="en-US" i="0">
                              <a:latin typeface="Cambria Math" panose="02040503050406030204" pitchFamily="18" charset="0"/>
                            </a:rPr>
                            <m:t>η</m:t>
                          </m:r>
                        </m:num>
                        <m:den>
                          <m:r>
                            <a:rPr lang="en-US" i="0">
                              <a:latin typeface="Cambria Math" panose="02040503050406030204" pitchFamily="18" charset="0"/>
                            </a:rPr>
                            <m:t>𝜕</m:t>
                          </m:r>
                          <m:r>
                            <a:rPr lang="en-US" i="1">
                              <a:latin typeface="Cambria Math" panose="02040503050406030204" pitchFamily="18" charset="0"/>
                            </a:rPr>
                            <m:t>𝑥</m:t>
                          </m:r>
                        </m:den>
                      </m:f>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1</m:t>
                          </m:r>
                        </m:num>
                        <m:den>
                          <m:d>
                            <m:dPr>
                              <m:begChr m:val="|"/>
                              <m:endChr m:val="|"/>
                              <m:ctrlPr>
                                <a:rPr lang="en-US" i="1">
                                  <a:latin typeface="Cambria Math" panose="02040503050406030204" pitchFamily="18" charset="0"/>
                                </a:rPr>
                              </m:ctrlPr>
                            </m:dPr>
                            <m:e>
                              <m:r>
                                <a:rPr lang="en-US" i="1">
                                  <a:latin typeface="Cambria Math" panose="02040503050406030204" pitchFamily="18" charset="0"/>
                                </a:rPr>
                                <m:t>𝐽</m:t>
                              </m:r>
                            </m:e>
                          </m:d>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𝑦</m:t>
                              </m:r>
                            </m:num>
                            <m:den>
                              <m:r>
                                <a:rPr lang="en-US" i="0">
                                  <a:latin typeface="Cambria Math" panose="02040503050406030204" pitchFamily="18" charset="0"/>
                                </a:rPr>
                                <m:t>𝜕</m:t>
                              </m:r>
                              <m:r>
                                <m:rPr>
                                  <m:sty m:val="p"/>
                                </m:rPr>
                                <a:rPr lang="en-US" i="0">
                                  <a:latin typeface="Cambria Math" panose="02040503050406030204" pitchFamily="18" charset="0"/>
                                </a:rPr>
                                <m:t>ξ</m:t>
                              </m:r>
                            </m:den>
                          </m:f>
                        </m:e>
                      </m:d>
                      <m:r>
                        <a:rPr lang="en-US" i="0">
                          <a:latin typeface="Cambria Math" panose="02040503050406030204" pitchFamily="18" charset="0"/>
                        </a:rPr>
                        <m:t>; </m:t>
                      </m:r>
                      <m:f>
                        <m:fPr>
                          <m:ctrlPr>
                            <a:rPr lang="en-US" i="1">
                              <a:latin typeface="Cambria Math" panose="02040503050406030204" pitchFamily="18" charset="0"/>
                            </a:rPr>
                          </m:ctrlPr>
                        </m:fPr>
                        <m:num>
                          <m:r>
                            <a:rPr lang="en-US" i="0">
                              <a:latin typeface="Cambria Math" panose="02040503050406030204" pitchFamily="18" charset="0"/>
                            </a:rPr>
                            <m:t>𝜕</m:t>
                          </m:r>
                          <m:r>
                            <m:rPr>
                              <m:sty m:val="p"/>
                            </m:rPr>
                            <a:rPr lang="en-US" i="0">
                              <a:latin typeface="Cambria Math" panose="02040503050406030204" pitchFamily="18" charset="0"/>
                            </a:rPr>
                            <m:t>η</m:t>
                          </m:r>
                        </m:num>
                        <m:den>
                          <m:r>
                            <a:rPr lang="en-US" i="0">
                              <a:latin typeface="Cambria Math" panose="02040503050406030204" pitchFamily="18" charset="0"/>
                            </a:rPr>
                            <m:t>𝜕</m:t>
                          </m:r>
                          <m:r>
                            <a:rPr lang="en-US" i="1">
                              <a:latin typeface="Cambria Math" panose="02040503050406030204" pitchFamily="18" charset="0"/>
                            </a:rPr>
                            <m:t>𝑦</m:t>
                          </m:r>
                        </m:den>
                      </m:f>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1</m:t>
                          </m:r>
                        </m:num>
                        <m:den>
                          <m:d>
                            <m:dPr>
                              <m:begChr m:val="|"/>
                              <m:endChr m:val="|"/>
                              <m:ctrlPr>
                                <a:rPr lang="en-US" i="1">
                                  <a:latin typeface="Cambria Math" panose="02040503050406030204" pitchFamily="18" charset="0"/>
                                </a:rPr>
                              </m:ctrlPr>
                            </m:dPr>
                            <m:e>
                              <m:r>
                                <a:rPr lang="en-US" i="1">
                                  <a:latin typeface="Cambria Math" panose="02040503050406030204" pitchFamily="18" charset="0"/>
                                </a:rPr>
                                <m:t>𝐽</m:t>
                              </m:r>
                            </m:e>
                          </m:d>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𝑥</m:t>
                              </m:r>
                            </m:num>
                            <m:den>
                              <m:r>
                                <a:rPr lang="en-US" i="0">
                                  <a:latin typeface="Cambria Math" panose="02040503050406030204" pitchFamily="18" charset="0"/>
                                </a:rPr>
                                <m:t>𝜕</m:t>
                              </m:r>
                              <m:r>
                                <m:rPr>
                                  <m:sty m:val="p"/>
                                </m:rPr>
                                <a:rPr lang="en-US" i="0">
                                  <a:latin typeface="Cambria Math" panose="02040503050406030204" pitchFamily="18" charset="0"/>
                                </a:rPr>
                                <m:t>ξ</m:t>
                              </m:r>
                            </m:den>
                          </m:f>
                        </m:e>
                      </m:d>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2857063" y="4519227"/>
                <a:ext cx="3353674" cy="714683"/>
              </a:xfrm>
              <a:prstGeom prst="rect">
                <a:avLst/>
              </a:prstGeom>
              <a:blipFill rotWithShape="0">
                <a:blip r:embed="rId5"/>
                <a:stretch>
                  <a:fillRect/>
                </a:stretch>
              </a:blipFill>
            </p:spPr>
            <p:txBody>
              <a:bodyPr/>
              <a:lstStyle/>
              <a:p>
                <a:r>
                  <a:rPr lang="en-US">
                    <a:noFill/>
                  </a:rPr>
                  <a:t> </a:t>
                </a:r>
              </a:p>
            </p:txBody>
          </p:sp>
        </mc:Fallback>
      </mc:AlternateContent>
      <p:sp>
        <p:nvSpPr>
          <p:cNvPr id="11" name="Rectangle 10"/>
          <p:cNvSpPr/>
          <p:nvPr/>
        </p:nvSpPr>
        <p:spPr>
          <a:xfrm>
            <a:off x="6726481" y="1528123"/>
            <a:ext cx="2244525" cy="461665"/>
          </a:xfrm>
          <a:prstGeom prst="rect">
            <a:avLst/>
          </a:prstGeom>
        </p:spPr>
        <p:txBody>
          <a:bodyPr wrap="none">
            <a:spAutoFit/>
          </a:bodyPr>
          <a:lstStyle/>
          <a:p>
            <a:pPr algn="just" rtl="1"/>
            <a:r>
              <a:rPr lang="fa-IR" sz="2400" dirty="0">
                <a:solidFill>
                  <a:prstClr val="black"/>
                </a:solidFill>
                <a:ea typeface="Calibri" panose="020F0502020204030204" pitchFamily="34" charset="0"/>
                <a:cs typeface="B Nazanin" panose="00000400000000000000" pitchFamily="2" charset="-78"/>
              </a:rPr>
              <a:t>سابروتین </a:t>
            </a:r>
            <a:r>
              <a:rPr lang="en-US" sz="2400" dirty="0">
                <a:solidFill>
                  <a:prstClr val="black"/>
                </a:solidFill>
                <a:latin typeface="Times" panose="02020603060405020304" pitchFamily="18" charset="0"/>
              </a:rPr>
              <a:t>Initialize</a:t>
            </a:r>
            <a:r>
              <a:rPr lang="fa-IR" sz="2400" dirty="0">
                <a:solidFill>
                  <a:prstClr val="black"/>
                </a:solidFill>
                <a:cs typeface="B Nazanin" panose="00000400000000000000" pitchFamily="2" charset="-78"/>
              </a:rPr>
              <a:t>:</a:t>
            </a:r>
            <a:endParaRPr lang="fa-IR" sz="2400" dirty="0">
              <a:solidFill>
                <a:prstClr val="black"/>
              </a:solidFill>
              <a:ea typeface="Calibri" panose="020F0502020204030204" pitchFamily="34" charset="0"/>
              <a:cs typeface="B Nazanin" panose="00000400000000000000" pitchFamily="2" charset="-78"/>
            </a:endParaRPr>
          </a:p>
        </p:txBody>
      </p:sp>
      <p:sp>
        <p:nvSpPr>
          <p:cNvPr id="12" name="Rectangle 11"/>
          <p:cNvSpPr/>
          <p:nvPr/>
        </p:nvSpPr>
        <p:spPr>
          <a:xfrm>
            <a:off x="92595" y="2007585"/>
            <a:ext cx="8767156" cy="1323439"/>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وظیفه این سابروتین مقداردهی اولیه به متغیرهای به کار رفته در کد عددی می­باشد.</a:t>
            </a:r>
            <a:endParaRPr lang="en-US" sz="2000" dirty="0">
              <a:solidFill>
                <a:prstClr val="black"/>
              </a:solidFill>
              <a:ea typeface="Calibri" panose="020F0502020204030204" pitchFamily="34" charset="0"/>
              <a:cs typeface="B Nazanin" panose="00000400000000000000" pitchFamily="2" charset="-78"/>
            </a:endParaRPr>
          </a:p>
          <a:p>
            <a:pPr algn="just" rtl="1"/>
            <a:r>
              <a:rPr lang="fa-IR" sz="2000" dirty="0">
                <a:solidFill>
                  <a:prstClr val="black"/>
                </a:solidFill>
                <a:ea typeface="Calibri" panose="020F0502020204030204" pitchFamily="34" charset="0"/>
                <a:cs typeface="B Nazanin" panose="00000400000000000000" pitchFamily="2" charset="-78"/>
              </a:rPr>
              <a:t>در این سابروتین با توجه به مقدار </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State</a:t>
            </a:r>
            <a:r>
              <a:rPr lang="fa-IR" sz="2000" dirty="0">
                <a:solidFill>
                  <a:prstClr val="black"/>
                </a:solidFill>
                <a:ea typeface="Calibri" panose="020F0502020204030204" pitchFamily="34" charset="0"/>
                <a:cs typeface="B Nazanin" panose="00000400000000000000" pitchFamily="2" charset="-78"/>
              </a:rPr>
              <a:t> مقدار دهی اولیه انجام می شود.</a:t>
            </a:r>
          </a:p>
          <a:p>
            <a:pPr algn="just" rtl="1"/>
            <a:r>
              <a:rPr lang="fa-IR" sz="2000" dirty="0">
                <a:solidFill>
                  <a:prstClr val="black"/>
                </a:solidFill>
                <a:ea typeface="Calibri" panose="020F0502020204030204" pitchFamily="34" charset="0"/>
                <a:cs typeface="B Nazanin" panose="00000400000000000000" pitchFamily="2" charset="-78"/>
              </a:rPr>
              <a:t>در حالتی که </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State=0</a:t>
            </a:r>
            <a:r>
              <a:rPr lang="fa-IR" sz="2000" dirty="0">
                <a:solidFill>
                  <a:prstClr val="black"/>
                </a:solidFill>
                <a:ea typeface="Calibri" panose="020F0502020204030204" pitchFamily="34" charset="0"/>
                <a:cs typeface="B Nazanin" panose="00000400000000000000" pitchFamily="2" charset="-78"/>
              </a:rPr>
              <a:t> باشد مقدار دهی در درون برنامه انجام می شود.</a:t>
            </a:r>
          </a:p>
          <a:p>
            <a:pPr algn="just" rtl="1"/>
            <a:r>
              <a:rPr lang="fa-IR" sz="2000" dirty="0">
                <a:solidFill>
                  <a:prstClr val="black"/>
                </a:solidFill>
                <a:ea typeface="Calibri" panose="020F0502020204030204" pitchFamily="34" charset="0"/>
                <a:cs typeface="B Nazanin" panose="00000400000000000000" pitchFamily="2" charset="-78"/>
              </a:rPr>
              <a:t>در حالتی که </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State=1</a:t>
            </a:r>
            <a:r>
              <a:rPr lang="fa-IR" sz="2000" dirty="0">
                <a:solidFill>
                  <a:prstClr val="black"/>
                </a:solidFill>
                <a:ea typeface="Calibri" panose="020F0502020204030204" pitchFamily="34" charset="0"/>
                <a:cs typeface="B Nazanin" panose="00000400000000000000" pitchFamily="2" charset="-78"/>
              </a:rPr>
              <a:t> باشد با استفاده از خواندن یک فایل مقدار دهی را انجام می دهد.</a:t>
            </a:r>
          </a:p>
        </p:txBody>
      </p:sp>
      <p:sp>
        <p:nvSpPr>
          <p:cNvPr id="13" name="Rectangle 12"/>
          <p:cNvSpPr/>
          <p:nvPr/>
        </p:nvSpPr>
        <p:spPr>
          <a:xfrm>
            <a:off x="6433589" y="3480381"/>
            <a:ext cx="2565126" cy="461665"/>
          </a:xfrm>
          <a:prstGeom prst="rect">
            <a:avLst/>
          </a:prstGeom>
        </p:spPr>
        <p:txBody>
          <a:bodyPr wrap="none">
            <a:spAutoFit/>
          </a:bodyPr>
          <a:lstStyle/>
          <a:p>
            <a:pPr algn="r" rtl="1"/>
            <a:r>
              <a:rPr lang="fa-IR" sz="2400" dirty="0">
                <a:solidFill>
                  <a:prstClr val="black"/>
                </a:solidFill>
                <a:ea typeface="Calibri" panose="020F0502020204030204" pitchFamily="34" charset="0"/>
                <a:cs typeface="B Nazanin" panose="00000400000000000000" pitchFamily="2" charset="-78"/>
              </a:rPr>
              <a:t>سابروتین </a:t>
            </a:r>
            <a:r>
              <a:rPr lang="en-US" sz="2400" dirty="0">
                <a:solidFill>
                  <a:prstClr val="black"/>
                </a:solidFill>
                <a:latin typeface="Times" panose="02020603060405020304" pitchFamily="18" charset="0"/>
              </a:rPr>
              <a:t>Show input</a:t>
            </a:r>
            <a:r>
              <a:rPr lang="fa-IR" sz="2400" dirty="0">
                <a:solidFill>
                  <a:prstClr val="black"/>
                </a:solidFill>
                <a:latin typeface="Times" panose="02020603060405020304" pitchFamily="18" charset="0"/>
                <a:cs typeface="B Nazanin" panose="00000400000000000000" pitchFamily="2" charset="-78"/>
              </a:rPr>
              <a:t>:</a:t>
            </a:r>
            <a:endParaRPr lang="en-US" sz="2400" dirty="0">
              <a:solidFill>
                <a:prstClr val="black"/>
              </a:solidFill>
              <a:latin typeface="Times" panose="02020603060405020304" pitchFamily="18" charset="0"/>
              <a:cs typeface="B Nazanin" panose="00000400000000000000" pitchFamily="2" charset="-78"/>
            </a:endParaRPr>
          </a:p>
        </p:txBody>
      </p:sp>
      <p:sp>
        <p:nvSpPr>
          <p:cNvPr id="14" name="Rectangle 13"/>
          <p:cNvSpPr/>
          <p:nvPr/>
        </p:nvSpPr>
        <p:spPr>
          <a:xfrm>
            <a:off x="63500" y="3939940"/>
            <a:ext cx="8763000" cy="1015663"/>
          </a:xfrm>
          <a:prstGeom prst="rect">
            <a:avLst/>
          </a:prstGeom>
        </p:spPr>
        <p:txBody>
          <a:bodyPr wrap="square">
            <a:spAutoFit/>
          </a:bodyPr>
          <a:lstStyle/>
          <a:p>
            <a:pPr algn="just" rtl="1"/>
            <a:r>
              <a:rPr lang="fa-IR" sz="2000" dirty="0">
                <a:solidFill>
                  <a:prstClr val="black"/>
                </a:solidFill>
                <a:cs typeface="B Nazanin" panose="00000400000000000000" pitchFamily="2" charset="-78"/>
              </a:rPr>
              <a:t>قبل از شروع حل معادلات توسط کد لازم است که کاربر بعضی از متغیرهای برنامه را ملاحظه کند تا از صحت آن ها آگاهی یابد.</a:t>
            </a:r>
          </a:p>
          <a:p>
            <a:pPr algn="just" rtl="1"/>
            <a:r>
              <a:rPr lang="fa-IR" sz="2000" dirty="0">
                <a:solidFill>
                  <a:prstClr val="black"/>
                </a:solidFill>
                <a:cs typeface="B Nazanin" panose="00000400000000000000" pitchFamily="2" charset="-78"/>
              </a:rPr>
              <a:t>این سابروتین بعضی از متغیرها را پیش از شروع حل معادلات از طریق نمایشگر رایانه نمایش می دهد.</a:t>
            </a:r>
            <a:endParaRPr lang="en-US" sz="2000" dirty="0">
              <a:solidFill>
                <a:prstClr val="black"/>
              </a:solidFill>
              <a:cs typeface="B Nazanin" panose="00000400000000000000" pitchFamily="2" charset="-78"/>
            </a:endParaRPr>
          </a:p>
        </p:txBody>
      </p:sp>
    </p:spTree>
    <p:extLst>
      <p:ext uri="{BB962C8B-B14F-4D97-AF65-F5344CB8AC3E}">
        <p14:creationId xmlns:p14="http://schemas.microsoft.com/office/powerpoint/2010/main" val="323641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6"/>
                                        </p:tgtEl>
                                        <p:attrNameLst>
                                          <p:attrName>ppt_x</p:attrName>
                                        </p:attrNameLst>
                                      </p:cBhvr>
                                      <p:tavLst>
                                        <p:tav tm="0">
                                          <p:val>
                                            <p:strVal val="ppt_x"/>
                                          </p:val>
                                        </p:tav>
                                        <p:tav tm="100000">
                                          <p:val>
                                            <p:strVal val="ppt_x"/>
                                          </p:val>
                                        </p:tav>
                                      </p:tavLst>
                                    </p:anim>
                                    <p:anim calcmode="lin" valueType="num">
                                      <p:cBhvr additive="base">
                                        <p:cTn id="11" dur="500"/>
                                        <p:tgtEl>
                                          <p:spTgt spid="6"/>
                                        </p:tgtEl>
                                        <p:attrNameLst>
                                          <p:attrName>ppt_y</p:attrName>
                                        </p:attrNameLst>
                                      </p:cBhvr>
                                      <p:tavLst>
                                        <p:tav tm="0">
                                          <p:val>
                                            <p:strVal val="ppt_y"/>
                                          </p:val>
                                        </p:tav>
                                        <p:tav tm="100000">
                                          <p:val>
                                            <p:strVal val="1+ppt_h/2"/>
                                          </p:val>
                                        </p:tav>
                                      </p:tavLst>
                                    </p:anim>
                                    <p:set>
                                      <p:cBhvr>
                                        <p:cTn id="12" dur="1" fill="hold">
                                          <p:stCondLst>
                                            <p:cond delay="499"/>
                                          </p:stCondLst>
                                        </p:cTn>
                                        <p:tgtEl>
                                          <p:spTgt spid="6"/>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7"/>
                                        </p:tgtEl>
                                        <p:attrNameLst>
                                          <p:attrName>ppt_x</p:attrName>
                                        </p:attrNameLst>
                                      </p:cBhvr>
                                      <p:tavLst>
                                        <p:tav tm="0">
                                          <p:val>
                                            <p:strVal val="ppt_x"/>
                                          </p:val>
                                        </p:tav>
                                        <p:tav tm="100000">
                                          <p:val>
                                            <p:strVal val="ppt_x"/>
                                          </p:val>
                                        </p:tav>
                                      </p:tavLst>
                                    </p:anim>
                                    <p:anim calcmode="lin" valueType="num">
                                      <p:cBhvr additive="base">
                                        <p:cTn id="15" dur="500"/>
                                        <p:tgtEl>
                                          <p:spTgt spid="7"/>
                                        </p:tgtEl>
                                        <p:attrNameLst>
                                          <p:attrName>ppt_y</p:attrName>
                                        </p:attrNameLst>
                                      </p:cBhvr>
                                      <p:tavLst>
                                        <p:tav tm="0">
                                          <p:val>
                                            <p:strVal val="ppt_y"/>
                                          </p:val>
                                        </p:tav>
                                        <p:tav tm="100000">
                                          <p:val>
                                            <p:strVal val="1+ppt_h/2"/>
                                          </p:val>
                                        </p:tav>
                                      </p:tavLst>
                                    </p:anim>
                                    <p:set>
                                      <p:cBhvr>
                                        <p:cTn id="16" dur="1" fill="hold">
                                          <p:stCondLst>
                                            <p:cond delay="499"/>
                                          </p:stCondLst>
                                        </p:cTn>
                                        <p:tgtEl>
                                          <p:spTgt spid="7"/>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9"/>
                                        </p:tgtEl>
                                        <p:attrNameLst>
                                          <p:attrName>ppt_x</p:attrName>
                                        </p:attrNameLst>
                                      </p:cBhvr>
                                      <p:tavLst>
                                        <p:tav tm="0">
                                          <p:val>
                                            <p:strVal val="ppt_x"/>
                                          </p:val>
                                        </p:tav>
                                        <p:tav tm="100000">
                                          <p:val>
                                            <p:strVal val="ppt_x"/>
                                          </p:val>
                                        </p:tav>
                                      </p:tavLst>
                                    </p:anim>
                                    <p:anim calcmode="lin" valueType="num">
                                      <p:cBhvr additive="base">
                                        <p:cTn id="23" dur="500"/>
                                        <p:tgtEl>
                                          <p:spTgt spid="9"/>
                                        </p:tgtEl>
                                        <p:attrNameLst>
                                          <p:attrName>ppt_y</p:attrName>
                                        </p:attrNameLst>
                                      </p:cBhvr>
                                      <p:tavLst>
                                        <p:tav tm="0">
                                          <p:val>
                                            <p:strVal val="ppt_y"/>
                                          </p:val>
                                        </p:tav>
                                        <p:tav tm="100000">
                                          <p:val>
                                            <p:strVal val="1+ppt_h/2"/>
                                          </p:val>
                                        </p:tav>
                                      </p:tavLst>
                                    </p:anim>
                                    <p:set>
                                      <p:cBhvr>
                                        <p:cTn id="24" dur="1" fill="hold">
                                          <p:stCondLst>
                                            <p:cond delay="499"/>
                                          </p:stCondLst>
                                        </p:cTn>
                                        <p:tgtEl>
                                          <p:spTgt spid="9"/>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10"/>
                                        </p:tgtEl>
                                        <p:attrNameLst>
                                          <p:attrName>ppt_x</p:attrName>
                                        </p:attrNameLst>
                                      </p:cBhvr>
                                      <p:tavLst>
                                        <p:tav tm="0">
                                          <p:val>
                                            <p:strVal val="ppt_x"/>
                                          </p:val>
                                        </p:tav>
                                        <p:tav tm="100000">
                                          <p:val>
                                            <p:strVal val="ppt_x"/>
                                          </p:val>
                                        </p:tav>
                                      </p:tavLst>
                                    </p:anim>
                                    <p:anim calcmode="lin" valueType="num">
                                      <p:cBhvr additive="base">
                                        <p:cTn id="27" dur="500"/>
                                        <p:tgtEl>
                                          <p:spTgt spid="10"/>
                                        </p:tgtEl>
                                        <p:attrNameLst>
                                          <p:attrName>ppt_y</p:attrName>
                                        </p:attrNameLst>
                                      </p:cBhvr>
                                      <p:tavLst>
                                        <p:tav tm="0">
                                          <p:val>
                                            <p:strVal val="ppt_y"/>
                                          </p:val>
                                        </p:tav>
                                        <p:tav tm="100000">
                                          <p:val>
                                            <p:strVal val="1+ppt_h/2"/>
                                          </p:val>
                                        </p:tav>
                                      </p:tavLst>
                                    </p:anim>
                                    <p:set>
                                      <p:cBhvr>
                                        <p:cTn id="28" dur="1" fill="hold">
                                          <p:stCondLst>
                                            <p:cond delay="499"/>
                                          </p:stCondLst>
                                        </p:cTn>
                                        <p:tgtEl>
                                          <p:spTgt spid="10"/>
                                        </p:tgtEl>
                                        <p:attrNameLst>
                                          <p:attrName>style.visibility</p:attrName>
                                        </p:attrNameLst>
                                      </p:cBhvr>
                                      <p:to>
                                        <p:strVal val="hidden"/>
                                      </p:to>
                                    </p:set>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کد عددی-سابروتین ها</a:t>
            </a:r>
            <a:endParaRPr lang="en-US" sz="3200" dirty="0">
              <a:solidFill>
                <a:srgbClr val="FF0000"/>
              </a:solidFill>
              <a:cs typeface="B Titr" panose="00000700000000000000" pitchFamily="2" charset="-78"/>
            </a:endParaRPr>
          </a:p>
        </p:txBody>
      </p:sp>
      <p:sp>
        <p:nvSpPr>
          <p:cNvPr id="5" name="Rectangle 4"/>
          <p:cNvSpPr/>
          <p:nvPr/>
        </p:nvSpPr>
        <p:spPr>
          <a:xfrm>
            <a:off x="6055952" y="765629"/>
            <a:ext cx="2630848" cy="461665"/>
          </a:xfrm>
          <a:prstGeom prst="rect">
            <a:avLst/>
          </a:prstGeom>
        </p:spPr>
        <p:txBody>
          <a:bodyPr wrap="none">
            <a:spAutoFit/>
          </a:bodyPr>
          <a:lstStyle/>
          <a:p>
            <a:pPr algn="just" rtl="1"/>
            <a:r>
              <a:rPr lang="fa-IR" sz="2400" dirty="0">
                <a:solidFill>
                  <a:prstClr val="black"/>
                </a:solidFill>
                <a:ea typeface="Calibri" panose="020F0502020204030204" pitchFamily="34" charset="0"/>
                <a:cs typeface="B Nazanin" panose="00000400000000000000" pitchFamily="2" charset="-78"/>
              </a:rPr>
              <a:t>سابروتین </a:t>
            </a:r>
            <a:r>
              <a:rPr lang="en-US" sz="2400" dirty="0">
                <a:solidFill>
                  <a:prstClr val="black"/>
                </a:solidFill>
                <a:latin typeface="Times" panose="02020603060405020304" pitchFamily="18" charset="0"/>
              </a:rPr>
              <a:t>Output time</a:t>
            </a:r>
            <a:r>
              <a:rPr lang="fa-IR" sz="2400" dirty="0">
                <a:solidFill>
                  <a:prstClr val="black"/>
                </a:solidFill>
                <a:cs typeface="B Nazanin" panose="00000400000000000000" pitchFamily="2" charset="-78"/>
              </a:rPr>
              <a:t>:</a:t>
            </a:r>
            <a:endParaRPr lang="fa-IR" sz="2400" dirty="0">
              <a:solidFill>
                <a:prstClr val="black"/>
              </a:solidFill>
              <a:ea typeface="Calibri" panose="020F0502020204030204" pitchFamily="34" charset="0"/>
              <a:cs typeface="B Nazanin" panose="00000400000000000000" pitchFamily="2" charset="-78"/>
            </a:endParaRPr>
          </a:p>
        </p:txBody>
      </p:sp>
      <p:sp>
        <p:nvSpPr>
          <p:cNvPr id="6" name="Rectangle 5"/>
          <p:cNvSpPr/>
          <p:nvPr/>
        </p:nvSpPr>
        <p:spPr>
          <a:xfrm>
            <a:off x="228600" y="1263580"/>
            <a:ext cx="8458200" cy="2246769"/>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این سابروتین نیز از چند بخش تشکیل شده است.</a:t>
            </a:r>
            <a:endParaRPr lang="en-US" sz="2000" dirty="0">
              <a:solidFill>
                <a:prstClr val="black"/>
              </a:solidFill>
              <a:ea typeface="Calibri" panose="020F0502020204030204" pitchFamily="34" charset="0"/>
              <a:cs typeface="B Nazanin" panose="00000400000000000000" pitchFamily="2" charset="-78"/>
            </a:endParaRPr>
          </a:p>
          <a:p>
            <a:pPr algn="just" rtl="1"/>
            <a:r>
              <a:rPr lang="fa-IR" sz="2000" dirty="0">
                <a:solidFill>
                  <a:prstClr val="black"/>
                </a:solidFill>
                <a:ea typeface="Calibri" panose="020F0502020204030204" pitchFamily="34" charset="0"/>
                <a:cs typeface="B Nazanin" panose="00000400000000000000" pitchFamily="2" charset="-78"/>
              </a:rPr>
              <a:t>در بخش اول این سابروتین اطلاعاتی نظیر دما و فشار و ... به ازای هر 10 گام زمانی در یک فایل ذخیره می گردد.</a:t>
            </a:r>
          </a:p>
          <a:p>
            <a:pPr algn="just" rtl="1"/>
            <a:r>
              <a:rPr lang="fa-IR" sz="2000" dirty="0">
                <a:solidFill>
                  <a:prstClr val="black"/>
                </a:solidFill>
                <a:ea typeface="Calibri" panose="020F0502020204030204" pitchFamily="34" charset="0"/>
                <a:cs typeface="B Nazanin" panose="00000400000000000000" pitchFamily="2" charset="-78"/>
              </a:rPr>
              <a:t>در بخش دوم از سابروتین میزان گرمایی که هر بخش در طول یک گام زمانی دریافت و یا پس می­دهد، محاسبه می­شود.</a:t>
            </a:r>
          </a:p>
          <a:p>
            <a:pPr algn="just" rtl="1"/>
            <a:r>
              <a:rPr lang="fa-IR" sz="2000" dirty="0">
                <a:solidFill>
                  <a:prstClr val="black"/>
                </a:solidFill>
                <a:ea typeface="Calibri" panose="020F0502020204030204" pitchFamily="34" charset="0"/>
                <a:cs typeface="B Nazanin" panose="00000400000000000000" pitchFamily="2" charset="-78"/>
              </a:rPr>
              <a:t>این سابروتین در بخش سوم برای ایجاد فایل پشتیبانی برای برنامه، به ازای هر ده گام زمانی داده ها را در یک فایل ثبت می نماید.</a:t>
            </a:r>
          </a:p>
        </p:txBody>
      </p:sp>
      <p:sp>
        <p:nvSpPr>
          <p:cNvPr id="7" name="Rectangle 6"/>
          <p:cNvSpPr/>
          <p:nvPr/>
        </p:nvSpPr>
        <p:spPr>
          <a:xfrm>
            <a:off x="4624469" y="3510349"/>
            <a:ext cx="4062331" cy="461665"/>
          </a:xfrm>
          <a:prstGeom prst="rect">
            <a:avLst/>
          </a:prstGeom>
        </p:spPr>
        <p:txBody>
          <a:bodyPr wrap="none">
            <a:spAutoFit/>
          </a:bodyPr>
          <a:lstStyle/>
          <a:p>
            <a:pPr algn="just" rtl="1"/>
            <a:r>
              <a:rPr lang="fa-IR" sz="2400" dirty="0">
                <a:solidFill>
                  <a:prstClr val="black"/>
                </a:solidFill>
                <a:ea typeface="Calibri" panose="020F0502020204030204" pitchFamily="34" charset="0"/>
                <a:cs typeface="B Nazanin" panose="00000400000000000000" pitchFamily="2" charset="-78"/>
              </a:rPr>
              <a:t>سابروتین های حل کننده معادلات حاکم </a:t>
            </a:r>
            <a:r>
              <a:rPr lang="fa-IR" sz="2400" dirty="0">
                <a:solidFill>
                  <a:prstClr val="black"/>
                </a:solidFill>
                <a:cs typeface="B Nazanin" panose="00000400000000000000" pitchFamily="2" charset="-78"/>
              </a:rPr>
              <a:t>:</a:t>
            </a:r>
            <a:endParaRPr lang="fa-IR" sz="2400" dirty="0">
              <a:solidFill>
                <a:prstClr val="black"/>
              </a:solidFill>
              <a:ea typeface="Calibri" panose="020F0502020204030204" pitchFamily="34" charset="0"/>
              <a:cs typeface="B Nazanin" panose="00000400000000000000" pitchFamily="2" charset="-78"/>
            </a:endParaRPr>
          </a:p>
        </p:txBody>
      </p:sp>
      <p:sp>
        <p:nvSpPr>
          <p:cNvPr id="9" name="Rectangle 8"/>
          <p:cNvSpPr/>
          <p:nvPr/>
        </p:nvSpPr>
        <p:spPr>
          <a:xfrm>
            <a:off x="217714" y="4011929"/>
            <a:ext cx="8469086" cy="400110"/>
          </a:xfrm>
          <a:prstGeom prst="rect">
            <a:avLst/>
          </a:prstGeom>
        </p:spPr>
        <p:txBody>
          <a:bodyPr wrap="square">
            <a:spAutoFit/>
          </a:bodyPr>
          <a:lstStyle/>
          <a:p>
            <a:pPr algn="just" rtl="1"/>
            <a:r>
              <a:rPr lang="fa-IR" sz="2000" dirty="0">
                <a:solidFill>
                  <a:prstClr val="black"/>
                </a:solidFill>
                <a:cs typeface="B Nazanin" panose="00000400000000000000" pitchFamily="2" charset="-78"/>
              </a:rPr>
              <a:t>برای حل معادلات گسسته شده لازم است که از ماتریس سه قطری استفاده شود.</a:t>
            </a:r>
            <a:endParaRPr lang="en-US" sz="2000" dirty="0">
              <a:solidFill>
                <a:prstClr val="black"/>
              </a:solidFill>
              <a:cs typeface="B Nazanin" panose="00000400000000000000" pitchFamily="2" charset="-78"/>
            </a:endParaRPr>
          </a:p>
        </p:txBody>
      </p:sp>
      <mc:AlternateContent xmlns:mc="http://schemas.openxmlformats.org/markup-compatibility/2006" xmlns:a14="http://schemas.microsoft.com/office/drawing/2010/main">
        <mc:Choice Requires="a14">
          <p:sp>
            <p:nvSpPr>
              <p:cNvPr id="10" name="Rectangle 9"/>
              <p:cNvSpPr/>
              <p:nvPr/>
            </p:nvSpPr>
            <p:spPr>
              <a:xfrm>
                <a:off x="4138504" y="5108740"/>
                <a:ext cx="2014975" cy="7630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𝑃</m:t>
                          </m:r>
                        </m:sub>
                      </m:sSub>
                      <m:r>
                        <a:rPr lang="en-US">
                          <a:latin typeface="Cambria Math" panose="02040503050406030204" pitchFamily="18" charset="0"/>
                        </a:rPr>
                        <m:t>=</m:t>
                      </m:r>
                      <m:nary>
                        <m:naryPr>
                          <m:chr m:val="∑"/>
                          <m:limLoc m:val="undOvr"/>
                          <m:subHide m:val="on"/>
                          <m:supHide m:val="on"/>
                          <m:ctrlPr>
                            <a:rPr lang="en-US" i="1">
                              <a:latin typeface="Cambria Math" panose="02040503050406030204" pitchFamily="18" charset="0"/>
                            </a:rPr>
                          </m:ctrlPr>
                        </m:naryPr>
                        <m:sub/>
                        <m:sup/>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𝑛𝑏</m:t>
                              </m:r>
                            </m:sub>
                          </m:sSub>
                          <m:r>
                            <a:rPr lang="en-US" i="1">
                              <a:latin typeface="Cambria Math" panose="02040503050406030204" pitchFamily="18" charset="0"/>
                            </a:rPr>
                            <m:t>−</m:t>
                          </m:r>
                          <m:r>
                            <a:rPr lang="en-US" i="1">
                              <a:latin typeface="Cambria Math" panose="02040503050406030204" pitchFamily="18" charset="0"/>
                            </a:rPr>
                            <m:t>𝑆𝑝</m:t>
                          </m:r>
                        </m:e>
                      </m:nary>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4138504" y="5108740"/>
                <a:ext cx="2014975" cy="763094"/>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1090727" y="5423419"/>
                <a:ext cx="2595390" cy="7630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𝑃</m:t>
                          </m:r>
                        </m:sub>
                      </m:sSub>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𝑃</m:t>
                          </m:r>
                        </m:sub>
                      </m:sSub>
                      <m:r>
                        <a:rPr lang="en-US" i="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𝑛𝑏</m:t>
                              </m:r>
                            </m:sub>
                          </m:sSub>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𝑛𝑏</m:t>
                              </m:r>
                            </m:sub>
                          </m:sSub>
                        </m:e>
                      </m:nary>
                      <m:r>
                        <a:rPr lang="en-US" i="0">
                          <a:latin typeface="Cambria Math" panose="02040503050406030204" pitchFamily="18" charset="0"/>
                        </a:rPr>
                        <m:t>+</m:t>
                      </m:r>
                      <m:r>
                        <a:rPr lang="en-US" i="1">
                          <a:latin typeface="Cambria Math" panose="02040503050406030204" pitchFamily="18" charset="0"/>
                        </a:rPr>
                        <m:t>𝑆𝑢</m:t>
                      </m:r>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1090727" y="5423419"/>
                <a:ext cx="2595390" cy="763094"/>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4138504" y="5849451"/>
                <a:ext cx="38348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𝑛𝑏</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𝑊</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𝐸</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𝑆</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𝑁</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𝐵</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𝑇</m:t>
                          </m:r>
                        </m:sub>
                      </m:sSub>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4138504" y="5849451"/>
                <a:ext cx="3834896" cy="369332"/>
              </a:xfrm>
              <a:prstGeom prst="rect">
                <a:avLst/>
              </a:prstGeom>
              <a:blipFill rotWithShape="0">
                <a:blip r:embed="rId4"/>
                <a:stretch>
                  <a:fillRect/>
                </a:stretch>
              </a:blipFill>
            </p:spPr>
            <p:txBody>
              <a:bodyPr/>
              <a:lstStyle/>
              <a:p>
                <a:r>
                  <a:rPr lang="en-US">
                    <a:noFill/>
                  </a:rPr>
                  <a:t> </a:t>
                </a:r>
              </a:p>
            </p:txBody>
          </p:sp>
        </mc:Fallback>
      </mc:AlternateContent>
      <p:sp>
        <p:nvSpPr>
          <p:cNvPr id="13" name="Left Brace 12"/>
          <p:cNvSpPr/>
          <p:nvPr/>
        </p:nvSpPr>
        <p:spPr>
          <a:xfrm>
            <a:off x="3686117" y="5077349"/>
            <a:ext cx="452387" cy="1386038"/>
          </a:xfrm>
          <a:prstGeom prst="lef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Rectangle 13"/>
          <p:cNvSpPr/>
          <p:nvPr/>
        </p:nvSpPr>
        <p:spPr>
          <a:xfrm>
            <a:off x="457200" y="4442487"/>
            <a:ext cx="8229600" cy="400110"/>
          </a:xfrm>
          <a:prstGeom prst="rect">
            <a:avLst/>
          </a:prstGeom>
        </p:spPr>
        <p:txBody>
          <a:bodyPr wrap="square">
            <a:spAutoFit/>
          </a:bodyPr>
          <a:lstStyle/>
          <a:p>
            <a:pPr algn="just" rtl="1"/>
            <a:r>
              <a:rPr lang="fa-IR" sz="2000" dirty="0">
                <a:solidFill>
                  <a:prstClr val="black"/>
                </a:solidFill>
                <a:cs typeface="B Nazanin" panose="00000400000000000000" pitchFamily="2" charset="-78"/>
              </a:rPr>
              <a:t>این سابروتین ها وظیفه ایجاد ضرایب لازم برای ماتریس سه قطری را دارند.</a:t>
            </a:r>
            <a:endParaRPr lang="en-US" sz="2000" dirty="0">
              <a:solidFill>
                <a:prstClr val="black"/>
              </a:solidFill>
              <a:cs typeface="B Nazanin" panose="00000400000000000000" pitchFamily="2" charset="-78"/>
            </a:endParaRPr>
          </a:p>
        </p:txBody>
      </p:sp>
    </p:spTree>
    <p:extLst>
      <p:ext uri="{BB962C8B-B14F-4D97-AF65-F5344CB8AC3E}">
        <p14:creationId xmlns:p14="http://schemas.microsoft.com/office/powerpoint/2010/main" val="2344650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کد عددی-سابروتین ها</a:t>
            </a:r>
            <a:endParaRPr lang="en-US" sz="3200" dirty="0">
              <a:solidFill>
                <a:srgbClr val="FF0000"/>
              </a:solidFill>
              <a:cs typeface="B Titr" panose="00000700000000000000" pitchFamily="2" charset="-78"/>
            </a:endParaRPr>
          </a:p>
        </p:txBody>
      </p:sp>
      <p:sp>
        <p:nvSpPr>
          <p:cNvPr id="5" name="Rectangle 4"/>
          <p:cNvSpPr/>
          <p:nvPr/>
        </p:nvSpPr>
        <p:spPr>
          <a:xfrm>
            <a:off x="190500" y="1057268"/>
            <a:ext cx="8763000" cy="707886"/>
          </a:xfrm>
          <a:prstGeom prst="rect">
            <a:avLst/>
          </a:prstGeom>
        </p:spPr>
        <p:txBody>
          <a:bodyPr wrap="square">
            <a:spAutoFit/>
          </a:bodyPr>
          <a:lstStyle/>
          <a:p>
            <a:pPr algn="just" rtl="1"/>
            <a:r>
              <a:rPr lang="fa-IR" sz="2000" dirty="0" smtClean="0">
                <a:solidFill>
                  <a:prstClr val="black"/>
                </a:solidFill>
                <a:ea typeface="Calibri" panose="020F0502020204030204" pitchFamily="34" charset="0"/>
                <a:cs typeface="B Nazanin" panose="00000400000000000000" pitchFamily="2" charset="-78"/>
              </a:rPr>
              <a:t>در سابروتین های </a:t>
            </a:r>
            <a:r>
              <a:rPr lang="en-US" sz="2000" dirty="0">
                <a:solidFill>
                  <a:prstClr val="black"/>
                </a:solidFill>
                <a:latin typeface="Times" panose="02020603060405020304" pitchFamily="18" charset="0"/>
              </a:rPr>
              <a:t>Energy </a:t>
            </a:r>
            <a:r>
              <a:rPr lang="en-US" sz="2000" dirty="0" smtClean="0">
                <a:solidFill>
                  <a:prstClr val="black"/>
                </a:solidFill>
                <a:latin typeface="Times" panose="02020603060405020304" pitchFamily="18" charset="0"/>
              </a:rPr>
              <a:t>Coefficient</a:t>
            </a:r>
            <a:r>
              <a:rPr lang="fa-IR" sz="2000" dirty="0" smtClean="0">
                <a:solidFill>
                  <a:prstClr val="black"/>
                </a:solidFill>
                <a:latin typeface="Times" panose="02020603060405020304" pitchFamily="18" charset="0"/>
                <a:ea typeface="Calibri" panose="020F0502020204030204" pitchFamily="34" charset="0"/>
                <a:cs typeface="B Nazanin" panose="00000400000000000000" pitchFamily="2" charset="-78"/>
              </a:rPr>
              <a:t> </a:t>
            </a:r>
            <a:r>
              <a:rPr lang="fa-IR" sz="2000" dirty="0" smtClean="0">
                <a:solidFill>
                  <a:prstClr val="black"/>
                </a:solidFill>
                <a:ea typeface="Calibri" panose="020F0502020204030204" pitchFamily="34" charset="0"/>
                <a:cs typeface="B Nazanin" panose="00000400000000000000" pitchFamily="2" charset="-78"/>
              </a:rPr>
              <a:t>ضرایب به دست آمده از طریق گسسته سازی معادلات برای حجم کنترل های داخلی محاسبه می شوند.</a:t>
            </a:r>
          </a:p>
        </p:txBody>
      </p:sp>
      <p:sp>
        <p:nvSpPr>
          <p:cNvPr id="6" name="Rectangle 5"/>
          <p:cNvSpPr/>
          <p:nvPr/>
        </p:nvSpPr>
        <p:spPr>
          <a:xfrm>
            <a:off x="190501" y="1855298"/>
            <a:ext cx="8763000" cy="707886"/>
          </a:xfrm>
          <a:prstGeom prst="rect">
            <a:avLst/>
          </a:prstGeom>
        </p:spPr>
        <p:txBody>
          <a:bodyPr wrap="square">
            <a:spAutoFit/>
          </a:bodyPr>
          <a:lstStyle/>
          <a:p>
            <a:pPr algn="just" rtl="1"/>
            <a:r>
              <a:rPr lang="fa-IR" sz="2000" dirty="0" smtClean="0">
                <a:solidFill>
                  <a:prstClr val="black"/>
                </a:solidFill>
                <a:ea typeface="Calibri" panose="020F0502020204030204" pitchFamily="34" charset="0"/>
                <a:cs typeface="B Nazanin" panose="00000400000000000000" pitchFamily="2" charset="-78"/>
              </a:rPr>
              <a:t>البته ضرایبی که تحت تاثیر ترم زمانی معادلات حاکم هستند توسط سابروتین </a:t>
            </a:r>
            <a:r>
              <a:rPr lang="en-US" sz="2000" dirty="0">
                <a:solidFill>
                  <a:prstClr val="black"/>
                </a:solidFill>
                <a:latin typeface="Times" panose="02020603060405020304" pitchFamily="18" charset="0"/>
              </a:rPr>
              <a:t>Transient</a:t>
            </a:r>
            <a:r>
              <a:rPr lang="en-US" sz="2000" dirty="0">
                <a:solidFill>
                  <a:prstClr val="black"/>
                </a:solidFill>
                <a:ea typeface="Calibri" panose="020F0502020204030204" pitchFamily="34" charset="0"/>
                <a:cs typeface="B Nazanin" panose="00000400000000000000" pitchFamily="2" charset="-78"/>
              </a:rPr>
              <a:t> </a:t>
            </a:r>
            <a:r>
              <a:rPr lang="en-US" sz="2000" dirty="0">
                <a:solidFill>
                  <a:prstClr val="black"/>
                </a:solidFill>
                <a:latin typeface="Times" panose="02020603060405020304" pitchFamily="18" charset="0"/>
              </a:rPr>
              <a:t>terms</a:t>
            </a:r>
            <a:r>
              <a:rPr lang="fa-IR" sz="2000" dirty="0" smtClean="0">
                <a:solidFill>
                  <a:prstClr val="black"/>
                </a:solidFill>
                <a:ea typeface="Calibri" panose="020F0502020204030204" pitchFamily="34" charset="0"/>
                <a:cs typeface="B Nazanin" panose="00000400000000000000" pitchFamily="2" charset="-78"/>
              </a:rPr>
              <a:t> ایجاد و اصلاح می شوند.</a:t>
            </a:r>
          </a:p>
        </p:txBody>
      </p:sp>
      <mc:AlternateContent xmlns:mc="http://schemas.openxmlformats.org/markup-compatibility/2006" xmlns:a14="http://schemas.microsoft.com/office/drawing/2010/main">
        <mc:Choice Requires="a14">
          <p:sp>
            <p:nvSpPr>
              <p:cNvPr id="7" name="Rectangle 6"/>
              <p:cNvSpPr/>
              <p:nvPr/>
            </p:nvSpPr>
            <p:spPr>
              <a:xfrm>
                <a:off x="990600" y="2653328"/>
                <a:ext cx="7962900" cy="400110"/>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در سابروتین های </a:t>
                </a:r>
                <a:r>
                  <a:rPr lang="en-US" sz="2000" dirty="0">
                    <a:solidFill>
                      <a:prstClr val="black"/>
                    </a:solidFill>
                    <a:latin typeface="Times" panose="02020603060405020304" pitchFamily="18" charset="0"/>
                  </a:rPr>
                  <a:t>Energy</a:t>
                </a:r>
                <a:r>
                  <a:rPr lang="en-US" sz="2000" dirty="0">
                    <a:solidFill>
                      <a:prstClr val="black"/>
                    </a:solidFill>
                    <a:ea typeface="Calibri" panose="020F0502020204030204" pitchFamily="34" charset="0"/>
                    <a:cs typeface="B Nazanin" panose="00000400000000000000" pitchFamily="2" charset="-78"/>
                  </a:rPr>
                  <a:t> </a:t>
                </a:r>
                <a:r>
                  <a:rPr lang="en-US" sz="2000" dirty="0">
                    <a:solidFill>
                      <a:prstClr val="black"/>
                    </a:solidFill>
                    <a:latin typeface="Times" panose="02020603060405020304" pitchFamily="18" charset="0"/>
                  </a:rPr>
                  <a:t>source</a:t>
                </a:r>
                <a:r>
                  <a:rPr lang="en-US" sz="2000" dirty="0">
                    <a:solidFill>
                      <a:prstClr val="black"/>
                    </a:solidFill>
                    <a:ea typeface="Calibri" panose="020F0502020204030204" pitchFamily="34" charset="0"/>
                    <a:cs typeface="B Nazanin" panose="00000400000000000000" pitchFamily="2" charset="-78"/>
                  </a:rPr>
                  <a:t> </a:t>
                </a:r>
                <a:r>
                  <a:rPr lang="en-US" sz="2000" dirty="0">
                    <a:solidFill>
                      <a:prstClr val="black"/>
                    </a:solidFill>
                    <a:latin typeface="Times" panose="02020603060405020304" pitchFamily="18" charset="0"/>
                  </a:rPr>
                  <a:t>term</a:t>
                </a:r>
                <a:r>
                  <a:rPr lang="fa-IR" sz="2000" dirty="0">
                    <a:solidFill>
                      <a:prstClr val="black"/>
                    </a:solidFill>
                    <a:ea typeface="Calibri" panose="020F0502020204030204" pitchFamily="34" charset="0"/>
                    <a:cs typeface="B Nazanin" panose="00000400000000000000" pitchFamily="2" charset="-78"/>
                  </a:rPr>
                  <a:t> ضریب </a:t>
                </a:r>
                <a14:m>
                  <m:oMath xmlns:m="http://schemas.openxmlformats.org/officeDocument/2006/math">
                    <m:sSub>
                      <m:sSubPr>
                        <m:ctrlPr>
                          <a:rPr lang="en-US" sz="2000" i="1" dirty="0">
                            <a:solidFill>
                              <a:prstClr val="black"/>
                            </a:solidFill>
                            <a:latin typeface="Cambria Math" panose="02040503050406030204" pitchFamily="18" charset="0"/>
                            <a:ea typeface="Calibri" panose="020F0502020204030204" pitchFamily="34" charset="0"/>
                            <a:cs typeface="B Nazanin" panose="00000400000000000000" pitchFamily="2" charset="-78"/>
                          </a:rPr>
                        </m:ctrlPr>
                      </m:sSubPr>
                      <m:e>
                        <m:r>
                          <a:rPr lang="en-US" sz="2000" dirty="0">
                            <a:solidFill>
                              <a:prstClr val="black"/>
                            </a:solidFill>
                            <a:latin typeface="Cambria Math" panose="02040503050406030204" pitchFamily="18" charset="0"/>
                            <a:ea typeface="Calibri" panose="020F0502020204030204" pitchFamily="34" charset="0"/>
                            <a:cs typeface="B Nazanin" panose="00000400000000000000" pitchFamily="2" charset="-78"/>
                          </a:rPr>
                          <m:t>𝑠</m:t>
                        </m:r>
                      </m:e>
                      <m:sub>
                        <m:r>
                          <a:rPr lang="en-US" sz="2000" dirty="0">
                            <a:solidFill>
                              <a:prstClr val="black"/>
                            </a:solidFill>
                            <a:latin typeface="Cambria Math" panose="02040503050406030204" pitchFamily="18" charset="0"/>
                            <a:ea typeface="Calibri" panose="020F0502020204030204" pitchFamily="34" charset="0"/>
                            <a:cs typeface="B Nazanin" panose="00000400000000000000" pitchFamily="2" charset="-78"/>
                          </a:rPr>
                          <m:t>𝑢</m:t>
                        </m:r>
                      </m:sub>
                    </m:sSub>
                  </m:oMath>
                </a14:m>
                <a:r>
                  <a:rPr lang="fa-IR" sz="2000" dirty="0">
                    <a:solidFill>
                      <a:prstClr val="black"/>
                    </a:solidFill>
                    <a:ea typeface="Calibri" panose="020F0502020204030204" pitchFamily="34" charset="0"/>
                    <a:cs typeface="B Nazanin" panose="00000400000000000000" pitchFamily="2" charset="-78"/>
                  </a:rPr>
                  <a:t> لازم برای ماتریس سه قطری ایجاد می شود.</a:t>
                </a:r>
              </a:p>
            </p:txBody>
          </p:sp>
        </mc:Choice>
        <mc:Fallback xmlns="">
          <p:sp>
            <p:nvSpPr>
              <p:cNvPr id="7" name="Rectangle 6"/>
              <p:cNvSpPr>
                <a:spLocks noRot="1" noChangeAspect="1" noMove="1" noResize="1" noEditPoints="1" noAdjustHandles="1" noChangeArrowheads="1" noChangeShapeType="1" noTextEdit="1"/>
              </p:cNvSpPr>
              <p:nvPr/>
            </p:nvSpPr>
            <p:spPr>
              <a:xfrm>
                <a:off x="990600" y="2653328"/>
                <a:ext cx="7962900" cy="400110"/>
              </a:xfrm>
              <a:prstGeom prst="rect">
                <a:avLst/>
              </a:prstGeom>
              <a:blipFill rotWithShape="0">
                <a:blip r:embed="rId2"/>
                <a:stretch>
                  <a:fillRect t="-15152" r="-766" b="-28788"/>
                </a:stretch>
              </a:blipFill>
            </p:spPr>
            <p:txBody>
              <a:bodyPr/>
              <a:lstStyle/>
              <a:p>
                <a:r>
                  <a:rPr lang="en-US">
                    <a:noFill/>
                  </a:rPr>
                  <a:t> </a:t>
                </a:r>
              </a:p>
            </p:txBody>
          </p:sp>
        </mc:Fallback>
      </mc:AlternateContent>
      <p:sp>
        <p:nvSpPr>
          <p:cNvPr id="8" name="Rectangle 7"/>
          <p:cNvSpPr/>
          <p:nvPr/>
        </p:nvSpPr>
        <p:spPr>
          <a:xfrm>
            <a:off x="190500" y="3143582"/>
            <a:ext cx="8763000" cy="707886"/>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در سابروتین های </a:t>
            </a:r>
            <a:r>
              <a:rPr lang="en-US" sz="2000" dirty="0">
                <a:solidFill>
                  <a:prstClr val="black"/>
                </a:solidFill>
                <a:latin typeface="Times" panose="02020603060405020304" pitchFamily="18" charset="0"/>
              </a:rPr>
              <a:t>Energy</a:t>
            </a:r>
            <a:r>
              <a:rPr lang="en-US" sz="2000" dirty="0">
                <a:solidFill>
                  <a:prstClr val="black"/>
                </a:solidFill>
                <a:ea typeface="Calibri" panose="020F0502020204030204" pitchFamily="34" charset="0"/>
                <a:cs typeface="B Nazanin" panose="00000400000000000000" pitchFamily="2" charset="-78"/>
              </a:rPr>
              <a:t> </a:t>
            </a:r>
            <a:r>
              <a:rPr lang="en-US" sz="2000" dirty="0" smtClean="0">
                <a:solidFill>
                  <a:prstClr val="black"/>
                </a:solidFill>
                <a:latin typeface="Times" panose="02020603060405020304" pitchFamily="18" charset="0"/>
              </a:rPr>
              <a:t>boundary condition</a:t>
            </a:r>
            <a:r>
              <a:rPr lang="fa-IR" sz="2000" dirty="0">
                <a:solidFill>
                  <a:prstClr val="black"/>
                </a:solidFill>
                <a:latin typeface="Times" panose="02020603060405020304" pitchFamily="18" charset="0"/>
              </a:rPr>
              <a:t> </a:t>
            </a:r>
            <a:r>
              <a:rPr lang="fa-IR" sz="2000" dirty="0">
                <a:solidFill>
                  <a:prstClr val="black"/>
                </a:solidFill>
                <a:ea typeface="Calibri" panose="020F0502020204030204" pitchFamily="34" charset="0"/>
                <a:cs typeface="B Nazanin" panose="00000400000000000000" pitchFamily="2" charset="-78"/>
              </a:rPr>
              <a:t>تاثیر شرایط مرزی بر ضرایب ماتریس های قطری لحاظ می گردد.</a:t>
            </a:r>
          </a:p>
        </p:txBody>
      </p:sp>
      <p:sp>
        <p:nvSpPr>
          <p:cNvPr id="9" name="Rectangle 8"/>
          <p:cNvSpPr/>
          <p:nvPr/>
        </p:nvSpPr>
        <p:spPr>
          <a:xfrm>
            <a:off x="190499" y="3941612"/>
            <a:ext cx="8759371" cy="707886"/>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در سابروتین های </a:t>
            </a:r>
            <a:r>
              <a:rPr lang="en-US" sz="2000" dirty="0">
                <a:solidFill>
                  <a:prstClr val="black"/>
                </a:solidFill>
                <a:latin typeface="Times" panose="02020603060405020304" pitchFamily="18" charset="0"/>
              </a:rPr>
              <a:t>Energy</a:t>
            </a:r>
            <a:r>
              <a:rPr lang="en-US" sz="2000" dirty="0">
                <a:solidFill>
                  <a:prstClr val="black"/>
                </a:solidFill>
                <a:ea typeface="Calibri" panose="020F0502020204030204" pitchFamily="34" charset="0"/>
                <a:cs typeface="B Nazanin" panose="00000400000000000000" pitchFamily="2" charset="-78"/>
              </a:rPr>
              <a:t> </a:t>
            </a:r>
            <a:r>
              <a:rPr lang="en-US" sz="2000" dirty="0" smtClean="0">
                <a:solidFill>
                  <a:prstClr val="black"/>
                </a:solidFill>
                <a:latin typeface="Times" panose="02020603060405020304" pitchFamily="18" charset="0"/>
              </a:rPr>
              <a:t>final coefficient</a:t>
            </a:r>
            <a:r>
              <a:rPr lang="fa-IR" sz="2000" dirty="0" smtClean="0">
                <a:solidFill>
                  <a:prstClr val="black"/>
                </a:solidFill>
                <a:latin typeface="Times" panose="02020603060405020304" pitchFamily="18" charset="0"/>
              </a:rPr>
              <a:t> </a:t>
            </a:r>
            <a:r>
              <a:rPr lang="fa-IR" sz="2000" dirty="0" smtClean="0">
                <a:solidFill>
                  <a:prstClr val="black"/>
                </a:solidFill>
                <a:cs typeface="B Nazanin" panose="00000400000000000000" pitchFamily="2" charset="-78"/>
              </a:rPr>
              <a:t>تمامی ضرایب محاسبه تجمیع گشته و در صورت لازم اصلاح می شوند.</a:t>
            </a:r>
            <a:endParaRPr lang="fa-IR" sz="2000" dirty="0">
              <a:solidFill>
                <a:prstClr val="black"/>
              </a:solidFill>
              <a:ea typeface="Calibri" panose="020F0502020204030204" pitchFamily="34" charset="0"/>
              <a:cs typeface="B Nazanin" panose="00000400000000000000" pitchFamily="2" charset="-78"/>
            </a:endParaRPr>
          </a:p>
        </p:txBody>
      </p:sp>
      <p:sp>
        <p:nvSpPr>
          <p:cNvPr id="10" name="Rectangle 9"/>
          <p:cNvSpPr/>
          <p:nvPr/>
        </p:nvSpPr>
        <p:spPr>
          <a:xfrm>
            <a:off x="190499" y="4739642"/>
            <a:ext cx="8766628" cy="1015663"/>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برای بستر جاذب علاوه بر سابروتین های ذکر شده، سابروتین </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Heat of adsorption term</a:t>
            </a:r>
            <a:r>
              <a:rPr lang="fa-IR" sz="2000" dirty="0">
                <a:solidFill>
                  <a:prstClr val="black"/>
                </a:solidFill>
                <a:latin typeface="Times" panose="02020603060405020304" pitchFamily="18" charset="0"/>
                <a:ea typeface="Calibri" panose="020F0502020204030204" pitchFamily="34" charset="0"/>
                <a:cs typeface="B Nazanin" panose="00000400000000000000" pitchFamily="2" charset="-78"/>
              </a:rPr>
              <a:t> به منظور بررسی تاثیر جمله انرژی جذب در معادله انرژی حاکم بر بستر جاذب، بر روی ضرایب لازم برای ماتریس سه قطری به کار می رود.</a:t>
            </a:r>
          </a:p>
        </p:txBody>
      </p:sp>
      <p:sp>
        <p:nvSpPr>
          <p:cNvPr id="11" name="Rectangle 10"/>
          <p:cNvSpPr/>
          <p:nvPr/>
        </p:nvSpPr>
        <p:spPr>
          <a:xfrm>
            <a:off x="333826" y="1097962"/>
            <a:ext cx="8648701" cy="2000548"/>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برای بستر جاذب علاوه بر سابروتین های ذکر شده، سابروتین هایی با منطق مشابه برای محاسبه ضرایب حاصل از گسسته سازی معادله پیوستگی به کار گرفته شده است. این سابروتین ها عبارتند از:</a:t>
            </a:r>
          </a:p>
          <a:p>
            <a:pPr algn="just"/>
            <a:r>
              <a:rPr lang="en-US" sz="1400" dirty="0">
                <a:solidFill>
                  <a:prstClr val="black"/>
                </a:solidFill>
                <a:latin typeface="Times" panose="02020603060405020304" pitchFamily="18" charset="0"/>
                <a:ea typeface="Calibri" panose="020F0502020204030204" pitchFamily="34" charset="0"/>
                <a:cs typeface="B Nazanin" panose="00000400000000000000" pitchFamily="2" charset="-78"/>
              </a:rPr>
              <a:t>Continuity Coefficient</a:t>
            </a:r>
            <a:endParaRPr lang="fa-IR" sz="1400" dirty="0">
              <a:solidFill>
                <a:prstClr val="black"/>
              </a:solidFill>
              <a:latin typeface="Times" panose="02020603060405020304" pitchFamily="18" charset="0"/>
              <a:ea typeface="Calibri" panose="020F0502020204030204" pitchFamily="34" charset="0"/>
              <a:cs typeface="B Nazanin" panose="00000400000000000000" pitchFamily="2" charset="-78"/>
            </a:endParaRPr>
          </a:p>
          <a:p>
            <a:pPr algn="just"/>
            <a:r>
              <a:rPr lang="en-US" sz="1400" dirty="0">
                <a:solidFill>
                  <a:prstClr val="black"/>
                </a:solidFill>
                <a:latin typeface="Times" panose="02020603060405020304" pitchFamily="18" charset="0"/>
                <a:ea typeface="Calibri" panose="020F0502020204030204" pitchFamily="34" charset="0"/>
                <a:cs typeface="B Nazanin" panose="00000400000000000000" pitchFamily="2" charset="-78"/>
              </a:rPr>
              <a:t>Continuity source term</a:t>
            </a:r>
            <a:endParaRPr lang="fa-IR" sz="1400" dirty="0">
              <a:solidFill>
                <a:prstClr val="black"/>
              </a:solidFill>
              <a:latin typeface="Times" panose="02020603060405020304" pitchFamily="18" charset="0"/>
              <a:ea typeface="Calibri" panose="020F0502020204030204" pitchFamily="34" charset="0"/>
              <a:cs typeface="B Nazanin" panose="00000400000000000000" pitchFamily="2" charset="-78"/>
            </a:endParaRPr>
          </a:p>
          <a:p>
            <a:pPr algn="just"/>
            <a:r>
              <a:rPr lang="en-US" sz="1400" dirty="0">
                <a:solidFill>
                  <a:prstClr val="black"/>
                </a:solidFill>
                <a:latin typeface="Times" panose="02020603060405020304" pitchFamily="18" charset="0"/>
                <a:ea typeface="Calibri" panose="020F0502020204030204" pitchFamily="34" charset="0"/>
                <a:cs typeface="B Nazanin" panose="00000400000000000000" pitchFamily="2" charset="-78"/>
              </a:rPr>
              <a:t>Continuity boundary condition</a:t>
            </a:r>
            <a:endParaRPr lang="fa-IR" sz="1400" dirty="0">
              <a:solidFill>
                <a:prstClr val="black"/>
              </a:solidFill>
              <a:latin typeface="Times" panose="02020603060405020304" pitchFamily="18" charset="0"/>
              <a:ea typeface="Calibri" panose="020F0502020204030204" pitchFamily="34" charset="0"/>
              <a:cs typeface="B Nazanin" panose="00000400000000000000" pitchFamily="2" charset="-78"/>
            </a:endParaRPr>
          </a:p>
          <a:p>
            <a:pPr algn="just"/>
            <a:r>
              <a:rPr lang="en-US" sz="1400" dirty="0">
                <a:solidFill>
                  <a:prstClr val="black"/>
                </a:solidFill>
                <a:latin typeface="Times" panose="02020603060405020304" pitchFamily="18" charset="0"/>
                <a:ea typeface="Calibri" panose="020F0502020204030204" pitchFamily="34" charset="0"/>
                <a:cs typeface="B Nazanin" panose="00000400000000000000" pitchFamily="2" charset="-78"/>
              </a:rPr>
              <a:t>Continuity final Coefficient</a:t>
            </a:r>
            <a:endParaRPr lang="fa-IR" sz="1400" dirty="0">
              <a:solidFill>
                <a:prstClr val="black"/>
              </a:solidFill>
              <a:latin typeface="Times" panose="02020603060405020304" pitchFamily="18" charset="0"/>
              <a:ea typeface="Calibri" panose="020F0502020204030204" pitchFamily="34" charset="0"/>
              <a:cs typeface="B Nazanin" panose="00000400000000000000" pitchFamily="2" charset="-78"/>
            </a:endParaRPr>
          </a:p>
          <a:p>
            <a:pPr algn="just"/>
            <a:r>
              <a:rPr lang="en-US" sz="1400" dirty="0">
                <a:solidFill>
                  <a:prstClr val="black"/>
                </a:solidFill>
                <a:latin typeface="Times" panose="02020603060405020304" pitchFamily="18" charset="0"/>
                <a:ea typeface="Calibri" panose="020F0502020204030204" pitchFamily="34" charset="0"/>
                <a:cs typeface="B Nazanin" panose="00000400000000000000" pitchFamily="2" charset="-78"/>
              </a:rPr>
              <a:t>Continuity heat of adsorption term</a:t>
            </a:r>
            <a:endParaRPr lang="fa-IR" sz="1400" dirty="0">
              <a:solidFill>
                <a:prstClr val="black"/>
              </a:solidFill>
              <a:latin typeface="Times" panose="02020603060405020304" pitchFamily="18" charset="0"/>
              <a:ea typeface="Calibri" panose="020F0502020204030204" pitchFamily="34" charset="0"/>
              <a:cs typeface="B Nazanin" panose="00000400000000000000" pitchFamily="2" charset="-78"/>
            </a:endParaRPr>
          </a:p>
          <a:p>
            <a:pPr algn="just"/>
            <a:r>
              <a:rPr lang="en-US" sz="1400" dirty="0">
                <a:solidFill>
                  <a:prstClr val="black"/>
                </a:solidFill>
                <a:latin typeface="Times" panose="02020603060405020304" pitchFamily="18" charset="0"/>
                <a:ea typeface="Calibri" panose="020F0502020204030204" pitchFamily="34" charset="0"/>
                <a:cs typeface="B Nazanin" panose="00000400000000000000" pitchFamily="2" charset="-78"/>
              </a:rPr>
              <a:t>Continuity transient terms</a:t>
            </a:r>
            <a:endParaRPr lang="fa-IR" sz="1400" dirty="0">
              <a:solidFill>
                <a:prstClr val="black"/>
              </a:solidFill>
              <a:latin typeface="Times" panose="02020603060405020304" pitchFamily="18" charset="0"/>
              <a:ea typeface="Calibri" panose="020F0502020204030204" pitchFamily="34" charset="0"/>
              <a:cs typeface="B Nazanin" panose="00000400000000000000" pitchFamily="2" charset="-78"/>
            </a:endParaRPr>
          </a:p>
        </p:txBody>
      </p:sp>
      <p:sp>
        <p:nvSpPr>
          <p:cNvPr id="12" name="Rectangle 11"/>
          <p:cNvSpPr/>
          <p:nvPr/>
        </p:nvSpPr>
        <p:spPr>
          <a:xfrm>
            <a:off x="190499" y="3279893"/>
            <a:ext cx="8759371" cy="707886"/>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تابع </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Uptake</a:t>
            </a:r>
            <a:r>
              <a:rPr lang="fa-IR" sz="2000" dirty="0">
                <a:solidFill>
                  <a:prstClr val="black"/>
                </a:solidFill>
                <a:ea typeface="Calibri" panose="020F0502020204030204" pitchFamily="34" charset="0"/>
                <a:cs typeface="B Nazanin" panose="00000400000000000000" pitchFamily="2" charset="-78"/>
              </a:rPr>
              <a:t> برای محاسبه پارامترهای لازم برای جمله انرژی جذب معادله حاکم بر بستر جاذب به کار گرفته شده است.</a:t>
            </a:r>
            <a:endParaRPr lang="en-US" sz="2000" dirty="0">
              <a:solidFill>
                <a:prstClr val="black"/>
              </a:solidFill>
              <a:ea typeface="Calibri" panose="020F0502020204030204" pitchFamily="34" charset="0"/>
              <a:cs typeface="B Nazanin" panose="00000400000000000000" pitchFamily="2" charset="-78"/>
            </a:endParaRPr>
          </a:p>
        </p:txBody>
      </p:sp>
      <p:sp>
        <p:nvSpPr>
          <p:cNvPr id="13" name="Rectangle 12"/>
          <p:cNvSpPr/>
          <p:nvPr/>
        </p:nvSpPr>
        <p:spPr>
          <a:xfrm>
            <a:off x="190499" y="4203050"/>
            <a:ext cx="8759371" cy="400110"/>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با استفاده از سابروتین </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Velocity</a:t>
            </a:r>
            <a:r>
              <a:rPr lang="fa-IR" sz="2000" dirty="0">
                <a:solidFill>
                  <a:prstClr val="black"/>
                </a:solidFill>
                <a:ea typeface="Calibri" panose="020F0502020204030204" pitchFamily="34" charset="0"/>
                <a:cs typeface="B Nazanin" panose="00000400000000000000" pitchFamily="2" charset="-78"/>
              </a:rPr>
              <a:t> سرعت با  توجه به معادله دارسی برای بستر جاذب حساب شده است.</a:t>
            </a:r>
            <a:endParaRPr lang="fa-IR" sz="2000" dirty="0">
              <a:solidFill>
                <a:prstClr val="black"/>
              </a:solidFill>
              <a:latin typeface="Times" panose="02020603060405020304" pitchFamily="18" charset="0"/>
              <a:ea typeface="Calibri" panose="020F0502020204030204" pitchFamily="34" charset="0"/>
              <a:cs typeface="B Nazanin" panose="00000400000000000000" pitchFamily="2" charset="-78"/>
            </a:endParaRPr>
          </a:p>
        </p:txBody>
      </p:sp>
      <p:sp>
        <p:nvSpPr>
          <p:cNvPr id="14" name="Rectangle 13"/>
          <p:cNvSpPr/>
          <p:nvPr/>
        </p:nvSpPr>
        <p:spPr>
          <a:xfrm>
            <a:off x="190499" y="4651885"/>
            <a:ext cx="8759371" cy="1015663"/>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با استفاده از سابروتین </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Chamber</a:t>
            </a:r>
            <a:r>
              <a:rPr lang="fa-IR" sz="2000" dirty="0">
                <a:solidFill>
                  <a:prstClr val="black"/>
                </a:solidFill>
                <a:ea typeface="Calibri" panose="020F0502020204030204" pitchFamily="34" charset="0"/>
                <a:cs typeface="B Nazanin" panose="00000400000000000000" pitchFamily="2" charset="-78"/>
              </a:rPr>
              <a:t> مشخصه های محفظه جاذب محاسبه شده است. هم چنین دبی جرمی ورودی و خرورجی از بستر جاذب محاسبه شده است. </a:t>
            </a:r>
          </a:p>
          <a:p>
            <a:pPr algn="just" rtl="1"/>
            <a:r>
              <a:rPr lang="fa-IR" sz="2000" dirty="0">
                <a:solidFill>
                  <a:prstClr val="black"/>
                </a:solidFill>
                <a:latin typeface="Times" panose="02020603060405020304" pitchFamily="18" charset="0"/>
                <a:ea typeface="Calibri" panose="020F0502020204030204" pitchFamily="34" charset="0"/>
                <a:cs typeface="B Nazanin" panose="00000400000000000000" pitchFamily="2" charset="-78"/>
              </a:rPr>
              <a:t>هم چنین مقدار گرمای تبادل شده در کندانسور و اواپراتور چیلر جذبی محاسبه می شود.</a:t>
            </a:r>
          </a:p>
        </p:txBody>
      </p:sp>
    </p:spTree>
    <p:extLst>
      <p:ext uri="{BB962C8B-B14F-4D97-AF65-F5344CB8AC3E}">
        <p14:creationId xmlns:p14="http://schemas.microsoft.com/office/powerpoint/2010/main" val="118784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22" presetClass="exit" presetSubtype="4" fill="hold" grpId="0" nodeType="withEffect">
                                  <p:stCondLst>
                                    <p:cond delay="0"/>
                                  </p:stCondLst>
                                  <p:childTnLst>
                                    <p:animEffect transition="out" filter="wipe(down)">
                                      <p:cBhvr>
                                        <p:cTn id="9" dur="500"/>
                                        <p:tgtEl>
                                          <p:spTgt spid="10"/>
                                        </p:tgtEl>
                                      </p:cBhvr>
                                    </p:animEffect>
                                    <p:set>
                                      <p:cBhvr>
                                        <p:cTn id="10" dur="1" fill="hold">
                                          <p:stCondLst>
                                            <p:cond delay="499"/>
                                          </p:stCondLst>
                                        </p:cTn>
                                        <p:tgtEl>
                                          <p:spTgt spid="10"/>
                                        </p:tgtEl>
                                        <p:attrNameLst>
                                          <p:attrName>style.visibility</p:attrName>
                                        </p:attrNameLst>
                                      </p:cBhvr>
                                      <p:to>
                                        <p:strVal val="hidden"/>
                                      </p:to>
                                    </p:set>
                                  </p:childTnLst>
                                </p:cTn>
                              </p:par>
                              <p:par>
                                <p:cTn id="11" presetID="22" presetClass="exit" presetSubtype="4" fill="hold" grpId="0" nodeType="withEffect">
                                  <p:stCondLst>
                                    <p:cond delay="0"/>
                                  </p:stCondLst>
                                  <p:childTnLst>
                                    <p:animEffect transition="out" filter="wipe(down)">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22" presetClass="exit" presetSubtype="4" fill="hold" grpId="0" nodeType="withEffect">
                                  <p:stCondLst>
                                    <p:cond delay="0"/>
                                  </p:stCondLst>
                                  <p:childTnLst>
                                    <p:animEffect transition="out" filter="wipe(down)">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22" presetClass="exit" presetSubtype="4" fill="hold" grpId="0" nodeType="withEffect">
                                  <p:stCondLst>
                                    <p:cond delay="0"/>
                                  </p:stCondLst>
                                  <p:childTnLst>
                                    <p:animEffect transition="out" filter="wipe(down)">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par>
                                <p:cTn id="20" presetID="22" presetClass="exit" presetSubtype="4" fill="hold" grpId="0" nodeType="withEffect">
                                  <p:stCondLst>
                                    <p:cond delay="0"/>
                                  </p:stCondLst>
                                  <p:childTnLst>
                                    <p:animEffect transition="out" filter="wipe(down)">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par>
                          <p:cTn id="23" fill="hold">
                            <p:stCondLst>
                              <p:cond delay="5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کد عددی-سابروتین ها</a:t>
            </a:r>
            <a:endParaRPr lang="en-US" sz="3200" dirty="0">
              <a:solidFill>
                <a:srgbClr val="FF0000"/>
              </a:solidFill>
              <a:cs typeface="B Titr" panose="00000700000000000000" pitchFamily="2" charset="-78"/>
            </a:endParaRPr>
          </a:p>
        </p:txBody>
      </p:sp>
      <p:sp>
        <p:nvSpPr>
          <p:cNvPr id="5" name="Rectangle 4"/>
          <p:cNvSpPr/>
          <p:nvPr/>
        </p:nvSpPr>
        <p:spPr>
          <a:xfrm>
            <a:off x="228600" y="1066800"/>
            <a:ext cx="8686800" cy="400110"/>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برای حل معادله انرژی حاکم بر سیال ناقل انرژی </a:t>
            </a:r>
            <a:r>
              <a:rPr lang="en-US" sz="2000" dirty="0" err="1">
                <a:solidFill>
                  <a:prstClr val="black"/>
                </a:solidFill>
                <a:latin typeface="Times" panose="02020603060405020304" pitchFamily="18" charset="0"/>
                <a:ea typeface="Calibri" panose="020F0502020204030204" pitchFamily="34" charset="0"/>
                <a:cs typeface="B Nazanin" panose="00000400000000000000" pitchFamily="2" charset="-78"/>
              </a:rPr>
              <a:t>Cooling_heating</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 fluid</a:t>
            </a:r>
            <a:r>
              <a:rPr lang="fa-IR" sz="2000" dirty="0">
                <a:solidFill>
                  <a:prstClr val="black"/>
                </a:solidFill>
                <a:latin typeface="Times" panose="02020603060405020304" pitchFamily="18" charset="0"/>
                <a:ea typeface="Calibri" panose="020F0502020204030204" pitchFamily="34" charset="0"/>
                <a:cs typeface="B Nazanin" panose="00000400000000000000" pitchFamily="2" charset="-78"/>
              </a:rPr>
              <a:t> </a:t>
            </a:r>
            <a:r>
              <a:rPr lang="fa-IR" sz="2000" dirty="0">
                <a:solidFill>
                  <a:prstClr val="black"/>
                </a:solidFill>
                <a:ea typeface="Calibri" panose="020F0502020204030204" pitchFamily="34" charset="0"/>
                <a:cs typeface="B Nazanin" panose="00000400000000000000" pitchFamily="2" charset="-78"/>
              </a:rPr>
              <a:t>به کار گرفته شده است.</a:t>
            </a:r>
            <a:endParaRPr lang="fa-IR" sz="2000" dirty="0">
              <a:solidFill>
                <a:prstClr val="black"/>
              </a:solidFill>
              <a:latin typeface="Times" panose="02020603060405020304" pitchFamily="18" charset="0"/>
              <a:ea typeface="Calibri" panose="020F0502020204030204" pitchFamily="34" charset="0"/>
              <a:cs typeface="B Nazanin" panose="00000400000000000000" pitchFamily="2" charset="-78"/>
            </a:endParaRPr>
          </a:p>
        </p:txBody>
      </p:sp>
      <p:sp>
        <p:nvSpPr>
          <p:cNvPr id="6" name="Rectangle 5"/>
          <p:cNvSpPr/>
          <p:nvPr/>
        </p:nvSpPr>
        <p:spPr>
          <a:xfrm>
            <a:off x="228600" y="1627946"/>
            <a:ext cx="8686800" cy="400110"/>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پس از حل معادلات سابروتین هایی که وظیفه ایجاد فایل های خروجی را  دارند فراخوانی می شوند.</a:t>
            </a:r>
            <a:endParaRPr lang="fa-IR" dirty="0">
              <a:solidFill>
                <a:prstClr val="black"/>
              </a:solidFill>
              <a:latin typeface="Times" panose="02020603060405020304" pitchFamily="18" charset="0"/>
              <a:ea typeface="Calibri" panose="020F0502020204030204" pitchFamily="34" charset="0"/>
              <a:cs typeface="B Nazanin" panose="00000400000000000000" pitchFamily="2" charset="-78"/>
            </a:endParaRPr>
          </a:p>
        </p:txBody>
      </p:sp>
      <p:sp>
        <p:nvSpPr>
          <p:cNvPr id="7" name="Rectangle 6"/>
          <p:cNvSpPr/>
          <p:nvPr/>
        </p:nvSpPr>
        <p:spPr>
          <a:xfrm>
            <a:off x="228600" y="2189092"/>
            <a:ext cx="8686800" cy="707886"/>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اصلی ترین وظیفه سابروتین </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Output1</a:t>
            </a:r>
            <a:r>
              <a:rPr lang="fa-IR" sz="2000" dirty="0">
                <a:solidFill>
                  <a:prstClr val="black"/>
                </a:solidFill>
                <a:ea typeface="Calibri" panose="020F0502020204030204" pitchFamily="34" charset="0"/>
                <a:cs typeface="B Nazanin" panose="00000400000000000000" pitchFamily="2" charset="-78"/>
              </a:rPr>
              <a:t> نمایش یک سری از خروجی های کد نظیر درصد پیشرفت حل، مرحله و سیکلی که کد در آن مرحله قرار دارد و ...، را همزمان با اجرای کد  دارد.</a:t>
            </a:r>
            <a:endParaRPr lang="fa-IR" sz="2000" dirty="0">
              <a:solidFill>
                <a:prstClr val="black"/>
              </a:solidFill>
              <a:latin typeface="Times" panose="02020603060405020304" pitchFamily="18" charset="0"/>
              <a:ea typeface="Calibri" panose="020F0502020204030204" pitchFamily="34" charset="0"/>
              <a:cs typeface="B Nazanin" panose="00000400000000000000" pitchFamily="2" charset="-78"/>
            </a:endParaRPr>
          </a:p>
        </p:txBody>
      </p:sp>
      <p:sp>
        <p:nvSpPr>
          <p:cNvPr id="8" name="Rectangle 7"/>
          <p:cNvSpPr/>
          <p:nvPr/>
        </p:nvSpPr>
        <p:spPr>
          <a:xfrm>
            <a:off x="232229" y="3058014"/>
            <a:ext cx="8683171" cy="707886"/>
          </a:xfrm>
          <a:prstGeom prst="rect">
            <a:avLst/>
          </a:prstGeom>
        </p:spPr>
        <p:txBody>
          <a:bodyPr wrap="square">
            <a:spAutoFit/>
          </a:bodyPr>
          <a:lstStyle/>
          <a:p>
            <a:pPr algn="just" rtl="1"/>
            <a:r>
              <a:rPr lang="fa-IR" sz="2000" dirty="0">
                <a:solidFill>
                  <a:prstClr val="black"/>
                </a:solidFill>
                <a:ea typeface="Calibri" panose="020F0502020204030204" pitchFamily="34" charset="0"/>
                <a:cs typeface="B Nazanin" panose="00000400000000000000" pitchFamily="2" charset="-78"/>
              </a:rPr>
              <a:t>سابروتین </a:t>
            </a:r>
            <a:r>
              <a:rPr lang="en-US" sz="2000" dirty="0">
                <a:solidFill>
                  <a:prstClr val="black"/>
                </a:solidFill>
                <a:latin typeface="Times" panose="02020603060405020304" pitchFamily="18" charset="0"/>
                <a:ea typeface="Calibri" panose="020F0502020204030204" pitchFamily="34" charset="0"/>
                <a:cs typeface="B Nazanin" panose="00000400000000000000" pitchFamily="2" charset="-78"/>
              </a:rPr>
              <a:t>Output2</a:t>
            </a:r>
            <a:r>
              <a:rPr lang="fa-IR" sz="2000" dirty="0">
                <a:solidFill>
                  <a:prstClr val="black"/>
                </a:solidFill>
                <a:ea typeface="Calibri" panose="020F0502020204030204" pitchFamily="34" charset="0"/>
                <a:cs typeface="B Nazanin" panose="00000400000000000000" pitchFamily="2" charset="-78"/>
              </a:rPr>
              <a:t> برای ثبت داده ها در فایل های خروجی و درست کردن کانتورهای مورد نیاز به کار می رود.</a:t>
            </a:r>
            <a:endParaRPr lang="fa-IR" sz="2000" dirty="0">
              <a:solidFill>
                <a:prstClr val="black"/>
              </a:solidFill>
              <a:latin typeface="Times" panose="02020603060405020304" pitchFamily="18"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820291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اعتبارسنجی</a:t>
            </a:r>
            <a:endParaRPr lang="en-US" sz="3200" dirty="0">
              <a:solidFill>
                <a:srgbClr val="FF0000"/>
              </a:solidFill>
              <a:cs typeface="B Titr" panose="00000700000000000000" pitchFamily="2" charset="-78"/>
            </a:endParaRPr>
          </a:p>
        </p:txBody>
      </p:sp>
      <p:sp>
        <p:nvSpPr>
          <p:cNvPr id="5" name="Rectangle 4"/>
          <p:cNvSpPr/>
          <p:nvPr/>
        </p:nvSpPr>
        <p:spPr>
          <a:xfrm>
            <a:off x="304800" y="914400"/>
            <a:ext cx="8610600" cy="400110"/>
          </a:xfrm>
          <a:prstGeom prst="rect">
            <a:avLst/>
          </a:prstGeom>
        </p:spPr>
        <p:txBody>
          <a:bodyPr wrap="square">
            <a:spAutoFit/>
          </a:bodyPr>
          <a:lstStyle/>
          <a:p>
            <a:pPr algn="just" rtl="1"/>
            <a:r>
              <a:rPr lang="fa-IR" sz="2000" dirty="0">
                <a:solidFill>
                  <a:prstClr val="black"/>
                </a:solidFill>
                <a:cs typeface="B Nazanin" panose="00000400000000000000" pitchFamily="2" charset="-78"/>
              </a:rPr>
              <a:t>صحت و اعتبار این کد با استفاده از نتایج آزمایشگاهی رستوکیا و همکاران سنجیده شده است. </a:t>
            </a:r>
          </a:p>
        </p:txBody>
      </p:sp>
      <p:sp>
        <p:nvSpPr>
          <p:cNvPr id="6" name="Rectangle 5"/>
          <p:cNvSpPr/>
          <p:nvPr/>
        </p:nvSpPr>
        <p:spPr>
          <a:xfrm>
            <a:off x="304800" y="1314510"/>
            <a:ext cx="8610600" cy="923330"/>
          </a:xfrm>
          <a:prstGeom prst="rect">
            <a:avLst/>
          </a:prstGeom>
        </p:spPr>
        <p:txBody>
          <a:bodyPr wrap="square">
            <a:spAutoFit/>
          </a:bodyPr>
          <a:lstStyle/>
          <a:p>
            <a:pPr indent="269875" algn="just"/>
            <a:r>
              <a:rPr lang="en-US" dirty="0" err="1">
                <a:latin typeface="Times New Roman" panose="02020603050405020304" pitchFamily="18" charset="0"/>
                <a:ea typeface="Times New Roman" panose="02020603050405020304" pitchFamily="18" charset="0"/>
              </a:rPr>
              <a:t>Restuccia</a:t>
            </a:r>
            <a:r>
              <a:rPr lang="en-US" dirty="0">
                <a:latin typeface="Times New Roman" panose="02020603050405020304" pitchFamily="18" charset="0"/>
                <a:ea typeface="Times New Roman" panose="02020603050405020304" pitchFamily="18" charset="0"/>
              </a:rPr>
              <a:t>, G., </a:t>
            </a:r>
            <a:r>
              <a:rPr lang="en-US" dirty="0" err="1">
                <a:latin typeface="Times New Roman" panose="02020603050405020304" pitchFamily="18" charset="0"/>
                <a:ea typeface="Times New Roman" panose="02020603050405020304" pitchFamily="18" charset="0"/>
              </a:rPr>
              <a:t>Freni</a:t>
            </a:r>
            <a:r>
              <a:rPr lang="en-US" dirty="0">
                <a:latin typeface="Times New Roman" panose="02020603050405020304" pitchFamily="18" charset="0"/>
                <a:ea typeface="Times New Roman" panose="02020603050405020304" pitchFamily="18" charset="0"/>
              </a:rPr>
              <a:t>, A., </a:t>
            </a:r>
            <a:r>
              <a:rPr lang="en-US" dirty="0" err="1">
                <a:latin typeface="Times New Roman" panose="02020603050405020304" pitchFamily="18" charset="0"/>
                <a:ea typeface="Times New Roman" panose="02020603050405020304" pitchFamily="18" charset="0"/>
              </a:rPr>
              <a:t>Vasta</a:t>
            </a:r>
            <a:r>
              <a:rPr lang="en-US" dirty="0">
                <a:latin typeface="Times New Roman" panose="02020603050405020304" pitchFamily="18" charset="0"/>
                <a:ea typeface="Times New Roman" panose="02020603050405020304" pitchFamily="18" charset="0"/>
              </a:rPr>
              <a:t>, S., and </a:t>
            </a:r>
            <a:r>
              <a:rPr lang="en-US" dirty="0" err="1">
                <a:latin typeface="Times New Roman" panose="02020603050405020304" pitchFamily="18" charset="0"/>
                <a:ea typeface="Times New Roman" panose="02020603050405020304" pitchFamily="18" charset="0"/>
              </a:rPr>
              <a:t>Aristov</a:t>
            </a:r>
            <a:r>
              <a:rPr lang="en-US" dirty="0">
                <a:latin typeface="Times New Roman" panose="02020603050405020304" pitchFamily="18" charset="0"/>
                <a:ea typeface="Times New Roman" panose="02020603050405020304" pitchFamily="18" charset="0"/>
              </a:rPr>
              <a:t>, Y., 2004, "Selective water sorbent for solid sorption chiller: experimental results and modelling," International Journal of Refrigeration, pp. 284-293</a:t>
            </a:r>
            <a:r>
              <a:rPr lang="ar-SA" dirty="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p:txBody>
      </p:sp>
      <p:pic>
        <p:nvPicPr>
          <p:cNvPr id="7" name="Picture 6" descr="C:\Users\Administrator\Desktop\1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659721"/>
            <a:ext cx="3657600" cy="2743200"/>
          </a:xfrm>
          <a:prstGeom prst="rect">
            <a:avLst/>
          </a:prstGeom>
          <a:noFill/>
          <a:ln>
            <a:noFill/>
          </a:ln>
        </p:spPr>
      </p:pic>
      <p:pic>
        <p:nvPicPr>
          <p:cNvPr id="8" name="Picture 7" descr="C:\Users\Administrator\Desktop\1234.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0971" y="2659721"/>
            <a:ext cx="3657600" cy="2743200"/>
          </a:xfrm>
          <a:prstGeom prst="rect">
            <a:avLst/>
          </a:prstGeom>
          <a:noFill/>
          <a:ln>
            <a:noFill/>
          </a:ln>
        </p:spPr>
      </p:pic>
      <p:sp>
        <p:nvSpPr>
          <p:cNvPr id="9" name="Rectangle 8"/>
          <p:cNvSpPr/>
          <p:nvPr/>
        </p:nvSpPr>
        <p:spPr>
          <a:xfrm>
            <a:off x="528864" y="5181600"/>
            <a:ext cx="3209471" cy="923330"/>
          </a:xfrm>
          <a:prstGeom prst="rect">
            <a:avLst/>
          </a:prstGeom>
        </p:spPr>
        <p:txBody>
          <a:bodyPr wrap="square">
            <a:spAutoFit/>
          </a:bodyPr>
          <a:lstStyle/>
          <a:p>
            <a:pPr algn="ctr"/>
            <a:r>
              <a:rPr lang="fa-IR" dirty="0">
                <a:latin typeface="Calibri" panose="020F0502020204030204" pitchFamily="34" charset="0"/>
                <a:ea typeface="Calibri" panose="020F0502020204030204" pitchFamily="34" charset="0"/>
                <a:cs typeface="B Nazanin" panose="00000400000000000000" pitchFamily="2" charset="-78"/>
              </a:rPr>
              <a:t>تغییرات دمای متوسط بستر در طول یک سیکل کاری در مدل عددی و مقایسه با نتایج تجربی </a:t>
            </a:r>
            <a:endParaRPr lang="en-US" dirty="0">
              <a:cs typeface="B Nazanin" panose="00000400000000000000" pitchFamily="2" charset="-78"/>
            </a:endParaRPr>
          </a:p>
        </p:txBody>
      </p:sp>
      <p:sp>
        <p:nvSpPr>
          <p:cNvPr id="10" name="Rectangle 9"/>
          <p:cNvSpPr/>
          <p:nvPr/>
        </p:nvSpPr>
        <p:spPr>
          <a:xfrm>
            <a:off x="5284106" y="5181600"/>
            <a:ext cx="3191329" cy="923330"/>
          </a:xfrm>
          <a:prstGeom prst="rect">
            <a:avLst/>
          </a:prstGeom>
        </p:spPr>
        <p:txBody>
          <a:bodyPr wrap="square">
            <a:spAutoFit/>
          </a:bodyPr>
          <a:lstStyle/>
          <a:p>
            <a:pPr algn="ctr"/>
            <a:r>
              <a:rPr lang="fa-IR" dirty="0" smtClean="0">
                <a:latin typeface="Calibri" panose="020F0502020204030204" pitchFamily="34" charset="0"/>
                <a:ea typeface="Calibri" panose="020F0502020204030204" pitchFamily="34" charset="0"/>
                <a:cs typeface="B Nazanin" panose="00000400000000000000" pitchFamily="2" charset="-78"/>
              </a:rPr>
              <a:t>تغییرات فشار متوسط بستر در طول یک سیکل کاری در مدل عددی و مقایسه با نتایج تجربی </a:t>
            </a:r>
            <a:endParaRPr lang="en-US" dirty="0">
              <a:cs typeface="B Nazanin" panose="00000400000000000000" pitchFamily="2" charset="-78"/>
            </a:endParaRPr>
          </a:p>
        </p:txBody>
      </p:sp>
    </p:spTree>
    <p:extLst>
      <p:ext uri="{BB962C8B-B14F-4D97-AF65-F5344CB8AC3E}">
        <p14:creationId xmlns:p14="http://schemas.microsoft.com/office/powerpoint/2010/main" val="2087949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خصوصیات و توانمندی های کد</a:t>
            </a:r>
            <a:endParaRPr lang="en-US" sz="3200" dirty="0">
              <a:solidFill>
                <a:srgbClr val="FF0000"/>
              </a:solidFill>
              <a:cs typeface="B Titr" panose="00000700000000000000" pitchFamily="2" charset="-78"/>
            </a:endParaRPr>
          </a:p>
        </p:txBody>
      </p:sp>
      <p:sp>
        <p:nvSpPr>
          <p:cNvPr id="5" name="Rectangle 4"/>
          <p:cNvSpPr/>
          <p:nvPr/>
        </p:nvSpPr>
        <p:spPr>
          <a:xfrm>
            <a:off x="5181600" y="914400"/>
            <a:ext cx="3711273" cy="400110"/>
          </a:xfrm>
          <a:prstGeom prst="rect">
            <a:avLst/>
          </a:prstGeom>
        </p:spPr>
        <p:txBody>
          <a:bodyPr wrap="none">
            <a:spAutoFit/>
          </a:bodyPr>
          <a:lstStyle/>
          <a:p>
            <a:pPr algn="just" rtl="1"/>
            <a:r>
              <a:rPr lang="fa-IR" sz="2000" dirty="0">
                <a:cs typeface="B Nazanin" panose="00000400000000000000" pitchFamily="2" charset="-78"/>
              </a:rPr>
              <a:t>1. مدل سازی کامل و سه بعدی بستر جاذب  </a:t>
            </a:r>
            <a:endParaRPr lang="en-US" sz="2000" dirty="0">
              <a:cs typeface="B Nazanin" panose="00000400000000000000" pitchFamily="2" charset="-78"/>
            </a:endParaRPr>
          </a:p>
        </p:txBody>
      </p:sp>
      <p:sp>
        <p:nvSpPr>
          <p:cNvPr id="6" name="Rectangle 5"/>
          <p:cNvSpPr/>
          <p:nvPr/>
        </p:nvSpPr>
        <p:spPr>
          <a:xfrm>
            <a:off x="6292816" y="1378202"/>
            <a:ext cx="2589171" cy="400110"/>
          </a:xfrm>
          <a:prstGeom prst="rect">
            <a:avLst/>
          </a:prstGeom>
        </p:spPr>
        <p:txBody>
          <a:bodyPr wrap="none">
            <a:spAutoFit/>
          </a:bodyPr>
          <a:lstStyle/>
          <a:p>
            <a:pPr algn="r" rtl="1"/>
            <a:r>
              <a:rPr lang="fa-IR" sz="2000" dirty="0">
                <a:solidFill>
                  <a:prstClr val="black"/>
                </a:solidFill>
                <a:cs typeface="B Nazanin" panose="00000400000000000000" pitchFamily="2" charset="-78"/>
              </a:rPr>
              <a:t>2. استفاده از طرح کاملا ضمنی</a:t>
            </a:r>
            <a:endParaRPr lang="en-US" sz="2000" dirty="0">
              <a:solidFill>
                <a:prstClr val="black"/>
              </a:solidFill>
              <a:cs typeface="B Nazanin" panose="00000400000000000000" pitchFamily="2" charset="-78"/>
            </a:endParaRPr>
          </a:p>
        </p:txBody>
      </p:sp>
      <p:sp>
        <p:nvSpPr>
          <p:cNvPr id="7" name="Rectangle 6"/>
          <p:cNvSpPr/>
          <p:nvPr/>
        </p:nvSpPr>
        <p:spPr>
          <a:xfrm>
            <a:off x="5290604" y="1842004"/>
            <a:ext cx="3602269" cy="400110"/>
          </a:xfrm>
          <a:prstGeom prst="rect">
            <a:avLst/>
          </a:prstGeom>
        </p:spPr>
        <p:txBody>
          <a:bodyPr wrap="none">
            <a:spAutoFit/>
          </a:bodyPr>
          <a:lstStyle/>
          <a:p>
            <a:pPr algn="just" rtl="1"/>
            <a:r>
              <a:rPr lang="fa-IR" sz="2000" dirty="0">
                <a:cs typeface="B Nazanin" panose="00000400000000000000" pitchFamily="2" charset="-78"/>
              </a:rPr>
              <a:t>3. قابلیت اجرای برنامه بر اساس اجرای قبلی</a:t>
            </a:r>
            <a:endParaRPr lang="en-US" sz="2000" dirty="0">
              <a:cs typeface="B Nazanin" panose="00000400000000000000" pitchFamily="2" charset="-78"/>
            </a:endParaRPr>
          </a:p>
        </p:txBody>
      </p:sp>
      <p:sp>
        <p:nvSpPr>
          <p:cNvPr id="8" name="Rectangle 7"/>
          <p:cNvSpPr/>
          <p:nvPr/>
        </p:nvSpPr>
        <p:spPr>
          <a:xfrm>
            <a:off x="228600" y="2305806"/>
            <a:ext cx="8653387" cy="400110"/>
          </a:xfrm>
          <a:prstGeom prst="rect">
            <a:avLst/>
          </a:prstGeom>
        </p:spPr>
        <p:txBody>
          <a:bodyPr wrap="square">
            <a:spAutoFit/>
          </a:bodyPr>
          <a:lstStyle/>
          <a:p>
            <a:pPr algn="just" rtl="1"/>
            <a:r>
              <a:rPr lang="fa-IR" sz="2000" dirty="0">
                <a:cs typeface="B Nazanin" panose="00000400000000000000" pitchFamily="2" charset="-78"/>
              </a:rPr>
              <a:t>4. در نظر گرفتن </a:t>
            </a:r>
            <a:r>
              <a:rPr lang="ar-SA" sz="2000" dirty="0">
                <a:cs typeface="B Nazanin" panose="00000400000000000000" pitchFamily="2" charset="-78"/>
              </a:rPr>
              <a:t>مقاومت انتقال جرم درون ذره ای </a:t>
            </a:r>
            <a:r>
              <a:rPr lang="fa-IR" sz="2000" dirty="0">
                <a:cs typeface="B Nazanin" panose="00000400000000000000" pitchFamily="2" charset="-78"/>
              </a:rPr>
              <a:t>بر اساس رابطه نیرو محرکه خطی</a:t>
            </a:r>
            <a:endParaRPr lang="en-US" sz="2000" dirty="0">
              <a:cs typeface="B Nazanin" panose="00000400000000000000" pitchFamily="2" charset="-78"/>
            </a:endParaRPr>
          </a:p>
        </p:txBody>
      </p:sp>
      <mc:AlternateContent xmlns:mc="http://schemas.openxmlformats.org/markup-compatibility/2006" xmlns:a14="http://schemas.microsoft.com/office/drawing/2010/main">
        <mc:Choice Requires="a14">
          <p:sp>
            <p:nvSpPr>
              <p:cNvPr id="9" name="Rectangle 8"/>
              <p:cNvSpPr/>
              <p:nvPr/>
            </p:nvSpPr>
            <p:spPr>
              <a:xfrm>
                <a:off x="2590015" y="2624127"/>
                <a:ext cx="3963970" cy="9103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𝑑𝑤</m:t>
                          </m:r>
                        </m:num>
                        <m:den>
                          <m:r>
                            <a:rPr lang="en-US" i="1">
                              <a:latin typeface="Cambria Math" panose="02040503050406030204" pitchFamily="18" charset="0"/>
                            </a:rPr>
                            <m:t>𝑑𝑡</m:t>
                          </m:r>
                        </m:den>
                      </m:f>
                      <m:r>
                        <a:rPr lang="en-US">
                          <a:latin typeface="Cambria Math" panose="02040503050406030204" pitchFamily="18" charset="0"/>
                        </a:rPr>
                        <m:t>=</m:t>
                      </m:r>
                      <m:f>
                        <m:fPr>
                          <m:ctrlPr>
                            <a:rPr lang="en-US" i="1">
                              <a:latin typeface="Cambria Math" panose="02040503050406030204" pitchFamily="18" charset="0"/>
                            </a:rPr>
                          </m:ctrlPr>
                        </m:fPr>
                        <m:num>
                          <m:r>
                            <a:rPr lang="en-US">
                              <a:latin typeface="Cambria Math" panose="02040503050406030204" pitchFamily="18" charset="0"/>
                            </a:rPr>
                            <m:t>15</m:t>
                          </m:r>
                          <m:sSub>
                            <m:sSubPr>
                              <m:ctrlPr>
                                <a:rPr lang="en-US" i="1">
                                  <a:latin typeface="Cambria Math" panose="02040503050406030204" pitchFamily="18" charset="0"/>
                                </a:rPr>
                              </m:ctrlPr>
                            </m:sSubPr>
                            <m:e>
                              <m:r>
                                <a:rPr lang="en-US" i="1">
                                  <a:latin typeface="Cambria Math" panose="02040503050406030204" pitchFamily="18" charset="0"/>
                                </a:rPr>
                                <m:t>𝐷</m:t>
                              </m:r>
                            </m:e>
                            <m:sub>
                              <m:r>
                                <a:rPr lang="en-US" i="1">
                                  <a:latin typeface="Cambria Math" panose="02040503050406030204" pitchFamily="18" charset="0"/>
                                </a:rPr>
                                <m:t>𝑠𝑜</m:t>
                              </m:r>
                            </m:sub>
                          </m:sSub>
                          <m:r>
                            <a:rPr lang="en-US" i="1">
                              <a:latin typeface="Cambria Math" panose="02040503050406030204" pitchFamily="18" charset="0"/>
                            </a:rPr>
                            <m:t>𝑒𝑥𝑝</m:t>
                          </m:r>
                          <m:d>
                            <m:dPr>
                              <m:ctrlPr>
                                <a:rPr lang="en-US" i="1">
                                  <a:latin typeface="Cambria Math" panose="02040503050406030204" pitchFamily="18" charset="0"/>
                                </a:rPr>
                              </m:ctrlPr>
                            </m:dPr>
                            <m:e>
                              <m:r>
                                <a:rPr lang="en-US">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𝑎</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𝑢</m:t>
                                      </m:r>
                                    </m:sub>
                                  </m:sSub>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𝑏𝑒𝑑</m:t>
                                      </m:r>
                                    </m:sub>
                                  </m:sSub>
                                </m:den>
                              </m:f>
                            </m:e>
                          </m:d>
                        </m:num>
                        <m:den>
                          <m:sSubSup>
                            <m:sSubSupPr>
                              <m:ctrlPr>
                                <a:rPr lang="en-US" i="1">
                                  <a:latin typeface="Cambria Math" panose="02040503050406030204" pitchFamily="18" charset="0"/>
                                </a:rPr>
                              </m:ctrlPr>
                            </m:sSubSupPr>
                            <m:e>
                              <m:r>
                                <a:rPr lang="en-US" i="1">
                                  <a:latin typeface="Cambria Math" panose="02040503050406030204" pitchFamily="18" charset="0"/>
                                </a:rPr>
                                <m:t>𝑅</m:t>
                              </m:r>
                            </m:e>
                            <m:sub>
                              <m:r>
                                <a:rPr lang="en-US" i="1">
                                  <a:latin typeface="Cambria Math" panose="02040503050406030204" pitchFamily="18" charset="0"/>
                                </a:rPr>
                                <m:t>𝑃</m:t>
                              </m:r>
                            </m:sub>
                            <m:sup>
                              <m:r>
                                <a:rPr lang="en-US">
                                  <a:latin typeface="Cambria Math" panose="02040503050406030204" pitchFamily="18" charset="0"/>
                                </a:rPr>
                                <m:t>2</m:t>
                              </m:r>
                            </m:sup>
                          </m:sSubSup>
                        </m:den>
                      </m:f>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𝑤</m:t>
                              </m:r>
                            </m:e>
                            <m:sup>
                              <m:r>
                                <a:rPr lang="en-US">
                                  <a:latin typeface="Cambria Math" panose="02040503050406030204" pitchFamily="18" charset="0"/>
                                </a:rPr>
                                <m:t>∗</m:t>
                              </m:r>
                            </m:sup>
                          </m:sSup>
                          <m:r>
                            <a:rPr lang="en-US">
                              <a:latin typeface="Cambria Math" panose="02040503050406030204" pitchFamily="18" charset="0"/>
                            </a:rPr>
                            <m:t>−</m:t>
                          </m:r>
                          <m:r>
                            <a:rPr lang="en-US" i="1">
                              <a:latin typeface="Cambria Math" panose="02040503050406030204" pitchFamily="18" charset="0"/>
                            </a:rPr>
                            <m:t>𝑤</m:t>
                          </m:r>
                        </m:e>
                      </m:d>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2590015" y="2624127"/>
                <a:ext cx="3963970" cy="910377"/>
              </a:xfrm>
              <a:prstGeom prst="rect">
                <a:avLst/>
              </a:prstGeom>
              <a:blipFill rotWithShape="0">
                <a:blip r:embed="rId2"/>
                <a:stretch>
                  <a:fillRect/>
                </a:stretch>
              </a:blipFill>
            </p:spPr>
            <p:txBody>
              <a:bodyPr/>
              <a:lstStyle/>
              <a:p>
                <a:r>
                  <a:rPr lang="en-US">
                    <a:noFill/>
                  </a:rPr>
                  <a:t> </a:t>
                </a:r>
              </a:p>
            </p:txBody>
          </p:sp>
        </mc:Fallback>
      </mc:AlternateContent>
      <p:sp>
        <p:nvSpPr>
          <p:cNvPr id="10" name="Rectangle 9"/>
          <p:cNvSpPr/>
          <p:nvPr/>
        </p:nvSpPr>
        <p:spPr>
          <a:xfrm>
            <a:off x="246743" y="3618667"/>
            <a:ext cx="8635244" cy="400110"/>
          </a:xfrm>
          <a:prstGeom prst="rect">
            <a:avLst/>
          </a:prstGeom>
        </p:spPr>
        <p:txBody>
          <a:bodyPr wrap="square">
            <a:spAutoFit/>
          </a:bodyPr>
          <a:lstStyle/>
          <a:p>
            <a:pPr algn="just" rtl="1"/>
            <a:r>
              <a:rPr lang="fa-IR" sz="2000" dirty="0">
                <a:solidFill>
                  <a:prstClr val="black"/>
                </a:solidFill>
                <a:cs typeface="B Nazanin" panose="00000400000000000000" pitchFamily="2" charset="-78"/>
              </a:rPr>
              <a:t>5. در نظر گرفتن </a:t>
            </a:r>
            <a:r>
              <a:rPr lang="ar-SA" sz="2000" dirty="0">
                <a:solidFill>
                  <a:prstClr val="black"/>
                </a:solidFill>
                <a:cs typeface="B Nazanin" panose="00000400000000000000" pitchFamily="2" charset="-78"/>
              </a:rPr>
              <a:t>مقاومت انتقال جرم </a:t>
            </a:r>
            <a:r>
              <a:rPr lang="fa-IR" sz="2000" dirty="0">
                <a:solidFill>
                  <a:prstClr val="black"/>
                </a:solidFill>
                <a:cs typeface="B Nazanin" panose="00000400000000000000" pitchFamily="2" charset="-78"/>
              </a:rPr>
              <a:t>برون</a:t>
            </a:r>
            <a:r>
              <a:rPr lang="ar-SA" sz="2000" dirty="0">
                <a:solidFill>
                  <a:prstClr val="black"/>
                </a:solidFill>
                <a:cs typeface="B Nazanin" panose="00000400000000000000" pitchFamily="2" charset="-78"/>
              </a:rPr>
              <a:t> ذره ای </a:t>
            </a:r>
            <a:r>
              <a:rPr lang="fa-IR" sz="2000" dirty="0">
                <a:solidFill>
                  <a:prstClr val="black"/>
                </a:solidFill>
                <a:cs typeface="B Nazanin" panose="00000400000000000000" pitchFamily="2" charset="-78"/>
              </a:rPr>
              <a:t>بر اساس رابطه دارسی</a:t>
            </a:r>
            <a:endParaRPr lang="en-US" sz="2000" dirty="0">
              <a:solidFill>
                <a:prstClr val="black"/>
              </a:solidFill>
              <a:cs typeface="B Nazanin" panose="00000400000000000000" pitchFamily="2" charset="-78"/>
            </a:endParaRPr>
          </a:p>
        </p:txBody>
      </p:sp>
      <mc:AlternateContent xmlns:mc="http://schemas.openxmlformats.org/markup-compatibility/2006" xmlns:a14="http://schemas.microsoft.com/office/drawing/2010/main">
        <mc:Choice Requires="a14">
          <p:sp>
            <p:nvSpPr>
              <p:cNvPr id="11" name="Rectangle 10"/>
              <p:cNvSpPr/>
              <p:nvPr/>
            </p:nvSpPr>
            <p:spPr>
              <a:xfrm>
                <a:off x="262013" y="3488054"/>
                <a:ext cx="1824859" cy="6613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𝑢</m:t>
                              </m:r>
                            </m:e>
                          </m:acc>
                        </m:e>
                        <m:sub>
                          <m:r>
                            <a:rPr lang="en-US" i="1">
                              <a:latin typeface="Cambria Math" panose="02040503050406030204" pitchFamily="18" charset="0"/>
                            </a:rPr>
                            <m:t>𝑔</m:t>
                          </m:r>
                        </m:sub>
                      </m:sSub>
                      <m:r>
                        <a:rPr lang="en-US">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𝐾</m:t>
                              </m:r>
                            </m:e>
                            <m:sub>
                              <m:r>
                                <a:rPr lang="en-US" i="1">
                                  <a:latin typeface="Cambria Math" panose="02040503050406030204" pitchFamily="18" charset="0"/>
                                </a:rPr>
                                <m:t>𝑎𝑝𝑝</m:t>
                              </m:r>
                            </m:sub>
                          </m:sSub>
                        </m:num>
                        <m:den>
                          <m:r>
                            <a:rPr lang="en-US" i="1">
                              <a:latin typeface="Cambria Math" panose="02040503050406030204" pitchFamily="18" charset="0"/>
                            </a:rPr>
                            <m:t>𝜇</m:t>
                          </m:r>
                        </m:den>
                      </m:f>
                      <m:acc>
                        <m:accPr>
                          <m:chr m:val="⃗"/>
                          <m:ctrlPr>
                            <a:rPr lang="en-US" i="1">
                              <a:latin typeface="Cambria Math" panose="02040503050406030204" pitchFamily="18" charset="0"/>
                            </a:rPr>
                          </m:ctrlPr>
                        </m:accPr>
                        <m:e>
                          <m:r>
                            <a:rPr lang="en-US">
                              <a:latin typeface="Cambria Math" panose="02040503050406030204" pitchFamily="18" charset="0"/>
                            </a:rPr>
                            <m:t>𝛻</m:t>
                          </m:r>
                        </m:e>
                      </m:acc>
                      <m:r>
                        <a:rPr lang="en-US" i="1">
                          <a:latin typeface="Cambria Math" panose="02040503050406030204" pitchFamily="18" charset="0"/>
                        </a:rPr>
                        <m:t>𝑃</m:t>
                      </m:r>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262013" y="3488054"/>
                <a:ext cx="1824859" cy="661335"/>
              </a:xfrm>
              <a:prstGeom prst="rect">
                <a:avLst/>
              </a:prstGeom>
              <a:blipFill rotWithShape="0">
                <a:blip r:embed="rId3"/>
                <a:stretch>
                  <a:fillRect/>
                </a:stretch>
              </a:blipFill>
            </p:spPr>
            <p:txBody>
              <a:bodyPr/>
              <a:lstStyle/>
              <a:p>
                <a:r>
                  <a:rPr lang="en-US">
                    <a:noFill/>
                  </a:rPr>
                  <a:t> </a:t>
                </a:r>
              </a:p>
            </p:txBody>
          </p:sp>
        </mc:Fallback>
      </mc:AlternateContent>
      <p:sp>
        <p:nvSpPr>
          <p:cNvPr id="12" name="Rectangle 11"/>
          <p:cNvSpPr/>
          <p:nvPr/>
        </p:nvSpPr>
        <p:spPr>
          <a:xfrm>
            <a:off x="5095373" y="4102940"/>
            <a:ext cx="3786614" cy="400110"/>
          </a:xfrm>
          <a:prstGeom prst="rect">
            <a:avLst/>
          </a:prstGeom>
        </p:spPr>
        <p:txBody>
          <a:bodyPr wrap="none">
            <a:spAutoFit/>
          </a:bodyPr>
          <a:lstStyle/>
          <a:p>
            <a:pPr algn="r" rtl="1"/>
            <a:r>
              <a:rPr lang="fa-IR" sz="2000" dirty="0" smtClean="0">
                <a:cs typeface="B Nazanin" panose="00000400000000000000" pitchFamily="2" charset="-78"/>
              </a:rPr>
              <a:t>6. </a:t>
            </a:r>
            <a:r>
              <a:rPr lang="fa-IR" sz="2000" dirty="0">
                <a:cs typeface="B Nazanin" panose="00000400000000000000" pitchFamily="2" charset="-78"/>
              </a:rPr>
              <a:t>تبدیل حوزه فیزیکی به یک حوزه محاسباتی</a:t>
            </a:r>
            <a:endParaRPr lang="en-US" sz="2000" dirty="0">
              <a:cs typeface="B Nazanin" panose="00000400000000000000" pitchFamily="2" charset="-78"/>
            </a:endParaRPr>
          </a:p>
        </p:txBody>
      </p:sp>
      <p:sp>
        <p:nvSpPr>
          <p:cNvPr id="13" name="Rectangle 12"/>
          <p:cNvSpPr/>
          <p:nvPr/>
        </p:nvSpPr>
        <p:spPr>
          <a:xfrm>
            <a:off x="1110343" y="4594470"/>
            <a:ext cx="7768015" cy="400110"/>
          </a:xfrm>
          <a:prstGeom prst="rect">
            <a:avLst/>
          </a:prstGeom>
        </p:spPr>
        <p:txBody>
          <a:bodyPr wrap="square">
            <a:spAutoFit/>
          </a:bodyPr>
          <a:lstStyle/>
          <a:p>
            <a:pPr algn="just" rtl="1"/>
            <a:r>
              <a:rPr lang="fa-IR" sz="2000" dirty="0" smtClean="0">
                <a:solidFill>
                  <a:prstClr val="black"/>
                </a:solidFill>
                <a:cs typeface="B Nazanin" panose="00000400000000000000" pitchFamily="2" charset="-78"/>
              </a:rPr>
              <a:t>7. </a:t>
            </a:r>
            <a:r>
              <a:rPr lang="fa-IR" sz="2000" dirty="0">
                <a:solidFill>
                  <a:prstClr val="black"/>
                </a:solidFill>
                <a:cs typeface="B Nazanin" panose="00000400000000000000" pitchFamily="2" charset="-78"/>
              </a:rPr>
              <a:t>در نظر گرفتن توزیع فشار غیر یکنواخت از طریق حل معادله پیوستگی</a:t>
            </a:r>
            <a:endParaRPr lang="en-US" sz="2000" dirty="0">
              <a:solidFill>
                <a:prstClr val="black"/>
              </a:solidFill>
              <a:cs typeface="B Nazanin" panose="00000400000000000000" pitchFamily="2" charset="-78"/>
            </a:endParaRPr>
          </a:p>
        </p:txBody>
      </p:sp>
      <p:sp>
        <p:nvSpPr>
          <p:cNvPr id="14" name="Rectangle 13"/>
          <p:cNvSpPr/>
          <p:nvPr/>
        </p:nvSpPr>
        <p:spPr>
          <a:xfrm>
            <a:off x="4220654" y="5086000"/>
            <a:ext cx="4666662" cy="400110"/>
          </a:xfrm>
          <a:prstGeom prst="rect">
            <a:avLst/>
          </a:prstGeom>
        </p:spPr>
        <p:txBody>
          <a:bodyPr wrap="none">
            <a:spAutoFit/>
          </a:bodyPr>
          <a:lstStyle/>
          <a:p>
            <a:pPr algn="just" rtl="1"/>
            <a:r>
              <a:rPr lang="fa-IR" sz="2000" dirty="0" smtClean="0">
                <a:cs typeface="B Nazanin" panose="00000400000000000000" pitchFamily="2" charset="-78"/>
              </a:rPr>
              <a:t>8. </a:t>
            </a:r>
            <a:r>
              <a:rPr lang="ar-SA" sz="2000" dirty="0">
                <a:cs typeface="B Nazanin" panose="00000400000000000000" pitchFamily="2" charset="-78"/>
              </a:rPr>
              <a:t>مقاومت گرمایی تماسی بین سطوح فلزی و ذرات جاذب</a:t>
            </a:r>
            <a:endParaRPr lang="en-US" sz="2000" dirty="0">
              <a:cs typeface="B Nazanin" panose="00000400000000000000" pitchFamily="2" charset="-78"/>
            </a:endParaRPr>
          </a:p>
        </p:txBody>
      </p:sp>
      <mc:AlternateContent xmlns:mc="http://schemas.openxmlformats.org/markup-compatibility/2006" xmlns:a14="http://schemas.microsoft.com/office/drawing/2010/main">
        <mc:Choice Requires="a14">
          <p:sp>
            <p:nvSpPr>
              <p:cNvPr id="15" name="Rectangle 14"/>
              <p:cNvSpPr/>
              <p:nvPr/>
            </p:nvSpPr>
            <p:spPr>
              <a:xfrm>
                <a:off x="1958554" y="5570273"/>
                <a:ext cx="5193478" cy="44133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sSubSup>
                            <m:sSubSupPr>
                              <m:ctrlPr>
                                <a:rPr lang="en-US" i="1">
                                  <a:latin typeface="Cambria Math" panose="02040503050406030204" pitchFamily="18" charset="0"/>
                                </a:rPr>
                              </m:ctrlPr>
                            </m:sSubSupPr>
                            <m:e>
                              <m:r>
                                <a:rPr lang="en-US" i="1">
                                  <a:latin typeface="Cambria Math" panose="02040503050406030204" pitchFamily="18" charset="0"/>
                                </a:rPr>
                                <m:t>𝑅</m:t>
                              </m:r>
                            </m:e>
                            <m:sub>
                              <m:r>
                                <a:rPr lang="en-US" i="1">
                                  <a:latin typeface="Cambria Math" panose="02040503050406030204" pitchFamily="18" charset="0"/>
                                </a:rPr>
                                <m:t>𝑡</m:t>
                              </m:r>
                              <m:r>
                                <a:rPr lang="en-US">
                                  <a:latin typeface="Cambria Math" panose="02040503050406030204" pitchFamily="18" charset="0"/>
                                </a:rPr>
                                <m:t>,</m:t>
                              </m:r>
                              <m:r>
                                <a:rPr lang="en-US" i="1">
                                  <a:latin typeface="Cambria Math" panose="02040503050406030204" pitchFamily="18" charset="0"/>
                                </a:rPr>
                                <m:t>𝑐</m:t>
                              </m:r>
                            </m:sub>
                            <m:sup>
                              <m:r>
                                <a:rPr lang="en-US">
                                  <a:latin typeface="Cambria Math" panose="02040503050406030204" pitchFamily="18" charset="0"/>
                                </a:rPr>
                                <m:t>"</m:t>
                              </m:r>
                            </m:sup>
                          </m:sSubSup>
                        </m:e>
                        <m:sub>
                          <m:r>
                            <a:rPr lang="en-US">
                              <a:latin typeface="Cambria Math" panose="02040503050406030204" pitchFamily="18" charset="0"/>
                            </a:rPr>
                            <m:t>#</m:t>
                          </m:r>
                          <m:r>
                            <a:rPr lang="en-US">
                              <a:latin typeface="Cambria Math" panose="02040503050406030204" pitchFamily="18" charset="0"/>
                            </a:rPr>
                            <m:t>0</m:t>
                          </m:r>
                          <m:r>
                            <a:rPr lang="en-US">
                              <a:latin typeface="Cambria Math" panose="02040503050406030204" pitchFamily="18" charset="0"/>
                            </a:rPr>
                            <m:t>.</m:t>
                          </m:r>
                          <m:r>
                            <a:rPr lang="en-US">
                              <a:latin typeface="Cambria Math" panose="02040503050406030204" pitchFamily="18" charset="0"/>
                            </a:rPr>
                            <m:t>15</m:t>
                          </m:r>
                        </m:sub>
                      </m:sSub>
                      <m:r>
                        <a:rPr lang="en-US">
                          <a:latin typeface="Cambria Math" panose="02040503050406030204" pitchFamily="18" charset="0"/>
                        </a:rPr>
                        <m:t>=</m:t>
                      </m:r>
                      <m:r>
                        <a:rPr lang="en-US">
                          <a:latin typeface="Cambria Math" panose="02040503050406030204" pitchFamily="18" charset="0"/>
                        </a:rPr>
                        <m:t>0</m:t>
                      </m:r>
                      <m:r>
                        <a:rPr lang="en-US">
                          <a:latin typeface="Cambria Math" panose="02040503050406030204" pitchFamily="18" charset="0"/>
                        </a:rPr>
                        <m:t>.</m:t>
                      </m:r>
                      <m:r>
                        <a:rPr lang="en-US">
                          <a:latin typeface="Cambria Math" panose="02040503050406030204" pitchFamily="18" charset="0"/>
                        </a:rPr>
                        <m:t>0012</m:t>
                      </m:r>
                      <m:sSubSup>
                        <m:sSubSupPr>
                          <m:ctrlPr>
                            <a:rPr lang="en-US" i="1">
                              <a:latin typeface="Cambria Math" panose="02040503050406030204" pitchFamily="18" charset="0"/>
                            </a:rPr>
                          </m:ctrlPr>
                        </m:sSubSupPr>
                        <m:e>
                          <m:r>
                            <a:rPr lang="en-US" i="1">
                              <a:latin typeface="Cambria Math" panose="02040503050406030204" pitchFamily="18" charset="0"/>
                            </a:rPr>
                            <m:t>𝑇</m:t>
                          </m:r>
                        </m:e>
                        <m:sub>
                          <m:r>
                            <a:rPr lang="en-US" i="1">
                              <a:latin typeface="Cambria Math" panose="02040503050406030204" pitchFamily="18" charset="0"/>
                            </a:rPr>
                            <m:t>𝑏𝑒𝑑</m:t>
                          </m:r>
                        </m:sub>
                        <m:sup>
                          <m:r>
                            <a:rPr lang="en-US">
                              <a:latin typeface="Cambria Math" panose="02040503050406030204" pitchFamily="18" charset="0"/>
                            </a:rPr>
                            <m:t>2</m:t>
                          </m:r>
                        </m:sup>
                      </m:sSubSup>
                      <m:r>
                        <a:rPr lang="en-US">
                          <a:latin typeface="Cambria Math" panose="02040503050406030204" pitchFamily="18" charset="0"/>
                        </a:rPr>
                        <m:t>−</m:t>
                      </m:r>
                      <m:r>
                        <a:rPr lang="en-US">
                          <a:latin typeface="Cambria Math" panose="02040503050406030204" pitchFamily="18" charset="0"/>
                        </a:rPr>
                        <m:t>0</m:t>
                      </m:r>
                      <m:r>
                        <a:rPr lang="en-US">
                          <a:latin typeface="Cambria Math" panose="02040503050406030204" pitchFamily="18" charset="0"/>
                        </a:rPr>
                        <m:t>.</m:t>
                      </m:r>
                      <m:r>
                        <a:rPr lang="en-US">
                          <a:latin typeface="Cambria Math" panose="02040503050406030204" pitchFamily="18" charset="0"/>
                        </a:rPr>
                        <m:t>1624</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𝑏𝑒𝑑</m:t>
                          </m:r>
                        </m:sub>
                      </m:sSub>
                      <m:r>
                        <a:rPr lang="en-US">
                          <a:latin typeface="Cambria Math" panose="02040503050406030204" pitchFamily="18" charset="0"/>
                        </a:rPr>
                        <m:t>+</m:t>
                      </m:r>
                      <m:r>
                        <a:rPr lang="en-US">
                          <a:latin typeface="Cambria Math" panose="02040503050406030204" pitchFamily="18" charset="0"/>
                        </a:rPr>
                        <m:t>7</m:t>
                      </m:r>
                      <m:r>
                        <a:rPr lang="en-US">
                          <a:latin typeface="Cambria Math" panose="02040503050406030204" pitchFamily="18" charset="0"/>
                        </a:rPr>
                        <m:t>.</m:t>
                      </m:r>
                      <m:r>
                        <a:rPr lang="en-US">
                          <a:latin typeface="Cambria Math" panose="02040503050406030204" pitchFamily="18" charset="0"/>
                        </a:rPr>
                        <m:t>6785</m:t>
                      </m:r>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1958554" y="5570273"/>
                <a:ext cx="5193478" cy="441339"/>
              </a:xfrm>
              <a:prstGeom prst="rect">
                <a:avLst/>
              </a:prstGeom>
              <a:blipFill rotWithShape="0">
                <a:blip r:embed="rId4"/>
                <a:stretch>
                  <a:fillRect b="-4167"/>
                </a:stretch>
              </a:blipFill>
            </p:spPr>
            <p:txBody>
              <a:bodyPr/>
              <a:lstStyle/>
              <a:p>
                <a:r>
                  <a:rPr lang="en-US">
                    <a:noFill/>
                  </a:rPr>
                  <a:t> </a:t>
                </a:r>
              </a:p>
            </p:txBody>
          </p:sp>
        </mc:Fallback>
      </mc:AlternateContent>
    </p:spTree>
    <p:extLst>
      <p:ext uri="{BB962C8B-B14F-4D97-AF65-F5344CB8AC3E}">
        <p14:creationId xmlns:p14="http://schemas.microsoft.com/office/powerpoint/2010/main" val="541571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خصوصیات و توانمندی های کد</a:t>
            </a:r>
            <a:endParaRPr lang="en-US" sz="3200" dirty="0">
              <a:solidFill>
                <a:srgbClr val="FF0000"/>
              </a:solidFill>
              <a:cs typeface="B Titr" panose="00000700000000000000" pitchFamily="2" charset="-78"/>
            </a:endParaRPr>
          </a:p>
        </p:txBody>
      </p:sp>
      <p:sp>
        <p:nvSpPr>
          <p:cNvPr id="5" name="Rectangle 4"/>
          <p:cNvSpPr/>
          <p:nvPr/>
        </p:nvSpPr>
        <p:spPr>
          <a:xfrm>
            <a:off x="5562600" y="648324"/>
            <a:ext cx="3393878" cy="400110"/>
          </a:xfrm>
          <a:prstGeom prst="rect">
            <a:avLst/>
          </a:prstGeom>
        </p:spPr>
        <p:txBody>
          <a:bodyPr wrap="none">
            <a:spAutoFit/>
          </a:bodyPr>
          <a:lstStyle/>
          <a:p>
            <a:pPr algn="r" rtl="1"/>
            <a:r>
              <a:rPr lang="fa-IR" sz="2000" dirty="0" smtClean="0">
                <a:solidFill>
                  <a:prstClr val="black"/>
                </a:solidFill>
                <a:cs typeface="B Nazanin" panose="00000400000000000000" pitchFamily="2" charset="-78"/>
              </a:rPr>
              <a:t>9. بررسی </a:t>
            </a:r>
            <a:r>
              <a:rPr lang="fa-IR" sz="2000" dirty="0">
                <a:solidFill>
                  <a:prstClr val="black"/>
                </a:solidFill>
                <a:cs typeface="B Nazanin" panose="00000400000000000000" pitchFamily="2" charset="-78"/>
              </a:rPr>
              <a:t>تاثیر ذرات فلزی بر زمان سیکل</a:t>
            </a:r>
            <a:endParaRPr lang="en-US" sz="2000" dirty="0">
              <a:solidFill>
                <a:prstClr val="black"/>
              </a:solidFill>
              <a:cs typeface="B Nazanin" panose="00000400000000000000"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4229323568"/>
              </p:ext>
            </p:extLst>
          </p:nvPr>
        </p:nvGraphicFramePr>
        <p:xfrm>
          <a:off x="414223" y="1676400"/>
          <a:ext cx="8315554" cy="4389120"/>
        </p:xfrm>
        <a:graphic>
          <a:graphicData uri="http://schemas.openxmlformats.org/drawingml/2006/table">
            <a:tbl>
              <a:tblPr rtl="1" firstRow="1" firstCol="1" bandRow="1">
                <a:tableStyleId>{5940675A-B579-460E-94D1-54222C63F5DA}</a:tableStyleId>
              </a:tblPr>
              <a:tblGrid>
                <a:gridCol w="2012329"/>
                <a:gridCol w="1163197"/>
                <a:gridCol w="1116668"/>
                <a:gridCol w="1005840"/>
                <a:gridCol w="1005840"/>
                <a:gridCol w="1005840"/>
                <a:gridCol w="1005840"/>
              </a:tblGrid>
              <a:tr h="731520">
                <a:tc>
                  <a:txBody>
                    <a:bodyPr/>
                    <a:lstStyle/>
                    <a:p>
                      <a:pPr indent="269875" algn="ctr" rtl="1">
                        <a:lnSpc>
                          <a:spcPct val="150000"/>
                        </a:lnSpc>
                        <a:spcAft>
                          <a:spcPts val="0"/>
                        </a:spcAft>
                      </a:pPr>
                      <a:r>
                        <a:rPr lang="fa-IR" sz="1400" b="1" dirty="0">
                          <a:effectLst/>
                          <a:cs typeface="B Nazanin" panose="00000400000000000000" pitchFamily="2" charset="-78"/>
                        </a:rPr>
                        <a:t>نوع ترکیب مواد موجود در بستر</a:t>
                      </a:r>
                      <a:endParaRPr lang="en-US" sz="20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indent="269875" algn="ctr" defTabSz="914377" rtl="1" eaLnBrk="1" latinLnBrk="0" hangingPunct="1">
                        <a:lnSpc>
                          <a:spcPct val="150000"/>
                        </a:lnSpc>
                        <a:spcAft>
                          <a:spcPts val="0"/>
                        </a:spcAft>
                      </a:pPr>
                      <a:r>
                        <a:rPr lang="en-US" sz="1400" b="1" kern="1200" dirty="0" err="1">
                          <a:effectLst/>
                          <a:latin typeface="Times" panose="02020603050405020304" pitchFamily="18" charset="0"/>
                          <a:cs typeface="Times" panose="02020603050405020304" pitchFamily="18" charset="0"/>
                        </a:rPr>
                        <a:t>Kad</a:t>
                      </a:r>
                      <a:r>
                        <a:rPr lang="en-US" sz="1400" b="1" kern="1200" dirty="0">
                          <a:effectLst/>
                          <a:latin typeface="Times" panose="02020603050405020304" pitchFamily="18" charset="0"/>
                          <a:cs typeface="Times" panose="02020603050405020304" pitchFamily="18" charset="0"/>
                        </a:rPr>
                        <a:t>(W/</a:t>
                      </a:r>
                      <a:r>
                        <a:rPr lang="en-US" sz="1400" b="1" kern="1200" dirty="0" err="1">
                          <a:effectLst/>
                          <a:latin typeface="Times" panose="02020603050405020304" pitchFamily="18" charset="0"/>
                          <a:cs typeface="Times" panose="02020603050405020304" pitchFamily="18" charset="0"/>
                        </a:rPr>
                        <a:t>mK</a:t>
                      </a:r>
                      <a:r>
                        <a:rPr lang="en-US" sz="1400" b="1" kern="1200" dirty="0">
                          <a:effectLst/>
                          <a:latin typeface="Times" panose="02020603050405020304" pitchFamily="18" charset="0"/>
                          <a:cs typeface="Times" panose="02020603050405020304" pitchFamily="18" charset="0"/>
                        </a:rPr>
                        <a:t>)</a:t>
                      </a:r>
                      <a:endParaRPr lang="en-US" sz="1400" b="1" kern="1200" dirty="0">
                        <a:solidFill>
                          <a:schemeClr val="dk1"/>
                        </a:solidFill>
                        <a:effectLst/>
                        <a:latin typeface="Times" panose="02020603050405020304" pitchFamily="18" charset="0"/>
                        <a:ea typeface="+mn-ea"/>
                        <a:cs typeface="Times" panose="02020603050405020304" pitchFamily="18" charset="0"/>
                      </a:endParaRPr>
                    </a:p>
                  </a:txBody>
                  <a:tcPr marL="68580" marR="68580" marT="0" marB="0" anchor="ctr"/>
                </a:tc>
                <a:tc>
                  <a:txBody>
                    <a:bodyPr/>
                    <a:lstStyle/>
                    <a:p>
                      <a:pPr marL="0" indent="269875" algn="ctr" defTabSz="914377" rtl="1" eaLnBrk="1" latinLnBrk="0" hangingPunct="1">
                        <a:lnSpc>
                          <a:spcPct val="150000"/>
                        </a:lnSpc>
                        <a:spcAft>
                          <a:spcPts val="0"/>
                        </a:spcAft>
                      </a:pPr>
                      <a:r>
                        <a:rPr lang="en-US" sz="1400" b="1" kern="1200" dirty="0" err="1">
                          <a:effectLst/>
                          <a:latin typeface="Times" panose="02020603050405020304" pitchFamily="18" charset="0"/>
                          <a:cs typeface="Times" panose="02020603050405020304" pitchFamily="18" charset="0"/>
                        </a:rPr>
                        <a:t>Keff</a:t>
                      </a:r>
                      <a:r>
                        <a:rPr lang="en-US" sz="1400" b="1" kern="1200" dirty="0">
                          <a:effectLst/>
                          <a:latin typeface="Times" panose="02020603050405020304" pitchFamily="18" charset="0"/>
                          <a:cs typeface="Times" panose="02020603050405020304" pitchFamily="18" charset="0"/>
                        </a:rPr>
                        <a:t>(W/</a:t>
                      </a:r>
                      <a:r>
                        <a:rPr lang="en-US" sz="1400" b="1" kern="1200" dirty="0" err="1">
                          <a:effectLst/>
                          <a:latin typeface="Times" panose="02020603050405020304" pitchFamily="18" charset="0"/>
                          <a:cs typeface="Times" panose="02020603050405020304" pitchFamily="18" charset="0"/>
                        </a:rPr>
                        <a:t>mK</a:t>
                      </a:r>
                      <a:r>
                        <a:rPr lang="en-US" sz="1400" b="1" kern="1200" dirty="0">
                          <a:effectLst/>
                          <a:latin typeface="Times" panose="02020603050405020304" pitchFamily="18" charset="0"/>
                          <a:cs typeface="Times" panose="02020603050405020304" pitchFamily="18" charset="0"/>
                        </a:rPr>
                        <a:t>)</a:t>
                      </a:r>
                      <a:endParaRPr lang="en-US" sz="1400" b="1" kern="1200" dirty="0">
                        <a:solidFill>
                          <a:schemeClr val="dk1"/>
                        </a:solidFill>
                        <a:effectLst/>
                        <a:latin typeface="Times" panose="02020603050405020304" pitchFamily="18" charset="0"/>
                        <a:ea typeface="+mn-ea"/>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400" b="1" dirty="0">
                          <a:effectLst/>
                          <a:cs typeface="B Nazanin" panose="00000400000000000000" pitchFamily="2" charset="-78"/>
                        </a:rPr>
                        <a:t>گرمایش جرم ثابت</a:t>
                      </a:r>
                      <a:endParaRPr lang="en-US" sz="20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indent="269875" algn="ctr" rtl="1">
                        <a:lnSpc>
                          <a:spcPct val="150000"/>
                        </a:lnSpc>
                        <a:spcAft>
                          <a:spcPts val="0"/>
                        </a:spcAft>
                      </a:pPr>
                      <a:r>
                        <a:rPr lang="fa-IR" sz="1400" b="1" dirty="0">
                          <a:effectLst/>
                          <a:cs typeface="B Nazanin" panose="00000400000000000000" pitchFamily="2" charset="-78"/>
                        </a:rPr>
                        <a:t>گرمایش فشار ثابت</a:t>
                      </a:r>
                      <a:endParaRPr lang="en-US" sz="20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indent="269875" algn="ctr" rtl="1">
                        <a:lnSpc>
                          <a:spcPct val="150000"/>
                        </a:lnSpc>
                        <a:spcAft>
                          <a:spcPts val="0"/>
                        </a:spcAft>
                      </a:pPr>
                      <a:r>
                        <a:rPr lang="fa-IR" sz="1400" b="1" dirty="0">
                          <a:effectLst/>
                          <a:cs typeface="B Nazanin" panose="00000400000000000000" pitchFamily="2" charset="-78"/>
                        </a:rPr>
                        <a:t>سرمایش جرم ثابت</a:t>
                      </a:r>
                      <a:endParaRPr lang="en-US" sz="20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indent="269875" algn="ctr" rtl="1">
                        <a:lnSpc>
                          <a:spcPct val="150000"/>
                        </a:lnSpc>
                        <a:spcAft>
                          <a:spcPts val="0"/>
                        </a:spcAft>
                      </a:pPr>
                      <a:r>
                        <a:rPr lang="fa-IR" sz="1400" b="1" dirty="0">
                          <a:effectLst/>
                          <a:cs typeface="B Nazanin" panose="00000400000000000000" pitchFamily="2" charset="-78"/>
                        </a:rPr>
                        <a:t>سرمایش فشار ثابت</a:t>
                      </a:r>
                      <a:endParaRPr lang="en-US" sz="20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B w="12700" cap="flat" cmpd="sng" algn="ctr">
                      <a:solidFill>
                        <a:schemeClr val="tx1"/>
                      </a:solidFill>
                      <a:prstDash val="solid"/>
                      <a:round/>
                      <a:headEnd type="none" w="med" len="med"/>
                      <a:tailEnd type="none" w="med" len="med"/>
                    </a:lnB>
                  </a:tcPr>
                </a:tc>
              </a:tr>
              <a:tr h="0">
                <a:tc>
                  <a:txBody>
                    <a:bodyPr/>
                    <a:lstStyle/>
                    <a:p>
                      <a:pPr indent="269875" algn="ctr" rtl="1">
                        <a:lnSpc>
                          <a:spcPct val="150000"/>
                        </a:lnSpc>
                        <a:spcAft>
                          <a:spcPts val="0"/>
                        </a:spcAft>
                      </a:pPr>
                      <a:r>
                        <a:rPr lang="fa-IR" sz="1400" b="1" kern="1200" dirty="0">
                          <a:solidFill>
                            <a:schemeClr val="tx1"/>
                          </a:solidFill>
                          <a:effectLst/>
                          <a:latin typeface="+mn-lt"/>
                          <a:ea typeface="+mn-ea"/>
                          <a:cs typeface="B Nazanin" panose="00000400000000000000" pitchFamily="2" charset="-78"/>
                        </a:rPr>
                        <a:t>سیلیکاژل</a:t>
                      </a:r>
                      <a:endParaRPr lang="en-US" sz="1400" b="1" kern="1200" dirty="0">
                        <a:solidFill>
                          <a:schemeClr val="tx1"/>
                        </a:solidFill>
                        <a:effectLst/>
                        <a:latin typeface="+mn-lt"/>
                        <a:ea typeface="+mn-ea"/>
                        <a:cs typeface="B Nazanin" panose="00000400000000000000" pitchFamily="2" charset="-78"/>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2225" algn="ctr" rtl="1">
                        <a:lnSpc>
                          <a:spcPct val="150000"/>
                        </a:lnSpc>
                        <a:spcAft>
                          <a:spcPts val="0"/>
                        </a:spcAft>
                      </a:pPr>
                      <a:r>
                        <a:rPr lang="en-US" sz="1600" b="0" dirty="0" smtClean="0">
                          <a:effectLst/>
                          <a:latin typeface="Times" panose="02020603050405020304" pitchFamily="18" charset="0"/>
                          <a:cs typeface="Times" panose="02020603050405020304" pitchFamily="18" charset="0"/>
                        </a:rPr>
                        <a:t>0.1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67</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1568</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indent="269875" algn="ctr" rtl="1">
                        <a:lnSpc>
                          <a:spcPct val="150000"/>
                        </a:lnSpc>
                        <a:spcAft>
                          <a:spcPts val="0"/>
                        </a:spcAft>
                      </a:pPr>
                      <a:r>
                        <a:rPr lang="fa-IR" sz="1600" b="0">
                          <a:effectLst/>
                          <a:latin typeface="Times" panose="02020603050405020304" pitchFamily="18" charset="0"/>
                          <a:cs typeface="Times" panose="02020603050405020304" pitchFamily="18" charset="0"/>
                        </a:rPr>
                        <a:t>58</a:t>
                      </a:r>
                      <a:endParaRPr lang="en-US" sz="1600" b="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4446</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indent="269875" algn="ctr" rtl="1">
                        <a:lnSpc>
                          <a:spcPct val="150000"/>
                        </a:lnSpc>
                        <a:spcAft>
                          <a:spcPts val="0"/>
                        </a:spcAft>
                      </a:pPr>
                      <a:r>
                        <a:rPr lang="fa-IR" sz="1400" b="1" kern="1200" dirty="0">
                          <a:solidFill>
                            <a:schemeClr val="tx1"/>
                          </a:solidFill>
                          <a:effectLst/>
                          <a:latin typeface="+mn-lt"/>
                          <a:ea typeface="+mn-ea"/>
                          <a:cs typeface="B Nazanin" panose="00000400000000000000" pitchFamily="2" charset="-78"/>
                        </a:rPr>
                        <a:t>سیلیکاژل با 5% وزنی آلومینیوم</a:t>
                      </a:r>
                      <a:endParaRPr lang="en-US" sz="1400" b="1" kern="1200" dirty="0">
                        <a:solidFill>
                          <a:schemeClr val="tx1"/>
                        </a:solidFill>
                        <a:effectLst/>
                        <a:latin typeface="+mn-lt"/>
                        <a:ea typeface="+mn-ea"/>
                        <a:cs typeface="B Nazanin" panose="00000400000000000000" pitchFamily="2" charset="-78"/>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237</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2225" algn="ctr" rtl="1">
                        <a:lnSpc>
                          <a:spcPct val="150000"/>
                        </a:lnSpc>
                        <a:spcAft>
                          <a:spcPts val="0"/>
                        </a:spcAft>
                      </a:pPr>
                      <a:r>
                        <a:rPr lang="en-US" sz="1600" b="0" dirty="0" smtClean="0">
                          <a:effectLst/>
                          <a:latin typeface="Times" panose="02020603050405020304" pitchFamily="18" charset="0"/>
                          <a:cs typeface="Times" panose="02020603050405020304" pitchFamily="18" charset="0"/>
                        </a:rPr>
                        <a:t>0.251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57</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1025</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53</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3311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indent="269875" algn="ctr" rtl="1">
                        <a:lnSpc>
                          <a:spcPct val="150000"/>
                        </a:lnSpc>
                        <a:spcAft>
                          <a:spcPts val="0"/>
                        </a:spcAft>
                      </a:pPr>
                      <a:r>
                        <a:rPr lang="fa-IR" sz="1400" b="1" kern="1200" dirty="0">
                          <a:solidFill>
                            <a:schemeClr val="tx1"/>
                          </a:solidFill>
                          <a:effectLst/>
                          <a:latin typeface="+mn-lt"/>
                          <a:ea typeface="+mn-ea"/>
                          <a:cs typeface="B Nazanin" panose="00000400000000000000" pitchFamily="2" charset="-78"/>
                        </a:rPr>
                        <a:t>سیلیکاژل با 10%وزنی آلومینیوم</a:t>
                      </a:r>
                      <a:endParaRPr lang="en-US" sz="1400" b="1" kern="1200" dirty="0">
                        <a:solidFill>
                          <a:schemeClr val="tx1"/>
                        </a:solidFill>
                        <a:effectLst/>
                        <a:latin typeface="+mn-lt"/>
                        <a:ea typeface="+mn-ea"/>
                        <a:cs typeface="B Nazanin" panose="00000400000000000000" pitchFamily="2" charset="-78"/>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237</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2225" algn="ctr" rtl="1">
                        <a:lnSpc>
                          <a:spcPct val="150000"/>
                        </a:lnSpc>
                        <a:spcAft>
                          <a:spcPts val="0"/>
                        </a:spcAft>
                      </a:pPr>
                      <a:r>
                        <a:rPr lang="en-US" sz="1600" b="0" dirty="0" smtClean="0">
                          <a:effectLst/>
                          <a:latin typeface="Times" panose="02020603050405020304" pitchFamily="18" charset="0"/>
                          <a:cs typeface="Times" panose="02020603050405020304" pitchFamily="18" charset="0"/>
                        </a:rPr>
                        <a:t>0.420</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54</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a:effectLst/>
                          <a:latin typeface="Times" panose="02020603050405020304" pitchFamily="18" charset="0"/>
                          <a:cs typeface="Times" panose="02020603050405020304" pitchFamily="18" charset="0"/>
                        </a:rPr>
                        <a:t>868</a:t>
                      </a:r>
                      <a:endParaRPr lang="en-US" sz="1600" b="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52</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3007</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indent="269875" algn="ctr" rtl="1">
                        <a:lnSpc>
                          <a:spcPct val="150000"/>
                        </a:lnSpc>
                        <a:spcAft>
                          <a:spcPts val="0"/>
                        </a:spcAft>
                      </a:pPr>
                      <a:r>
                        <a:rPr lang="fa-IR" sz="1400" b="1" kern="1200" dirty="0">
                          <a:solidFill>
                            <a:schemeClr val="tx1"/>
                          </a:solidFill>
                          <a:effectLst/>
                          <a:latin typeface="+mn-lt"/>
                          <a:ea typeface="+mn-ea"/>
                          <a:cs typeface="B Nazanin" panose="00000400000000000000" pitchFamily="2" charset="-78"/>
                        </a:rPr>
                        <a:t>سیلیکاژل با 15% وزنی آلومینیوم</a:t>
                      </a:r>
                      <a:endParaRPr lang="en-US" sz="1400" b="1" kern="1200" dirty="0">
                        <a:solidFill>
                          <a:schemeClr val="tx1"/>
                        </a:solidFill>
                        <a:effectLst/>
                        <a:latin typeface="+mn-lt"/>
                        <a:ea typeface="+mn-ea"/>
                        <a:cs typeface="B Nazanin" panose="00000400000000000000" pitchFamily="2" charset="-78"/>
                      </a:endParaRPr>
                    </a:p>
                  </a:txBody>
                  <a:tcPr marL="68580" marR="68580" marT="0" marB="0" anchor="ctr"/>
                </a:tc>
                <a:tc>
                  <a:txBody>
                    <a:bodyPr/>
                    <a:lstStyle/>
                    <a:p>
                      <a:pPr indent="269875" algn="ctr" rtl="1">
                        <a:lnSpc>
                          <a:spcPct val="150000"/>
                        </a:lnSpc>
                        <a:spcAft>
                          <a:spcPts val="0"/>
                        </a:spcAft>
                      </a:pPr>
                      <a:r>
                        <a:rPr lang="fa-IR" sz="1600" b="0">
                          <a:effectLst/>
                          <a:latin typeface="Times" panose="02020603050405020304" pitchFamily="18" charset="0"/>
                          <a:cs typeface="Times" panose="02020603050405020304" pitchFamily="18" charset="0"/>
                        </a:rPr>
                        <a:t>237</a:t>
                      </a:r>
                      <a:endParaRPr lang="en-US" sz="1600" b="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2225" algn="ctr" rtl="1">
                        <a:lnSpc>
                          <a:spcPct val="150000"/>
                        </a:lnSpc>
                        <a:spcAft>
                          <a:spcPts val="0"/>
                        </a:spcAft>
                      </a:pPr>
                      <a:r>
                        <a:rPr lang="en-US" sz="1600" b="0" dirty="0" smtClean="0">
                          <a:effectLst/>
                          <a:latin typeface="Times" panose="02020603050405020304" pitchFamily="18" charset="0"/>
                          <a:cs typeface="Times" panose="02020603050405020304" pitchFamily="18" charset="0"/>
                        </a:rPr>
                        <a:t>0.608</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53</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786</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2879</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indent="269875" algn="ctr" rtl="1">
                        <a:lnSpc>
                          <a:spcPct val="150000"/>
                        </a:lnSpc>
                        <a:spcAft>
                          <a:spcPts val="0"/>
                        </a:spcAft>
                      </a:pPr>
                      <a:r>
                        <a:rPr lang="fa-IR" sz="1400" b="1" kern="1200" dirty="0">
                          <a:solidFill>
                            <a:schemeClr val="tx1"/>
                          </a:solidFill>
                          <a:effectLst/>
                          <a:latin typeface="+mn-lt"/>
                          <a:ea typeface="+mn-ea"/>
                          <a:cs typeface="B Nazanin" panose="00000400000000000000" pitchFamily="2" charset="-78"/>
                        </a:rPr>
                        <a:t>سیلیکاژل با 5% وزنی مس</a:t>
                      </a:r>
                      <a:endParaRPr lang="en-US" sz="1400" b="1" kern="1200" dirty="0">
                        <a:solidFill>
                          <a:schemeClr val="tx1"/>
                        </a:solidFill>
                        <a:effectLst/>
                        <a:latin typeface="+mn-lt"/>
                        <a:ea typeface="+mn-ea"/>
                        <a:cs typeface="B Nazanin" panose="00000400000000000000" pitchFamily="2" charset="-78"/>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401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2225" algn="ctr" rtl="1">
                        <a:lnSpc>
                          <a:spcPct val="150000"/>
                        </a:lnSpc>
                        <a:spcAft>
                          <a:spcPts val="0"/>
                        </a:spcAft>
                      </a:pPr>
                      <a:r>
                        <a:rPr lang="en-US" sz="1600" b="0" dirty="0" smtClean="0">
                          <a:effectLst/>
                          <a:latin typeface="Times" panose="02020603050405020304" pitchFamily="18" charset="0"/>
                          <a:cs typeface="Times" panose="02020603050405020304" pitchFamily="18" charset="0"/>
                        </a:rPr>
                        <a:t>0.201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59</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1125</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53</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3504</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r>
              <a:tr h="0">
                <a:tc>
                  <a:txBody>
                    <a:bodyPr/>
                    <a:lstStyle/>
                    <a:p>
                      <a:pPr indent="269875" algn="ctr" rtl="1">
                        <a:lnSpc>
                          <a:spcPct val="150000"/>
                        </a:lnSpc>
                        <a:spcAft>
                          <a:spcPts val="0"/>
                        </a:spcAft>
                      </a:pPr>
                      <a:r>
                        <a:rPr lang="fa-IR" sz="1400" b="1" kern="1200" dirty="0">
                          <a:solidFill>
                            <a:schemeClr val="tx1"/>
                          </a:solidFill>
                          <a:effectLst/>
                          <a:latin typeface="+mn-lt"/>
                          <a:ea typeface="+mn-ea"/>
                          <a:cs typeface="B Nazanin" panose="00000400000000000000" pitchFamily="2" charset="-78"/>
                        </a:rPr>
                        <a:t>سیلیکاژل با 10% وزنی مس</a:t>
                      </a:r>
                      <a:endParaRPr lang="en-US" sz="1400" b="1" kern="1200" dirty="0">
                        <a:solidFill>
                          <a:schemeClr val="tx1"/>
                        </a:solidFill>
                        <a:effectLst/>
                        <a:latin typeface="+mn-lt"/>
                        <a:ea typeface="+mn-ea"/>
                        <a:cs typeface="B Nazanin" panose="00000400000000000000" pitchFamily="2" charset="-78"/>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401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2225" algn="ctr" rtl="1">
                        <a:lnSpc>
                          <a:spcPct val="150000"/>
                        </a:lnSpc>
                        <a:spcAft>
                          <a:spcPts val="0"/>
                        </a:spcAft>
                      </a:pPr>
                      <a:r>
                        <a:rPr lang="en-US" sz="1600" b="0" dirty="0" smtClean="0">
                          <a:effectLst/>
                          <a:latin typeface="Times" panose="02020603050405020304" pitchFamily="18" charset="0"/>
                          <a:cs typeface="Times" panose="02020603050405020304" pitchFamily="18" charset="0"/>
                        </a:rPr>
                        <a:t>0.313</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56</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962</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52</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3160</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r>
              <a:tr h="0">
                <a:tc>
                  <a:txBody>
                    <a:bodyPr/>
                    <a:lstStyle/>
                    <a:p>
                      <a:pPr indent="269875" algn="ctr" rtl="1">
                        <a:lnSpc>
                          <a:spcPct val="150000"/>
                        </a:lnSpc>
                        <a:spcAft>
                          <a:spcPts val="0"/>
                        </a:spcAft>
                      </a:pPr>
                      <a:r>
                        <a:rPr lang="fa-IR" sz="1400" b="1" kern="1200" dirty="0">
                          <a:solidFill>
                            <a:schemeClr val="tx1"/>
                          </a:solidFill>
                          <a:effectLst/>
                          <a:latin typeface="+mn-lt"/>
                          <a:ea typeface="+mn-ea"/>
                          <a:cs typeface="B Nazanin" panose="00000400000000000000" pitchFamily="2" charset="-78"/>
                        </a:rPr>
                        <a:t>سیلیکاژل با 15% وزنی مس</a:t>
                      </a:r>
                      <a:endParaRPr lang="en-US" sz="1400" b="1" kern="1200" dirty="0">
                        <a:solidFill>
                          <a:schemeClr val="tx1"/>
                        </a:solidFill>
                        <a:effectLst/>
                        <a:latin typeface="+mn-lt"/>
                        <a:ea typeface="+mn-ea"/>
                        <a:cs typeface="B Nazanin" panose="00000400000000000000" pitchFamily="2" charset="-78"/>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401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2225" algn="ctr" rtl="1">
                        <a:lnSpc>
                          <a:spcPct val="150000"/>
                        </a:lnSpc>
                        <a:spcAft>
                          <a:spcPts val="0"/>
                        </a:spcAft>
                      </a:pPr>
                      <a:r>
                        <a:rPr lang="en-US" sz="1600" b="0" dirty="0" smtClean="0">
                          <a:effectLst/>
                          <a:latin typeface="Times" panose="02020603050405020304" pitchFamily="18" charset="0"/>
                          <a:cs typeface="Times" panose="02020603050405020304" pitchFamily="18" charset="0"/>
                        </a:rPr>
                        <a:t>0.438</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54</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874</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51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c>
                  <a:txBody>
                    <a:bodyPr/>
                    <a:lstStyle/>
                    <a:p>
                      <a:pPr indent="269875" algn="ctr" rtl="1">
                        <a:lnSpc>
                          <a:spcPct val="150000"/>
                        </a:lnSpc>
                        <a:spcAft>
                          <a:spcPts val="0"/>
                        </a:spcAft>
                      </a:pPr>
                      <a:r>
                        <a:rPr lang="fa-IR" sz="1600" b="0" dirty="0">
                          <a:effectLst/>
                          <a:latin typeface="Times" panose="02020603050405020304" pitchFamily="18" charset="0"/>
                          <a:cs typeface="Times" panose="02020603050405020304" pitchFamily="18" charset="0"/>
                        </a:rPr>
                        <a:t>2981</a:t>
                      </a:r>
                      <a:endParaRPr lang="en-US" sz="1600" b="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tc>
              </a:tr>
            </a:tbl>
          </a:graphicData>
        </a:graphic>
      </p:graphicFrame>
      <p:sp>
        <p:nvSpPr>
          <p:cNvPr id="9" name="Rectangle 8"/>
          <p:cNvSpPr/>
          <p:nvPr/>
        </p:nvSpPr>
        <p:spPr>
          <a:xfrm>
            <a:off x="228600" y="1048434"/>
            <a:ext cx="8458200" cy="646331"/>
          </a:xfrm>
          <a:prstGeom prst="rect">
            <a:avLst/>
          </a:prstGeom>
        </p:spPr>
        <p:txBody>
          <a:bodyPr wrap="square">
            <a:spAutoFit/>
          </a:bodyPr>
          <a:lstStyle/>
          <a:p>
            <a:pPr algn="ctr" rtl="1">
              <a:spcAft>
                <a:spcPts val="0"/>
              </a:spcAft>
            </a:pPr>
            <a:r>
              <a:rPr lang="fa-IR" dirty="0">
                <a:cs typeface="B Nazanin" panose="00000400000000000000" pitchFamily="2" charset="-78"/>
              </a:rPr>
              <a:t>مقادیر ضریب هدایت حرارتی موثر بستر جاذب و زمان مراحل چهارگانه سیکل به ازای درصدهای وزنی مختلف از ذرات فلزی</a:t>
            </a:r>
            <a:endParaRPr lang="en-US" dirty="0">
              <a:cs typeface="B Nazanin" panose="00000400000000000000" pitchFamily="2" charset="-78"/>
            </a:endParaRPr>
          </a:p>
        </p:txBody>
      </p:sp>
    </p:spTree>
    <p:extLst>
      <p:ext uri="{BB962C8B-B14F-4D97-AF65-F5344CB8AC3E}">
        <p14:creationId xmlns:p14="http://schemas.microsoft.com/office/powerpoint/2010/main" val="832323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خصوصیات و توانمندی های کد</a:t>
            </a:r>
            <a:endParaRPr lang="en-US" sz="3200" dirty="0">
              <a:solidFill>
                <a:srgbClr val="FF0000"/>
              </a:solidFill>
              <a:cs typeface="B Titr" panose="00000700000000000000" pitchFamily="2" charset="-78"/>
            </a:endParaRPr>
          </a:p>
        </p:txBody>
      </p:sp>
      <p:sp>
        <p:nvSpPr>
          <p:cNvPr id="5" name="Rectangle 4"/>
          <p:cNvSpPr/>
          <p:nvPr/>
        </p:nvSpPr>
        <p:spPr>
          <a:xfrm>
            <a:off x="6477000" y="791029"/>
            <a:ext cx="2449710" cy="400110"/>
          </a:xfrm>
          <a:prstGeom prst="rect">
            <a:avLst/>
          </a:prstGeom>
        </p:spPr>
        <p:txBody>
          <a:bodyPr wrap="none">
            <a:spAutoFit/>
          </a:bodyPr>
          <a:lstStyle/>
          <a:p>
            <a:pPr algn="r" rtl="1"/>
            <a:r>
              <a:rPr lang="fa-IR" sz="2000" dirty="0" smtClean="0">
                <a:solidFill>
                  <a:prstClr val="black"/>
                </a:solidFill>
                <a:cs typeface="B Nazanin" panose="00000400000000000000" pitchFamily="2" charset="-78"/>
              </a:rPr>
              <a:t>10. </a:t>
            </a:r>
            <a:r>
              <a:rPr lang="fa-IR" sz="2000" dirty="0">
                <a:solidFill>
                  <a:prstClr val="black"/>
                </a:solidFill>
                <a:cs typeface="B Nazanin" panose="00000400000000000000" pitchFamily="2" charset="-78"/>
              </a:rPr>
              <a:t>توزیع دما در بستر جاذب</a:t>
            </a:r>
            <a:endParaRPr lang="en-US" sz="2000" dirty="0">
              <a:solidFill>
                <a:prstClr val="black"/>
              </a:solidFill>
              <a:cs typeface="B Nazanin" panose="00000400000000000000" pitchFamily="2" charset="-78"/>
            </a:endParaRPr>
          </a:p>
        </p:txBody>
      </p:sp>
      <p:pic>
        <p:nvPicPr>
          <p:cNvPr id="6" name="Picture 5" descr="C:\Users\Milad\Desktop\New folder (3)\4th stage-3D-T-1000sec.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743857"/>
            <a:ext cx="2743200" cy="2743200"/>
          </a:xfrm>
          <a:prstGeom prst="rect">
            <a:avLst/>
          </a:prstGeom>
          <a:noFill/>
          <a:ln>
            <a:noFill/>
          </a:ln>
        </p:spPr>
      </p:pic>
      <p:sp>
        <p:nvSpPr>
          <p:cNvPr id="7" name="Rectangle 6"/>
          <p:cNvSpPr/>
          <p:nvPr/>
        </p:nvSpPr>
        <p:spPr>
          <a:xfrm>
            <a:off x="6244564" y="3591318"/>
            <a:ext cx="2563523" cy="400110"/>
          </a:xfrm>
          <a:prstGeom prst="rect">
            <a:avLst/>
          </a:prstGeom>
        </p:spPr>
        <p:txBody>
          <a:bodyPr wrap="none">
            <a:spAutoFit/>
          </a:bodyPr>
          <a:lstStyle/>
          <a:p>
            <a:pPr algn="r" rtl="1"/>
            <a:r>
              <a:rPr lang="fa-IR" sz="2000" dirty="0" smtClean="0">
                <a:solidFill>
                  <a:prstClr val="black"/>
                </a:solidFill>
                <a:cs typeface="B Nazanin" panose="00000400000000000000" pitchFamily="2" charset="-78"/>
              </a:rPr>
              <a:t>11. </a:t>
            </a:r>
            <a:r>
              <a:rPr lang="fa-IR" sz="2000" dirty="0">
                <a:solidFill>
                  <a:prstClr val="black"/>
                </a:solidFill>
                <a:cs typeface="B Nazanin" panose="00000400000000000000" pitchFamily="2" charset="-78"/>
              </a:rPr>
              <a:t>توزیع فشار در بستر جاذب</a:t>
            </a:r>
            <a:endParaRPr lang="en-US" sz="2000" dirty="0">
              <a:solidFill>
                <a:prstClr val="black"/>
              </a:solidFill>
              <a:cs typeface="B Nazanin" panose="00000400000000000000" pitchFamily="2" charset="-78"/>
            </a:endParaRPr>
          </a:p>
        </p:txBody>
      </p:sp>
      <p:pic>
        <p:nvPicPr>
          <p:cNvPr id="8" name="Picture 7" descr="C:\Users\Milad\Desktop\New folder (3)\1st stage-2d-P-20 sec.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4943" y="3591318"/>
            <a:ext cx="2743200" cy="2743200"/>
          </a:xfrm>
          <a:prstGeom prst="rect">
            <a:avLst/>
          </a:prstGeom>
          <a:noFill/>
          <a:ln>
            <a:noFill/>
          </a:ln>
        </p:spPr>
      </p:pic>
    </p:spTree>
    <p:extLst>
      <p:ext uri="{BB962C8B-B14F-4D97-AF65-F5344CB8AC3E}">
        <p14:creationId xmlns:p14="http://schemas.microsoft.com/office/powerpoint/2010/main" val="726443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خصوصیات و توانمندی های کد</a:t>
            </a:r>
            <a:endParaRPr lang="en-US" sz="3200" dirty="0">
              <a:solidFill>
                <a:srgbClr val="FF0000"/>
              </a:solidFill>
              <a:cs typeface="B Titr" panose="00000700000000000000" pitchFamily="2" charset="-78"/>
            </a:endParaRPr>
          </a:p>
        </p:txBody>
      </p:sp>
      <p:sp>
        <p:nvSpPr>
          <p:cNvPr id="5" name="Rectangle 4"/>
          <p:cNvSpPr/>
          <p:nvPr/>
        </p:nvSpPr>
        <p:spPr>
          <a:xfrm>
            <a:off x="5943600" y="914400"/>
            <a:ext cx="2962671" cy="400110"/>
          </a:xfrm>
          <a:prstGeom prst="rect">
            <a:avLst/>
          </a:prstGeom>
        </p:spPr>
        <p:txBody>
          <a:bodyPr wrap="none">
            <a:spAutoFit/>
          </a:bodyPr>
          <a:lstStyle/>
          <a:p>
            <a:pPr algn="r" rtl="1"/>
            <a:r>
              <a:rPr lang="fa-IR" sz="2000" dirty="0" smtClean="0">
                <a:solidFill>
                  <a:prstClr val="black"/>
                </a:solidFill>
                <a:cs typeface="B Nazanin" panose="00000400000000000000" pitchFamily="2" charset="-78"/>
              </a:rPr>
              <a:t>11. </a:t>
            </a:r>
            <a:r>
              <a:rPr lang="fa-IR" sz="2000" dirty="0">
                <a:solidFill>
                  <a:prstClr val="black"/>
                </a:solidFill>
                <a:cs typeface="B Nazanin" panose="00000400000000000000" pitchFamily="2" charset="-78"/>
              </a:rPr>
              <a:t>ارایه پارامترهای عملکردی چیلر</a:t>
            </a:r>
            <a:endParaRPr lang="en-US" sz="2000" dirty="0">
              <a:solidFill>
                <a:prstClr val="black"/>
              </a:solidFill>
              <a:cs typeface="B Nazanin" panose="00000400000000000000" pitchFamily="2" charset="-78"/>
            </a:endParaRPr>
          </a:p>
        </p:txBody>
      </p:sp>
      <p:pic>
        <p:nvPicPr>
          <p:cNvPr id="6" name="Picture 5" descr="F:\Thesis\without fin-SCP.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8400"/>
            <a:ext cx="3657600" cy="2743200"/>
          </a:xfrm>
          <a:prstGeom prst="rect">
            <a:avLst/>
          </a:prstGeom>
          <a:noFill/>
          <a:ln>
            <a:noFill/>
          </a:ln>
        </p:spPr>
      </p:pic>
      <p:pic>
        <p:nvPicPr>
          <p:cNvPr id="7" name="Picture 6" descr="F:\Thesis\without fin-cop.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2438400"/>
            <a:ext cx="3657600" cy="2743200"/>
          </a:xfrm>
          <a:prstGeom prst="rect">
            <a:avLst/>
          </a:prstGeom>
          <a:noFill/>
          <a:ln>
            <a:noFill/>
          </a:ln>
        </p:spPr>
      </p:pic>
    </p:spTree>
    <p:extLst>
      <p:ext uri="{BB962C8B-B14F-4D97-AF65-F5344CB8AC3E}">
        <p14:creationId xmlns:p14="http://schemas.microsoft.com/office/powerpoint/2010/main" val="1961743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417638"/>
            <a:ext cx="5229225" cy="4914900"/>
          </a:xfrm>
          <a:prstGeom prst="rect">
            <a:avLst/>
          </a:prstGeom>
        </p:spPr>
      </p:pic>
      <p:sp>
        <p:nvSpPr>
          <p:cNvPr id="5" name="Freeform 4"/>
          <p:cNvSpPr/>
          <p:nvPr/>
        </p:nvSpPr>
        <p:spPr>
          <a:xfrm>
            <a:off x="1370674" y="3029262"/>
            <a:ext cx="1112127" cy="1608083"/>
          </a:xfrm>
          <a:custGeom>
            <a:avLst/>
            <a:gdLst>
              <a:gd name="connsiteX0" fmla="*/ 0 w 2128345"/>
              <a:gd name="connsiteY0" fmla="*/ 0 h 1608083"/>
              <a:gd name="connsiteX1" fmla="*/ 2112579 w 2128345"/>
              <a:gd name="connsiteY1" fmla="*/ 15765 h 1608083"/>
              <a:gd name="connsiteX2" fmla="*/ 1308538 w 2128345"/>
              <a:gd name="connsiteY2" fmla="*/ 189186 h 1608083"/>
              <a:gd name="connsiteX3" fmla="*/ 2128345 w 2128345"/>
              <a:gd name="connsiteY3" fmla="*/ 204952 h 1608083"/>
              <a:gd name="connsiteX4" fmla="*/ 1308538 w 2128345"/>
              <a:gd name="connsiteY4" fmla="*/ 362607 h 1608083"/>
              <a:gd name="connsiteX5" fmla="*/ 2112579 w 2128345"/>
              <a:gd name="connsiteY5" fmla="*/ 394138 h 1608083"/>
              <a:gd name="connsiteX6" fmla="*/ 1324304 w 2128345"/>
              <a:gd name="connsiteY6" fmla="*/ 536028 h 1608083"/>
              <a:gd name="connsiteX7" fmla="*/ 2112579 w 2128345"/>
              <a:gd name="connsiteY7" fmla="*/ 567559 h 1608083"/>
              <a:gd name="connsiteX8" fmla="*/ 1324304 w 2128345"/>
              <a:gd name="connsiteY8" fmla="*/ 725214 h 1608083"/>
              <a:gd name="connsiteX9" fmla="*/ 2112579 w 2128345"/>
              <a:gd name="connsiteY9" fmla="*/ 756745 h 1608083"/>
              <a:gd name="connsiteX10" fmla="*/ 1308538 w 2128345"/>
              <a:gd name="connsiteY10" fmla="*/ 914400 h 1608083"/>
              <a:gd name="connsiteX11" fmla="*/ 2112579 w 2128345"/>
              <a:gd name="connsiteY11" fmla="*/ 930165 h 1608083"/>
              <a:gd name="connsiteX12" fmla="*/ 1308538 w 2128345"/>
              <a:gd name="connsiteY12" fmla="*/ 1087821 h 1608083"/>
              <a:gd name="connsiteX13" fmla="*/ 2112579 w 2128345"/>
              <a:gd name="connsiteY13" fmla="*/ 1119352 h 1608083"/>
              <a:gd name="connsiteX14" fmla="*/ 1308538 w 2128345"/>
              <a:gd name="connsiteY14" fmla="*/ 1277007 h 1608083"/>
              <a:gd name="connsiteX15" fmla="*/ 2112579 w 2128345"/>
              <a:gd name="connsiteY15" fmla="*/ 1292772 h 1608083"/>
              <a:gd name="connsiteX16" fmla="*/ 1308538 w 2128345"/>
              <a:gd name="connsiteY16" fmla="*/ 1434662 h 1608083"/>
              <a:gd name="connsiteX17" fmla="*/ 2112579 w 2128345"/>
              <a:gd name="connsiteY17" fmla="*/ 1466193 h 1608083"/>
              <a:gd name="connsiteX18" fmla="*/ 1324304 w 2128345"/>
              <a:gd name="connsiteY18" fmla="*/ 1592317 h 1608083"/>
              <a:gd name="connsiteX19" fmla="*/ 31531 w 2128345"/>
              <a:gd name="connsiteY19" fmla="*/ 1608083 h 1608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28345" h="1608083">
                <a:moveTo>
                  <a:pt x="0" y="0"/>
                </a:moveTo>
                <a:lnTo>
                  <a:pt x="2112579" y="15765"/>
                </a:lnTo>
                <a:lnTo>
                  <a:pt x="1308538" y="189186"/>
                </a:lnTo>
                <a:lnTo>
                  <a:pt x="2128345" y="204952"/>
                </a:lnTo>
                <a:lnTo>
                  <a:pt x="1308538" y="362607"/>
                </a:lnTo>
                <a:lnTo>
                  <a:pt x="2112579" y="394138"/>
                </a:lnTo>
                <a:lnTo>
                  <a:pt x="1324304" y="536028"/>
                </a:lnTo>
                <a:lnTo>
                  <a:pt x="2112579" y="567559"/>
                </a:lnTo>
                <a:lnTo>
                  <a:pt x="1324304" y="725214"/>
                </a:lnTo>
                <a:lnTo>
                  <a:pt x="2112579" y="756745"/>
                </a:lnTo>
                <a:lnTo>
                  <a:pt x="1308538" y="914400"/>
                </a:lnTo>
                <a:lnTo>
                  <a:pt x="2112579" y="930165"/>
                </a:lnTo>
                <a:lnTo>
                  <a:pt x="1308538" y="1087821"/>
                </a:lnTo>
                <a:lnTo>
                  <a:pt x="2112579" y="1119352"/>
                </a:lnTo>
                <a:lnTo>
                  <a:pt x="1308538" y="1277007"/>
                </a:lnTo>
                <a:lnTo>
                  <a:pt x="2112579" y="1292772"/>
                </a:lnTo>
                <a:lnTo>
                  <a:pt x="1308538" y="1434662"/>
                </a:lnTo>
                <a:lnTo>
                  <a:pt x="2112579" y="1466193"/>
                </a:lnTo>
                <a:lnTo>
                  <a:pt x="1324304" y="1592317"/>
                </a:lnTo>
                <a:lnTo>
                  <a:pt x="31531" y="1608083"/>
                </a:lnTo>
              </a:path>
            </a:pathLst>
          </a:custGeom>
          <a:noFill/>
          <a:ln w="31750">
            <a:solidFill>
              <a:srgbClr val="FF0000"/>
            </a:solidFill>
          </a:ln>
          <a:effectLst>
            <a:reflection stA="45000" endPos="4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rot="10800000">
            <a:off x="6581032" y="3029264"/>
            <a:ext cx="1319048" cy="1608083"/>
          </a:xfrm>
          <a:custGeom>
            <a:avLst/>
            <a:gdLst>
              <a:gd name="connsiteX0" fmla="*/ 0 w 2128345"/>
              <a:gd name="connsiteY0" fmla="*/ 0 h 1608083"/>
              <a:gd name="connsiteX1" fmla="*/ 2112579 w 2128345"/>
              <a:gd name="connsiteY1" fmla="*/ 15765 h 1608083"/>
              <a:gd name="connsiteX2" fmla="*/ 1308538 w 2128345"/>
              <a:gd name="connsiteY2" fmla="*/ 189186 h 1608083"/>
              <a:gd name="connsiteX3" fmla="*/ 2128345 w 2128345"/>
              <a:gd name="connsiteY3" fmla="*/ 204952 h 1608083"/>
              <a:gd name="connsiteX4" fmla="*/ 1308538 w 2128345"/>
              <a:gd name="connsiteY4" fmla="*/ 362607 h 1608083"/>
              <a:gd name="connsiteX5" fmla="*/ 2112579 w 2128345"/>
              <a:gd name="connsiteY5" fmla="*/ 394138 h 1608083"/>
              <a:gd name="connsiteX6" fmla="*/ 1324304 w 2128345"/>
              <a:gd name="connsiteY6" fmla="*/ 536028 h 1608083"/>
              <a:gd name="connsiteX7" fmla="*/ 2112579 w 2128345"/>
              <a:gd name="connsiteY7" fmla="*/ 567559 h 1608083"/>
              <a:gd name="connsiteX8" fmla="*/ 1324304 w 2128345"/>
              <a:gd name="connsiteY8" fmla="*/ 725214 h 1608083"/>
              <a:gd name="connsiteX9" fmla="*/ 2112579 w 2128345"/>
              <a:gd name="connsiteY9" fmla="*/ 756745 h 1608083"/>
              <a:gd name="connsiteX10" fmla="*/ 1308538 w 2128345"/>
              <a:gd name="connsiteY10" fmla="*/ 914400 h 1608083"/>
              <a:gd name="connsiteX11" fmla="*/ 2112579 w 2128345"/>
              <a:gd name="connsiteY11" fmla="*/ 930165 h 1608083"/>
              <a:gd name="connsiteX12" fmla="*/ 1308538 w 2128345"/>
              <a:gd name="connsiteY12" fmla="*/ 1087821 h 1608083"/>
              <a:gd name="connsiteX13" fmla="*/ 2112579 w 2128345"/>
              <a:gd name="connsiteY13" fmla="*/ 1119352 h 1608083"/>
              <a:gd name="connsiteX14" fmla="*/ 1308538 w 2128345"/>
              <a:gd name="connsiteY14" fmla="*/ 1277007 h 1608083"/>
              <a:gd name="connsiteX15" fmla="*/ 2112579 w 2128345"/>
              <a:gd name="connsiteY15" fmla="*/ 1292772 h 1608083"/>
              <a:gd name="connsiteX16" fmla="*/ 1308538 w 2128345"/>
              <a:gd name="connsiteY16" fmla="*/ 1434662 h 1608083"/>
              <a:gd name="connsiteX17" fmla="*/ 2112579 w 2128345"/>
              <a:gd name="connsiteY17" fmla="*/ 1466193 h 1608083"/>
              <a:gd name="connsiteX18" fmla="*/ 1324304 w 2128345"/>
              <a:gd name="connsiteY18" fmla="*/ 1592317 h 1608083"/>
              <a:gd name="connsiteX19" fmla="*/ 31531 w 2128345"/>
              <a:gd name="connsiteY19" fmla="*/ 1608083 h 1608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28345" h="1608083">
                <a:moveTo>
                  <a:pt x="0" y="0"/>
                </a:moveTo>
                <a:lnTo>
                  <a:pt x="2112579" y="15765"/>
                </a:lnTo>
                <a:lnTo>
                  <a:pt x="1308538" y="189186"/>
                </a:lnTo>
                <a:lnTo>
                  <a:pt x="2128345" y="204952"/>
                </a:lnTo>
                <a:lnTo>
                  <a:pt x="1308538" y="362607"/>
                </a:lnTo>
                <a:lnTo>
                  <a:pt x="2112579" y="394138"/>
                </a:lnTo>
                <a:lnTo>
                  <a:pt x="1324304" y="536028"/>
                </a:lnTo>
                <a:lnTo>
                  <a:pt x="2112579" y="567559"/>
                </a:lnTo>
                <a:lnTo>
                  <a:pt x="1324304" y="725214"/>
                </a:lnTo>
                <a:lnTo>
                  <a:pt x="2112579" y="756745"/>
                </a:lnTo>
                <a:lnTo>
                  <a:pt x="1308538" y="914400"/>
                </a:lnTo>
                <a:lnTo>
                  <a:pt x="2112579" y="930165"/>
                </a:lnTo>
                <a:lnTo>
                  <a:pt x="1308538" y="1087821"/>
                </a:lnTo>
                <a:lnTo>
                  <a:pt x="2112579" y="1119352"/>
                </a:lnTo>
                <a:lnTo>
                  <a:pt x="1308538" y="1277007"/>
                </a:lnTo>
                <a:lnTo>
                  <a:pt x="2112579" y="1292772"/>
                </a:lnTo>
                <a:lnTo>
                  <a:pt x="1308538" y="1434662"/>
                </a:lnTo>
                <a:lnTo>
                  <a:pt x="2112579" y="1466193"/>
                </a:lnTo>
                <a:lnTo>
                  <a:pt x="1324304" y="1592317"/>
                </a:lnTo>
                <a:lnTo>
                  <a:pt x="31531" y="1608083"/>
                </a:lnTo>
              </a:path>
            </a:pathLst>
          </a:custGeom>
          <a:noFill/>
          <a:ln w="31750">
            <a:solidFill>
              <a:srgbClr val="0070C0"/>
            </a:solidFill>
          </a:ln>
          <a:effectLst>
            <a:reflection stA="45000" endPos="4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16200000">
            <a:off x="6645526" y="3651251"/>
            <a:ext cx="1410660" cy="400110"/>
          </a:xfrm>
          <a:prstGeom prst="rect">
            <a:avLst/>
          </a:prstGeom>
          <a:noFill/>
        </p:spPr>
        <p:txBody>
          <a:bodyPr wrap="square" rtlCol="0">
            <a:spAutoFit/>
          </a:bodyPr>
          <a:lstStyle/>
          <a:p>
            <a:pPr algn="r" rtl="1"/>
            <a:r>
              <a:rPr lang="fa-IR" sz="2000" dirty="0">
                <a:cs typeface="B Homa" panose="00000400000000000000" pitchFamily="2" charset="-78"/>
              </a:rPr>
              <a:t>بستر جاذب 2</a:t>
            </a:r>
            <a:endParaRPr lang="en-US" sz="2000" dirty="0">
              <a:cs typeface="B Homa" panose="00000400000000000000" pitchFamily="2" charset="-78"/>
            </a:endParaRPr>
          </a:p>
        </p:txBody>
      </p:sp>
      <p:sp>
        <p:nvSpPr>
          <p:cNvPr id="8" name="TextBox 7"/>
          <p:cNvSpPr txBox="1"/>
          <p:nvPr/>
        </p:nvSpPr>
        <p:spPr>
          <a:xfrm rot="16200000">
            <a:off x="1066356" y="3748865"/>
            <a:ext cx="1338931" cy="400110"/>
          </a:xfrm>
          <a:prstGeom prst="rect">
            <a:avLst/>
          </a:prstGeom>
          <a:noFill/>
        </p:spPr>
        <p:txBody>
          <a:bodyPr wrap="square" rtlCol="0">
            <a:spAutoFit/>
          </a:bodyPr>
          <a:lstStyle/>
          <a:p>
            <a:pPr algn="r" rtl="1"/>
            <a:r>
              <a:rPr lang="fa-IR" sz="2000" dirty="0">
                <a:cs typeface="B Homa" panose="00000400000000000000" pitchFamily="2" charset="-78"/>
              </a:rPr>
              <a:t>بستر جاذب 1</a:t>
            </a:r>
            <a:endParaRPr lang="en-US" sz="2000" dirty="0">
              <a:cs typeface="B Homa" panose="00000400000000000000" pitchFamily="2" charset="-78"/>
            </a:endParaRPr>
          </a:p>
        </p:txBody>
      </p:sp>
      <p:sp>
        <p:nvSpPr>
          <p:cNvPr id="9" name="TextBox 8"/>
          <p:cNvSpPr txBox="1"/>
          <p:nvPr/>
        </p:nvSpPr>
        <p:spPr>
          <a:xfrm>
            <a:off x="4058551" y="1769161"/>
            <a:ext cx="1008995" cy="400110"/>
          </a:xfrm>
          <a:prstGeom prst="rect">
            <a:avLst/>
          </a:prstGeom>
          <a:noFill/>
        </p:spPr>
        <p:txBody>
          <a:bodyPr wrap="square" rtlCol="0">
            <a:spAutoFit/>
          </a:bodyPr>
          <a:lstStyle/>
          <a:p>
            <a:pPr algn="r" rtl="1"/>
            <a:r>
              <a:rPr lang="fa-IR" sz="2000" dirty="0">
                <a:cs typeface="B Homa" panose="00000400000000000000" pitchFamily="2" charset="-78"/>
              </a:rPr>
              <a:t>کندانسور</a:t>
            </a:r>
            <a:endParaRPr lang="en-US" sz="2000" dirty="0">
              <a:cs typeface="B Homa" panose="00000400000000000000" pitchFamily="2" charset="-78"/>
            </a:endParaRPr>
          </a:p>
        </p:txBody>
      </p:sp>
      <p:sp>
        <p:nvSpPr>
          <p:cNvPr id="10" name="TextBox 9"/>
          <p:cNvSpPr txBox="1"/>
          <p:nvPr/>
        </p:nvSpPr>
        <p:spPr>
          <a:xfrm>
            <a:off x="4028662" y="5484569"/>
            <a:ext cx="1008995" cy="400110"/>
          </a:xfrm>
          <a:prstGeom prst="rect">
            <a:avLst/>
          </a:prstGeom>
          <a:noFill/>
        </p:spPr>
        <p:txBody>
          <a:bodyPr wrap="square" rtlCol="0">
            <a:spAutoFit/>
          </a:bodyPr>
          <a:lstStyle/>
          <a:p>
            <a:pPr algn="r" rtl="1"/>
            <a:r>
              <a:rPr lang="fa-IR" sz="2000" dirty="0">
                <a:cs typeface="B Homa" panose="00000400000000000000" pitchFamily="2" charset="-78"/>
              </a:rPr>
              <a:t>اواپراتور</a:t>
            </a:r>
            <a:endParaRPr lang="en-US" sz="2000" dirty="0">
              <a:cs typeface="B Homa" panose="00000400000000000000" pitchFamily="2" charset="-78"/>
            </a:endParaRPr>
          </a:p>
        </p:txBody>
      </p:sp>
      <p:sp>
        <p:nvSpPr>
          <p:cNvPr id="11" name="TextBox 10"/>
          <p:cNvSpPr txBox="1"/>
          <p:nvPr/>
        </p:nvSpPr>
        <p:spPr>
          <a:xfrm>
            <a:off x="6242075" y="1754832"/>
            <a:ext cx="1229711" cy="400110"/>
          </a:xfrm>
          <a:prstGeom prst="rect">
            <a:avLst/>
          </a:prstGeom>
          <a:noFill/>
        </p:spPr>
        <p:txBody>
          <a:bodyPr wrap="square" rtlCol="0">
            <a:spAutoFit/>
          </a:bodyPr>
          <a:lstStyle/>
          <a:p>
            <a:pPr algn="r" rtl="1"/>
            <a:r>
              <a:rPr lang="fa-IR" sz="2000" dirty="0">
                <a:cs typeface="B Homa" panose="00000400000000000000" pitchFamily="2" charset="-78"/>
              </a:rPr>
              <a:t>شیر 2</a:t>
            </a:r>
            <a:endParaRPr lang="en-US" sz="2000" dirty="0">
              <a:cs typeface="B Homa" panose="00000400000000000000" pitchFamily="2" charset="-78"/>
            </a:endParaRPr>
          </a:p>
        </p:txBody>
      </p:sp>
      <p:sp>
        <p:nvSpPr>
          <p:cNvPr id="12" name="TextBox 11"/>
          <p:cNvSpPr txBox="1"/>
          <p:nvPr/>
        </p:nvSpPr>
        <p:spPr>
          <a:xfrm>
            <a:off x="1057190" y="5484569"/>
            <a:ext cx="1229711" cy="400110"/>
          </a:xfrm>
          <a:prstGeom prst="rect">
            <a:avLst/>
          </a:prstGeom>
          <a:noFill/>
        </p:spPr>
        <p:txBody>
          <a:bodyPr wrap="square" rtlCol="0">
            <a:spAutoFit/>
          </a:bodyPr>
          <a:lstStyle/>
          <a:p>
            <a:pPr algn="r" rtl="1"/>
            <a:r>
              <a:rPr lang="fa-IR" sz="2000" dirty="0">
                <a:cs typeface="B Homa" panose="00000400000000000000" pitchFamily="2" charset="-78"/>
              </a:rPr>
              <a:t>شیر 4</a:t>
            </a:r>
            <a:endParaRPr lang="en-US" sz="2000" dirty="0">
              <a:cs typeface="B Homa" panose="00000400000000000000" pitchFamily="2" charset="-78"/>
            </a:endParaRPr>
          </a:p>
        </p:txBody>
      </p:sp>
      <p:sp>
        <p:nvSpPr>
          <p:cNvPr id="13" name="TextBox 12"/>
          <p:cNvSpPr txBox="1"/>
          <p:nvPr/>
        </p:nvSpPr>
        <p:spPr>
          <a:xfrm>
            <a:off x="1039455" y="1754832"/>
            <a:ext cx="1229711" cy="400110"/>
          </a:xfrm>
          <a:prstGeom prst="rect">
            <a:avLst/>
          </a:prstGeom>
          <a:noFill/>
        </p:spPr>
        <p:txBody>
          <a:bodyPr wrap="square" rtlCol="0">
            <a:spAutoFit/>
          </a:bodyPr>
          <a:lstStyle/>
          <a:p>
            <a:pPr algn="r" rtl="1"/>
            <a:r>
              <a:rPr lang="fa-IR" sz="2000" dirty="0">
                <a:cs typeface="B Homa" panose="00000400000000000000" pitchFamily="2" charset="-78"/>
              </a:rPr>
              <a:t>شیر 1</a:t>
            </a:r>
            <a:endParaRPr lang="en-US" sz="2000" dirty="0">
              <a:cs typeface="B Homa" panose="00000400000000000000" pitchFamily="2" charset="-78"/>
            </a:endParaRPr>
          </a:p>
        </p:txBody>
      </p:sp>
      <p:sp>
        <p:nvSpPr>
          <p:cNvPr id="14" name="TextBox 13"/>
          <p:cNvSpPr txBox="1"/>
          <p:nvPr/>
        </p:nvSpPr>
        <p:spPr>
          <a:xfrm>
            <a:off x="6287731" y="5484569"/>
            <a:ext cx="1229711" cy="400110"/>
          </a:xfrm>
          <a:prstGeom prst="rect">
            <a:avLst/>
          </a:prstGeom>
          <a:noFill/>
        </p:spPr>
        <p:txBody>
          <a:bodyPr wrap="square" rtlCol="0">
            <a:spAutoFit/>
          </a:bodyPr>
          <a:lstStyle/>
          <a:p>
            <a:pPr algn="r" rtl="1"/>
            <a:r>
              <a:rPr lang="fa-IR" sz="2000" dirty="0">
                <a:cs typeface="B Homa" panose="00000400000000000000" pitchFamily="2" charset="-78"/>
              </a:rPr>
              <a:t>شیر 3</a:t>
            </a:r>
            <a:endParaRPr lang="en-US" sz="2000" dirty="0">
              <a:cs typeface="B Homa" panose="00000400000000000000" pitchFamily="2" charset="-78"/>
            </a:endParaRPr>
          </a:p>
        </p:txBody>
      </p:sp>
      <p:sp>
        <p:nvSpPr>
          <p:cNvPr id="15" name="TextBox 14"/>
          <p:cNvSpPr txBox="1"/>
          <p:nvPr/>
        </p:nvSpPr>
        <p:spPr>
          <a:xfrm rot="16200000">
            <a:off x="4318025" y="3748865"/>
            <a:ext cx="1376855" cy="400110"/>
          </a:xfrm>
          <a:prstGeom prst="rect">
            <a:avLst/>
          </a:prstGeom>
          <a:noFill/>
        </p:spPr>
        <p:txBody>
          <a:bodyPr wrap="square" rtlCol="0">
            <a:spAutoFit/>
          </a:bodyPr>
          <a:lstStyle/>
          <a:p>
            <a:pPr algn="r" rtl="1"/>
            <a:r>
              <a:rPr lang="fa-IR" sz="2000" dirty="0">
                <a:cs typeface="B Homa" panose="00000400000000000000" pitchFamily="2" charset="-78"/>
              </a:rPr>
              <a:t>شیر انبساطی</a:t>
            </a:r>
            <a:endParaRPr lang="en-US" sz="2000" dirty="0">
              <a:cs typeface="B Homa" panose="00000400000000000000" pitchFamily="2" charset="-78"/>
            </a:endParaRPr>
          </a:p>
        </p:txBody>
      </p:sp>
      <p:grpSp>
        <p:nvGrpSpPr>
          <p:cNvPr id="16" name="Group 8"/>
          <p:cNvGrpSpPr>
            <a:grpSpLocks/>
          </p:cNvGrpSpPr>
          <p:nvPr/>
        </p:nvGrpSpPr>
        <p:grpSpPr bwMode="auto">
          <a:xfrm>
            <a:off x="4605190" y="2218500"/>
            <a:ext cx="126467" cy="136657"/>
            <a:chOff x="2688" y="1486"/>
            <a:chExt cx="240" cy="223"/>
          </a:xfrm>
        </p:grpSpPr>
        <p:sp>
          <p:nvSpPr>
            <p:cNvPr id="1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 name="Group 8"/>
          <p:cNvGrpSpPr>
            <a:grpSpLocks/>
          </p:cNvGrpSpPr>
          <p:nvPr/>
        </p:nvGrpSpPr>
        <p:grpSpPr bwMode="auto">
          <a:xfrm>
            <a:off x="2854067" y="4518543"/>
            <a:ext cx="126467" cy="136657"/>
            <a:chOff x="2688" y="1486"/>
            <a:chExt cx="240" cy="223"/>
          </a:xfrm>
        </p:grpSpPr>
        <p:sp>
          <p:nvSpPr>
            <p:cNvPr id="2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 name="Group 8"/>
          <p:cNvGrpSpPr>
            <a:grpSpLocks/>
          </p:cNvGrpSpPr>
          <p:nvPr/>
        </p:nvGrpSpPr>
        <p:grpSpPr bwMode="auto">
          <a:xfrm>
            <a:off x="2794911" y="4153607"/>
            <a:ext cx="126467" cy="136657"/>
            <a:chOff x="2688" y="1486"/>
            <a:chExt cx="240" cy="223"/>
          </a:xfrm>
        </p:grpSpPr>
        <p:sp>
          <p:nvSpPr>
            <p:cNvPr id="2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 name="Group 8"/>
          <p:cNvGrpSpPr>
            <a:grpSpLocks/>
          </p:cNvGrpSpPr>
          <p:nvPr/>
        </p:nvGrpSpPr>
        <p:grpSpPr bwMode="auto">
          <a:xfrm>
            <a:off x="2586013" y="3875981"/>
            <a:ext cx="126467" cy="136657"/>
            <a:chOff x="2688" y="1486"/>
            <a:chExt cx="240" cy="223"/>
          </a:xfrm>
        </p:grpSpPr>
        <p:sp>
          <p:nvSpPr>
            <p:cNvPr id="2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 name="Group 8"/>
          <p:cNvGrpSpPr>
            <a:grpSpLocks/>
          </p:cNvGrpSpPr>
          <p:nvPr/>
        </p:nvGrpSpPr>
        <p:grpSpPr bwMode="auto">
          <a:xfrm>
            <a:off x="2615521" y="3211128"/>
            <a:ext cx="126467" cy="136657"/>
            <a:chOff x="2688" y="1486"/>
            <a:chExt cx="240" cy="223"/>
          </a:xfrm>
        </p:grpSpPr>
        <p:sp>
          <p:nvSpPr>
            <p:cNvPr id="3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 name="Group 8"/>
          <p:cNvGrpSpPr>
            <a:grpSpLocks/>
          </p:cNvGrpSpPr>
          <p:nvPr/>
        </p:nvGrpSpPr>
        <p:grpSpPr bwMode="auto">
          <a:xfrm>
            <a:off x="2812699" y="3496076"/>
            <a:ext cx="126467" cy="136657"/>
            <a:chOff x="2688" y="1486"/>
            <a:chExt cx="240" cy="223"/>
          </a:xfrm>
        </p:grpSpPr>
        <p:sp>
          <p:nvSpPr>
            <p:cNvPr id="3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0" name="Group 8"/>
          <p:cNvGrpSpPr>
            <a:grpSpLocks/>
          </p:cNvGrpSpPr>
          <p:nvPr/>
        </p:nvGrpSpPr>
        <p:grpSpPr bwMode="auto">
          <a:xfrm>
            <a:off x="4134594" y="1593036"/>
            <a:ext cx="126467" cy="136657"/>
            <a:chOff x="2688" y="1486"/>
            <a:chExt cx="240" cy="223"/>
          </a:xfrm>
        </p:grpSpPr>
        <p:sp>
          <p:nvSpPr>
            <p:cNvPr id="4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 name="Group 8"/>
          <p:cNvGrpSpPr>
            <a:grpSpLocks/>
          </p:cNvGrpSpPr>
          <p:nvPr/>
        </p:nvGrpSpPr>
        <p:grpSpPr bwMode="auto">
          <a:xfrm>
            <a:off x="5084151" y="2096809"/>
            <a:ext cx="126467" cy="136657"/>
            <a:chOff x="2688" y="1486"/>
            <a:chExt cx="240" cy="223"/>
          </a:xfrm>
        </p:grpSpPr>
        <p:sp>
          <p:nvSpPr>
            <p:cNvPr id="4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 name="Group 8"/>
          <p:cNvGrpSpPr>
            <a:grpSpLocks/>
          </p:cNvGrpSpPr>
          <p:nvPr/>
        </p:nvGrpSpPr>
        <p:grpSpPr bwMode="auto">
          <a:xfrm>
            <a:off x="4937958" y="1582183"/>
            <a:ext cx="126467" cy="136657"/>
            <a:chOff x="2688" y="1486"/>
            <a:chExt cx="240" cy="223"/>
          </a:xfrm>
        </p:grpSpPr>
        <p:sp>
          <p:nvSpPr>
            <p:cNvPr id="4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 name="Group 8"/>
          <p:cNvGrpSpPr>
            <a:grpSpLocks/>
          </p:cNvGrpSpPr>
          <p:nvPr/>
        </p:nvGrpSpPr>
        <p:grpSpPr bwMode="auto">
          <a:xfrm>
            <a:off x="4105086" y="2161492"/>
            <a:ext cx="126467" cy="136657"/>
            <a:chOff x="2688" y="1486"/>
            <a:chExt cx="240" cy="223"/>
          </a:xfrm>
        </p:grpSpPr>
        <p:sp>
          <p:nvSpPr>
            <p:cNvPr id="5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 name="Group 8"/>
          <p:cNvGrpSpPr>
            <a:grpSpLocks/>
          </p:cNvGrpSpPr>
          <p:nvPr/>
        </p:nvGrpSpPr>
        <p:grpSpPr bwMode="auto">
          <a:xfrm>
            <a:off x="6240547" y="3154612"/>
            <a:ext cx="126467" cy="136657"/>
            <a:chOff x="2688" y="1486"/>
            <a:chExt cx="240" cy="223"/>
          </a:xfrm>
        </p:grpSpPr>
        <p:sp>
          <p:nvSpPr>
            <p:cNvPr id="5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 name="Group 8"/>
          <p:cNvGrpSpPr>
            <a:grpSpLocks/>
          </p:cNvGrpSpPr>
          <p:nvPr/>
        </p:nvGrpSpPr>
        <p:grpSpPr bwMode="auto">
          <a:xfrm>
            <a:off x="6276419" y="3487329"/>
            <a:ext cx="126467" cy="136657"/>
            <a:chOff x="2688" y="1486"/>
            <a:chExt cx="240" cy="223"/>
          </a:xfrm>
        </p:grpSpPr>
        <p:sp>
          <p:nvSpPr>
            <p:cNvPr id="6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 name="Group 8"/>
          <p:cNvGrpSpPr>
            <a:grpSpLocks/>
          </p:cNvGrpSpPr>
          <p:nvPr/>
        </p:nvGrpSpPr>
        <p:grpSpPr bwMode="auto">
          <a:xfrm>
            <a:off x="2866430" y="3015648"/>
            <a:ext cx="126467" cy="136657"/>
            <a:chOff x="2688" y="1486"/>
            <a:chExt cx="240" cy="223"/>
          </a:xfrm>
        </p:grpSpPr>
        <p:sp>
          <p:nvSpPr>
            <p:cNvPr id="6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 name="Group 8"/>
          <p:cNvGrpSpPr>
            <a:grpSpLocks/>
          </p:cNvGrpSpPr>
          <p:nvPr/>
        </p:nvGrpSpPr>
        <p:grpSpPr bwMode="auto">
          <a:xfrm>
            <a:off x="6157829" y="3794224"/>
            <a:ext cx="126467" cy="136657"/>
            <a:chOff x="2688" y="1486"/>
            <a:chExt cx="240" cy="223"/>
          </a:xfrm>
        </p:grpSpPr>
        <p:sp>
          <p:nvSpPr>
            <p:cNvPr id="6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 name="Group 8"/>
          <p:cNvGrpSpPr>
            <a:grpSpLocks/>
          </p:cNvGrpSpPr>
          <p:nvPr/>
        </p:nvGrpSpPr>
        <p:grpSpPr bwMode="auto">
          <a:xfrm>
            <a:off x="4068931" y="5418693"/>
            <a:ext cx="126467" cy="136657"/>
            <a:chOff x="2688" y="1486"/>
            <a:chExt cx="240" cy="223"/>
          </a:xfrm>
        </p:grpSpPr>
        <p:sp>
          <p:nvSpPr>
            <p:cNvPr id="7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 name="Group 8"/>
          <p:cNvGrpSpPr>
            <a:grpSpLocks/>
          </p:cNvGrpSpPr>
          <p:nvPr/>
        </p:nvGrpSpPr>
        <p:grpSpPr bwMode="auto">
          <a:xfrm>
            <a:off x="4845215" y="5851589"/>
            <a:ext cx="126467" cy="136657"/>
            <a:chOff x="2688" y="1486"/>
            <a:chExt cx="240" cy="223"/>
          </a:xfrm>
        </p:grpSpPr>
        <p:sp>
          <p:nvSpPr>
            <p:cNvPr id="7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0" name="Group 8"/>
          <p:cNvGrpSpPr>
            <a:grpSpLocks/>
          </p:cNvGrpSpPr>
          <p:nvPr/>
        </p:nvGrpSpPr>
        <p:grpSpPr bwMode="auto">
          <a:xfrm>
            <a:off x="6086071" y="4380999"/>
            <a:ext cx="126467" cy="136657"/>
            <a:chOff x="2688" y="1486"/>
            <a:chExt cx="240" cy="223"/>
          </a:xfrm>
        </p:grpSpPr>
        <p:sp>
          <p:nvSpPr>
            <p:cNvPr id="8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4" name="Group 8"/>
          <p:cNvGrpSpPr>
            <a:grpSpLocks/>
          </p:cNvGrpSpPr>
          <p:nvPr/>
        </p:nvGrpSpPr>
        <p:grpSpPr bwMode="auto">
          <a:xfrm>
            <a:off x="6319675" y="4064376"/>
            <a:ext cx="126467" cy="136657"/>
            <a:chOff x="2688" y="1486"/>
            <a:chExt cx="240" cy="223"/>
          </a:xfrm>
        </p:grpSpPr>
        <p:sp>
          <p:nvSpPr>
            <p:cNvPr id="8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8" name="Flowchart: Summing Junction 87"/>
          <p:cNvSpPr/>
          <p:nvPr/>
        </p:nvSpPr>
        <p:spPr>
          <a:xfrm>
            <a:off x="2389437" y="1815720"/>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1"/>
                </a:solidFill>
              </a:ln>
            </a:endParaRPr>
          </a:p>
        </p:txBody>
      </p:sp>
      <p:sp>
        <p:nvSpPr>
          <p:cNvPr id="89" name="Flowchart: Summing Junction 88"/>
          <p:cNvSpPr/>
          <p:nvPr/>
        </p:nvSpPr>
        <p:spPr>
          <a:xfrm>
            <a:off x="2376910" y="5405248"/>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1"/>
                </a:solidFill>
              </a:ln>
            </a:endParaRPr>
          </a:p>
        </p:txBody>
      </p:sp>
      <p:sp>
        <p:nvSpPr>
          <p:cNvPr id="90" name="Flowchart: Summing Junction 89"/>
          <p:cNvSpPr/>
          <p:nvPr/>
        </p:nvSpPr>
        <p:spPr>
          <a:xfrm>
            <a:off x="6294463" y="1793762"/>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1"/>
                </a:solidFill>
              </a:ln>
            </a:endParaRPr>
          </a:p>
        </p:txBody>
      </p:sp>
      <p:sp>
        <p:nvSpPr>
          <p:cNvPr id="91" name="Flowchart: Summing Junction 90"/>
          <p:cNvSpPr/>
          <p:nvPr/>
        </p:nvSpPr>
        <p:spPr>
          <a:xfrm>
            <a:off x="6290330" y="5465980"/>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1"/>
                </a:solidFill>
              </a:ln>
            </a:endParaRPr>
          </a:p>
        </p:txBody>
      </p:sp>
      <p:grpSp>
        <p:nvGrpSpPr>
          <p:cNvPr id="92" name="Group 8"/>
          <p:cNvGrpSpPr>
            <a:grpSpLocks/>
          </p:cNvGrpSpPr>
          <p:nvPr/>
        </p:nvGrpSpPr>
        <p:grpSpPr bwMode="auto">
          <a:xfrm>
            <a:off x="5067289" y="5323817"/>
            <a:ext cx="126467" cy="136657"/>
            <a:chOff x="2688" y="1486"/>
            <a:chExt cx="240" cy="223"/>
          </a:xfrm>
        </p:grpSpPr>
        <p:sp>
          <p:nvSpPr>
            <p:cNvPr id="9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6" name="Group 8"/>
          <p:cNvGrpSpPr>
            <a:grpSpLocks/>
          </p:cNvGrpSpPr>
          <p:nvPr/>
        </p:nvGrpSpPr>
        <p:grpSpPr bwMode="auto">
          <a:xfrm>
            <a:off x="5323359" y="1858915"/>
            <a:ext cx="126467" cy="136657"/>
            <a:chOff x="2688" y="1486"/>
            <a:chExt cx="240" cy="223"/>
          </a:xfrm>
        </p:grpSpPr>
        <p:sp>
          <p:nvSpPr>
            <p:cNvPr id="9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 name="Group 8"/>
          <p:cNvGrpSpPr>
            <a:grpSpLocks/>
          </p:cNvGrpSpPr>
          <p:nvPr/>
        </p:nvGrpSpPr>
        <p:grpSpPr bwMode="auto">
          <a:xfrm>
            <a:off x="3698551" y="1927244"/>
            <a:ext cx="126467" cy="136657"/>
            <a:chOff x="2688" y="1486"/>
            <a:chExt cx="240" cy="223"/>
          </a:xfrm>
        </p:grpSpPr>
        <p:sp>
          <p:nvSpPr>
            <p:cNvPr id="10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 name="Group 8"/>
          <p:cNvGrpSpPr>
            <a:grpSpLocks/>
          </p:cNvGrpSpPr>
          <p:nvPr/>
        </p:nvGrpSpPr>
        <p:grpSpPr bwMode="auto">
          <a:xfrm>
            <a:off x="2505915" y="4663300"/>
            <a:ext cx="126467" cy="136657"/>
            <a:chOff x="2688" y="1486"/>
            <a:chExt cx="240" cy="223"/>
          </a:xfrm>
        </p:grpSpPr>
        <p:sp>
          <p:nvSpPr>
            <p:cNvPr id="10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 name="Group 8"/>
          <p:cNvGrpSpPr>
            <a:grpSpLocks/>
          </p:cNvGrpSpPr>
          <p:nvPr/>
        </p:nvGrpSpPr>
        <p:grpSpPr bwMode="auto">
          <a:xfrm>
            <a:off x="4526103" y="2718852"/>
            <a:ext cx="126467" cy="136657"/>
            <a:chOff x="2688" y="1486"/>
            <a:chExt cx="240" cy="223"/>
          </a:xfrm>
        </p:grpSpPr>
        <p:sp>
          <p:nvSpPr>
            <p:cNvPr id="10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2" name="TextBox 111"/>
          <p:cNvSpPr txBox="1"/>
          <p:nvPr/>
        </p:nvSpPr>
        <p:spPr>
          <a:xfrm>
            <a:off x="7234450" y="1076140"/>
            <a:ext cx="1331259" cy="461665"/>
          </a:xfrm>
          <a:prstGeom prst="rect">
            <a:avLst/>
          </a:prstGeom>
          <a:noFill/>
        </p:spPr>
        <p:txBody>
          <a:bodyPr wrap="square" rtlCol="0">
            <a:spAutoFit/>
          </a:bodyPr>
          <a:lstStyle/>
          <a:p>
            <a:pPr algn="r" rtl="1"/>
            <a:r>
              <a:rPr lang="fa-IR" sz="2400" dirty="0">
                <a:cs typeface="B Homa" panose="00000400000000000000" pitchFamily="2" charset="-78"/>
              </a:rPr>
              <a:t>مرحله اول </a:t>
            </a:r>
            <a:endParaRPr lang="en-US" sz="2400" dirty="0">
              <a:cs typeface="B Homa" panose="00000400000000000000" pitchFamily="2" charset="-78"/>
            </a:endParaRPr>
          </a:p>
        </p:txBody>
      </p:sp>
      <p:grpSp>
        <p:nvGrpSpPr>
          <p:cNvPr id="113" name="Group 8"/>
          <p:cNvGrpSpPr>
            <a:grpSpLocks/>
          </p:cNvGrpSpPr>
          <p:nvPr/>
        </p:nvGrpSpPr>
        <p:grpSpPr bwMode="auto">
          <a:xfrm>
            <a:off x="4117731" y="5974227"/>
            <a:ext cx="126467" cy="136657"/>
            <a:chOff x="2688" y="1486"/>
            <a:chExt cx="240" cy="223"/>
          </a:xfrm>
        </p:grpSpPr>
        <p:sp>
          <p:nvSpPr>
            <p:cNvPr id="114"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7" name="Group 8"/>
          <p:cNvGrpSpPr>
            <a:grpSpLocks/>
          </p:cNvGrpSpPr>
          <p:nvPr/>
        </p:nvGrpSpPr>
        <p:grpSpPr bwMode="auto">
          <a:xfrm>
            <a:off x="6420823" y="2889949"/>
            <a:ext cx="126467" cy="136657"/>
            <a:chOff x="2688" y="1486"/>
            <a:chExt cx="240" cy="223"/>
          </a:xfrm>
        </p:grpSpPr>
        <p:sp>
          <p:nvSpPr>
            <p:cNvPr id="118"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1" name="Group 8"/>
          <p:cNvGrpSpPr>
            <a:grpSpLocks/>
          </p:cNvGrpSpPr>
          <p:nvPr/>
        </p:nvGrpSpPr>
        <p:grpSpPr bwMode="auto">
          <a:xfrm>
            <a:off x="6305625" y="4545823"/>
            <a:ext cx="126467" cy="136657"/>
            <a:chOff x="2688" y="1486"/>
            <a:chExt cx="240" cy="223"/>
          </a:xfrm>
        </p:grpSpPr>
        <p:sp>
          <p:nvSpPr>
            <p:cNvPr id="122"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 name="Title 2"/>
          <p:cNvSpPr>
            <a:spLocks noGrp="1"/>
          </p:cNvSpPr>
          <p:nvPr>
            <p:ph type="title"/>
          </p:nvPr>
        </p:nvSpPr>
        <p:spPr>
          <a:xfrm>
            <a:off x="457200" y="274638"/>
            <a:ext cx="8229600" cy="1143000"/>
          </a:xfrm>
        </p:spPr>
        <p:txBody>
          <a:bodyPr>
            <a:normAutofit/>
          </a:bodyPr>
          <a:lstStyle/>
          <a:p>
            <a:pPr algn="ctr"/>
            <a:r>
              <a:rPr lang="fa-IR" sz="3200" dirty="0" smtClean="0">
                <a:solidFill>
                  <a:srgbClr val="FF0000"/>
                </a:solidFill>
                <a:effectLst/>
                <a:cs typeface="B Titr" panose="00000700000000000000" pitchFamily="2" charset="-78"/>
              </a:rPr>
              <a:t>آشنایی با چیلر جذب سطحی</a:t>
            </a:r>
            <a:endParaRPr lang="en-US"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388680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par>
                                <p:cTn id="7" presetID="1" presetClass="entr" presetSubtype="0" fill="hold" nodeType="withEffect">
                                  <p:stCondLst>
                                    <p:cond delay="25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nodeType="withEffect">
                                  <p:stCondLst>
                                    <p:cond delay="50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750"/>
                                  </p:stCondLst>
                                  <p:childTnLst>
                                    <p:set>
                                      <p:cBhvr>
                                        <p:cTn id="12" dur="1" fill="hold">
                                          <p:stCondLst>
                                            <p:cond delay="0"/>
                                          </p:stCondLst>
                                        </p:cTn>
                                        <p:tgtEl>
                                          <p:spTgt spid="96"/>
                                        </p:tgtEl>
                                        <p:attrNameLst>
                                          <p:attrName>style.visibility</p:attrName>
                                        </p:attrNameLst>
                                      </p:cBhvr>
                                      <p:to>
                                        <p:strVal val="visible"/>
                                      </p:to>
                                    </p:set>
                                  </p:childTnLst>
                                </p:cTn>
                              </p:par>
                              <p:par>
                                <p:cTn id="13" presetID="1" presetClass="entr" presetSubtype="0" fill="hold" nodeType="withEffect">
                                  <p:stCondLst>
                                    <p:cond delay="100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125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150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nodeType="withEffect">
                                  <p:stCondLst>
                                    <p:cond delay="1750"/>
                                  </p:stCondLst>
                                  <p:childTnLst>
                                    <p:set>
                                      <p:cBhvr>
                                        <p:cTn id="20" dur="1" fill="hold">
                                          <p:stCondLst>
                                            <p:cond delay="0"/>
                                          </p:stCondLst>
                                        </p:cTn>
                                        <p:tgtEl>
                                          <p:spTgt spid="72"/>
                                        </p:tgtEl>
                                        <p:attrNameLst>
                                          <p:attrName>style.visibility</p:attrName>
                                        </p:attrNameLst>
                                      </p:cBhvr>
                                      <p:to>
                                        <p:strVal val="visible"/>
                                      </p:to>
                                    </p:set>
                                  </p:childTnLst>
                                </p:cTn>
                              </p:par>
                              <p:par>
                                <p:cTn id="21" presetID="1" presetClass="entr" presetSubtype="0" fill="hold" nodeType="withEffect">
                                  <p:stCondLst>
                                    <p:cond delay="2000"/>
                                  </p:stCondLst>
                                  <p:childTnLst>
                                    <p:set>
                                      <p:cBhvr>
                                        <p:cTn id="22" dur="1" fill="hold">
                                          <p:stCondLst>
                                            <p:cond delay="0"/>
                                          </p:stCondLst>
                                        </p:cTn>
                                        <p:tgtEl>
                                          <p:spTgt spid="92"/>
                                        </p:tgtEl>
                                        <p:attrNameLst>
                                          <p:attrName>style.visibility</p:attrName>
                                        </p:attrNameLst>
                                      </p:cBhvr>
                                      <p:to>
                                        <p:strVal val="visible"/>
                                      </p:to>
                                    </p:set>
                                  </p:childTnLst>
                                </p:cTn>
                              </p:par>
                              <p:par>
                                <p:cTn id="23" presetID="1" presetClass="entr" presetSubtype="0" fill="hold" nodeType="withEffect">
                                  <p:stCondLst>
                                    <p:cond delay="2250"/>
                                  </p:stCondLst>
                                  <p:childTnLst>
                                    <p:set>
                                      <p:cBhvr>
                                        <p:cTn id="24" dur="1" fill="hold">
                                          <p:stCondLst>
                                            <p:cond delay="0"/>
                                          </p:stCondLst>
                                        </p:cTn>
                                        <p:tgtEl>
                                          <p:spTgt spid="76"/>
                                        </p:tgtEl>
                                        <p:attrNameLst>
                                          <p:attrName>style.visibility</p:attrName>
                                        </p:attrNameLst>
                                      </p:cBhvr>
                                      <p:to>
                                        <p:strVal val="visible"/>
                                      </p:to>
                                    </p:set>
                                  </p:childTnLst>
                                </p:cTn>
                              </p:par>
                              <p:par>
                                <p:cTn id="25" presetID="1" presetClass="entr" presetSubtype="0" fill="hold" nodeType="withEffect">
                                  <p:stCondLst>
                                    <p:cond delay="2500"/>
                                  </p:stCondLst>
                                  <p:childTnLst>
                                    <p:set>
                                      <p:cBhvr>
                                        <p:cTn id="26" dur="1" fill="hold">
                                          <p:stCondLst>
                                            <p:cond delay="0"/>
                                          </p:stCondLst>
                                        </p:cTn>
                                        <p:tgtEl>
                                          <p:spTgt spid="113"/>
                                        </p:tgtEl>
                                        <p:attrNameLst>
                                          <p:attrName>style.visibility</p:attrName>
                                        </p:attrNameLst>
                                      </p:cBhvr>
                                      <p:to>
                                        <p:strVal val="visible"/>
                                      </p:to>
                                    </p:set>
                                  </p:childTnLst>
                                </p:cTn>
                              </p:par>
                              <p:par>
                                <p:cTn id="27" presetID="1" presetClass="entr" presetSubtype="0" fill="hold" nodeType="withEffect">
                                  <p:stCondLst>
                                    <p:cond delay="2750"/>
                                  </p:stCondLst>
                                  <p:childTnLst>
                                    <p:set>
                                      <p:cBhvr>
                                        <p:cTn id="28" dur="1" fill="hold">
                                          <p:stCondLst>
                                            <p:cond delay="0"/>
                                          </p:stCondLst>
                                        </p:cTn>
                                        <p:tgtEl>
                                          <p:spTgt spid="108"/>
                                        </p:tgtEl>
                                        <p:attrNameLst>
                                          <p:attrName>style.visibility</p:attrName>
                                        </p:attrNameLst>
                                      </p:cBhvr>
                                      <p:to>
                                        <p:strVal val="visible"/>
                                      </p:to>
                                    </p:set>
                                  </p:childTnLst>
                                </p:cTn>
                              </p:par>
                              <p:par>
                                <p:cTn id="29" presetID="1" presetClass="entr" presetSubtype="0" fill="hold" nodeType="withEffect">
                                  <p:stCondLst>
                                    <p:cond delay="3000"/>
                                  </p:stCondLst>
                                  <p:childTnLst>
                                    <p:set>
                                      <p:cBhvr>
                                        <p:cTn id="30" dur="1" fill="hold">
                                          <p:stCondLst>
                                            <p:cond delay="0"/>
                                          </p:stCondLst>
                                        </p:cTn>
                                        <p:tgtEl>
                                          <p:spTgt spid="117"/>
                                        </p:tgtEl>
                                        <p:attrNameLst>
                                          <p:attrName>style.visibility</p:attrName>
                                        </p:attrNameLst>
                                      </p:cBhvr>
                                      <p:to>
                                        <p:strVal val="visible"/>
                                      </p:to>
                                    </p:set>
                                  </p:childTnLst>
                                </p:cTn>
                              </p:par>
                              <p:par>
                                <p:cTn id="31" presetID="1" presetClass="entr" presetSubtype="0" fill="hold" nodeType="withEffect">
                                  <p:stCondLst>
                                    <p:cond delay="325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nodeType="withEffect">
                                  <p:stCondLst>
                                    <p:cond delay="3500"/>
                                  </p:stCondLst>
                                  <p:childTnLst>
                                    <p:set>
                                      <p:cBhvr>
                                        <p:cTn id="34" dur="1" fill="hold">
                                          <p:stCondLst>
                                            <p:cond delay="0"/>
                                          </p:stCondLst>
                                        </p:cTn>
                                        <p:tgtEl>
                                          <p:spTgt spid="60"/>
                                        </p:tgtEl>
                                        <p:attrNameLst>
                                          <p:attrName>style.visibility</p:attrName>
                                        </p:attrNameLst>
                                      </p:cBhvr>
                                      <p:to>
                                        <p:strVal val="visible"/>
                                      </p:to>
                                    </p:set>
                                  </p:childTnLst>
                                </p:cTn>
                              </p:par>
                              <p:par>
                                <p:cTn id="35" presetID="1" presetClass="entr" presetSubtype="0" fill="hold" nodeType="withEffect">
                                  <p:stCondLst>
                                    <p:cond delay="3750"/>
                                  </p:stCondLst>
                                  <p:childTnLst>
                                    <p:set>
                                      <p:cBhvr>
                                        <p:cTn id="36" dur="1" fill="hold">
                                          <p:stCondLst>
                                            <p:cond delay="0"/>
                                          </p:stCondLst>
                                        </p:cTn>
                                        <p:tgtEl>
                                          <p:spTgt spid="68"/>
                                        </p:tgtEl>
                                        <p:attrNameLst>
                                          <p:attrName>style.visibility</p:attrName>
                                        </p:attrNameLst>
                                      </p:cBhvr>
                                      <p:to>
                                        <p:strVal val="visible"/>
                                      </p:to>
                                    </p:set>
                                  </p:childTnLst>
                                </p:cTn>
                              </p:par>
                              <p:par>
                                <p:cTn id="37" presetID="1" presetClass="entr" presetSubtype="0" fill="hold" nodeType="withEffect">
                                  <p:stCondLst>
                                    <p:cond delay="4000"/>
                                  </p:stCondLst>
                                  <p:childTnLst>
                                    <p:set>
                                      <p:cBhvr>
                                        <p:cTn id="38" dur="1" fill="hold">
                                          <p:stCondLst>
                                            <p:cond delay="0"/>
                                          </p:stCondLst>
                                        </p:cTn>
                                        <p:tgtEl>
                                          <p:spTgt spid="84"/>
                                        </p:tgtEl>
                                        <p:attrNameLst>
                                          <p:attrName>style.visibility</p:attrName>
                                        </p:attrNameLst>
                                      </p:cBhvr>
                                      <p:to>
                                        <p:strVal val="visible"/>
                                      </p:to>
                                    </p:set>
                                  </p:childTnLst>
                                </p:cTn>
                              </p:par>
                              <p:par>
                                <p:cTn id="39" presetID="1" presetClass="entr" presetSubtype="0" fill="hold" nodeType="withEffect">
                                  <p:stCondLst>
                                    <p:cond delay="4250"/>
                                  </p:stCondLst>
                                  <p:childTnLst>
                                    <p:set>
                                      <p:cBhvr>
                                        <p:cTn id="40" dur="1" fill="hold">
                                          <p:stCondLst>
                                            <p:cond delay="0"/>
                                          </p:stCondLst>
                                        </p:cTn>
                                        <p:tgtEl>
                                          <p:spTgt spid="80"/>
                                        </p:tgtEl>
                                        <p:attrNameLst>
                                          <p:attrName>style.visibility</p:attrName>
                                        </p:attrNameLst>
                                      </p:cBhvr>
                                      <p:to>
                                        <p:strVal val="visible"/>
                                      </p:to>
                                    </p:set>
                                  </p:childTnLst>
                                </p:cTn>
                              </p:par>
                              <p:par>
                                <p:cTn id="41" presetID="1" presetClass="entr" presetSubtype="0" fill="hold" nodeType="withEffect">
                                  <p:stCondLst>
                                    <p:cond delay="450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nodeType="withEffect">
                                  <p:stCondLst>
                                    <p:cond delay="475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nodeType="withEffect">
                                  <p:stCondLst>
                                    <p:cond delay="5000"/>
                                  </p:stCondLst>
                                  <p:childTnLst>
                                    <p:set>
                                      <p:cBhvr>
                                        <p:cTn id="46" dur="1" fill="hold">
                                          <p:stCondLst>
                                            <p:cond delay="0"/>
                                          </p:stCondLst>
                                        </p:cTn>
                                        <p:tgtEl>
                                          <p:spTgt spid="64"/>
                                        </p:tgtEl>
                                        <p:attrNameLst>
                                          <p:attrName>style.visibility</p:attrName>
                                        </p:attrNameLst>
                                      </p:cBhvr>
                                      <p:to>
                                        <p:strVal val="visible"/>
                                      </p:to>
                                    </p:set>
                                  </p:childTnLst>
                                </p:cTn>
                              </p:par>
                              <p:par>
                                <p:cTn id="47" presetID="1" presetClass="entr" presetSubtype="0" fill="hold" nodeType="withEffect">
                                  <p:stCondLst>
                                    <p:cond delay="5250"/>
                                  </p:stCondLst>
                                  <p:childTnLst>
                                    <p:set>
                                      <p:cBhvr>
                                        <p:cTn id="48" dur="1" fill="hold">
                                          <p:stCondLst>
                                            <p:cond delay="0"/>
                                          </p:stCondLst>
                                        </p:cTn>
                                        <p:tgtEl>
                                          <p:spTgt spid="104"/>
                                        </p:tgtEl>
                                        <p:attrNameLst>
                                          <p:attrName>style.visibility</p:attrName>
                                        </p:attrNameLst>
                                      </p:cBhvr>
                                      <p:to>
                                        <p:strVal val="visible"/>
                                      </p:to>
                                    </p:set>
                                  </p:childTnLst>
                                </p:cTn>
                              </p:par>
                              <p:par>
                                <p:cTn id="49" presetID="1" presetClass="entr" presetSubtype="0" fill="hold" nodeType="withEffect">
                                  <p:stCondLst>
                                    <p:cond delay="5500"/>
                                  </p:stCondLst>
                                  <p:childTnLst>
                                    <p:set>
                                      <p:cBhvr>
                                        <p:cTn id="50" dur="1" fill="hold">
                                          <p:stCondLst>
                                            <p:cond delay="0"/>
                                          </p:stCondLst>
                                        </p:cTn>
                                        <p:tgtEl>
                                          <p:spTgt spid="121"/>
                                        </p:tgtEl>
                                        <p:attrNameLst>
                                          <p:attrName>style.visibility</p:attrName>
                                        </p:attrNameLst>
                                      </p:cBhvr>
                                      <p:to>
                                        <p:strVal val="visible"/>
                                      </p:to>
                                    </p:set>
                                  </p:childTnLst>
                                </p:cTn>
                              </p:par>
                              <p:par>
                                <p:cTn id="51" presetID="42" presetClass="path" presetSubtype="0" repeatCount="indefinite" accel="50000" decel="50000" fill="hold" nodeType="withEffect">
                                  <p:stCondLst>
                                    <p:cond delay="0"/>
                                  </p:stCondLst>
                                  <p:childTnLst>
                                    <p:animMotion origin="layout" path="M 1.45833E-6 -4.81481E-6 L 0.00013 0.32801 " pathEditMode="relative" rAng="0" ptsTypes="AA">
                                      <p:cBhvr>
                                        <p:cTn id="52" dur="2000" fill="hold"/>
                                        <p:tgtEl>
                                          <p:spTgt spid="108"/>
                                        </p:tgtEl>
                                        <p:attrNameLst>
                                          <p:attrName>ppt_x</p:attrName>
                                          <p:attrName>ppt_y</p:attrName>
                                        </p:attrNameLst>
                                      </p:cBhvr>
                                      <p:rCtr x="0" y="16389"/>
                                    </p:animMotion>
                                  </p:childTnLst>
                                </p:cTn>
                              </p:par>
                            </p:childTnLst>
                          </p:cTn>
                        </p:par>
                      </p:childTnLst>
                    </p:cTn>
                  </p:par>
                  <p:par>
                    <p:cTn id="53" fill="hold">
                      <p:stCondLst>
                        <p:cond delay="indefinite"/>
                      </p:stCondLst>
                      <p:childTnLst>
                        <p:par>
                          <p:cTn id="54" fill="hold">
                            <p:stCondLst>
                              <p:cond delay="0"/>
                            </p:stCondLst>
                            <p:childTnLst>
                              <p:par>
                                <p:cTn id="55" presetID="22" presetClass="entr" presetSubtype="4" repeatCount="indefinite"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down)">
                                      <p:cBhvr>
                                        <p:cTn id="57" dur="1500"/>
                                        <p:tgtEl>
                                          <p:spTgt spid="5"/>
                                        </p:tgtEl>
                                      </p:cBhvr>
                                    </p:animEffect>
                                  </p:childTnLst>
                                </p:cTn>
                              </p:par>
                              <p:par>
                                <p:cTn id="58" presetID="22" presetClass="entr" presetSubtype="4" repeatCount="indefinite" fill="hold" grpId="0" nodeType="with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down)">
                                      <p:cBhvr>
                                        <p:cTn id="60" dur="1500"/>
                                        <p:tgtEl>
                                          <p:spTgt spid="6"/>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nodeType="withEffect">
                                  <p:stCondLst>
                                    <p:cond delay="250"/>
                                  </p:stCondLst>
                                  <p:childTnLst>
                                    <p:set>
                                      <p:cBhvr>
                                        <p:cTn id="66" dur="1" fill="hold">
                                          <p:stCondLst>
                                            <p:cond delay="0"/>
                                          </p:stCondLst>
                                        </p:cTn>
                                        <p:tgtEl>
                                          <p:spTgt spid="28"/>
                                        </p:tgtEl>
                                        <p:attrNameLst>
                                          <p:attrName>style.visibility</p:attrName>
                                        </p:attrNameLst>
                                      </p:cBhvr>
                                      <p:to>
                                        <p:strVal val="visible"/>
                                      </p:to>
                                    </p:set>
                                  </p:childTnLst>
                                </p:cTn>
                              </p:par>
                              <p:par>
                                <p:cTn id="67" presetID="1" presetClass="entr" presetSubtype="0" fill="hold" nodeType="withEffect">
                                  <p:stCondLst>
                                    <p:cond delay="500"/>
                                  </p:stCondLst>
                                  <p:childTnLst>
                                    <p:set>
                                      <p:cBhvr>
                                        <p:cTn id="68" dur="1" fill="hold">
                                          <p:stCondLst>
                                            <p:cond delay="0"/>
                                          </p:stCondLst>
                                        </p:cTn>
                                        <p:tgtEl>
                                          <p:spTgt spid="20"/>
                                        </p:tgtEl>
                                        <p:attrNameLst>
                                          <p:attrName>style.visibility</p:attrName>
                                        </p:attrNameLst>
                                      </p:cBhvr>
                                      <p:to>
                                        <p:strVal val="visible"/>
                                      </p:to>
                                    </p:set>
                                  </p:childTnLst>
                                </p:cTn>
                              </p:par>
                              <p:par>
                                <p:cTn id="69" presetID="35" presetClass="emph" presetSubtype="0" repeatCount="indefinite" fill="hold" nodeType="withEffect">
                                  <p:stCondLst>
                                    <p:cond delay="500"/>
                                  </p:stCondLst>
                                  <p:endCondLst>
                                    <p:cond evt="onNext" delay="0">
                                      <p:tgtEl>
                                        <p:sldTgt/>
                                      </p:tgtEl>
                                    </p:cond>
                                  </p:endCondLst>
                                  <p:childTnLst>
                                    <p:anim calcmode="discrete" valueType="str">
                                      <p:cBhvr>
                                        <p:cTn id="70" dur="1000" fill="hold"/>
                                        <p:tgtEl>
                                          <p:spTgt spid="32"/>
                                        </p:tgtEl>
                                        <p:attrNameLst>
                                          <p:attrName>style.visibility</p:attrName>
                                        </p:attrNameLst>
                                      </p:cBhvr>
                                      <p:tavLst>
                                        <p:tav tm="0">
                                          <p:val>
                                            <p:strVal val="hidden"/>
                                          </p:val>
                                        </p:tav>
                                        <p:tav tm="50000">
                                          <p:val>
                                            <p:strVal val="visible"/>
                                          </p:val>
                                        </p:tav>
                                      </p:tavLst>
                                    </p:anim>
                                  </p:childTnLst>
                                </p:cTn>
                              </p:par>
                              <p:par>
                                <p:cTn id="71" presetID="35" presetClass="emph" presetSubtype="0" repeatCount="indefinite" fill="hold" nodeType="withEffect">
                                  <p:stCondLst>
                                    <p:cond delay="750"/>
                                  </p:stCondLst>
                                  <p:childTnLst>
                                    <p:anim calcmode="discrete" valueType="str">
                                      <p:cBhvr>
                                        <p:cTn id="72" dur="1000" fill="hold"/>
                                        <p:tgtEl>
                                          <p:spTgt spid="28"/>
                                        </p:tgtEl>
                                        <p:attrNameLst>
                                          <p:attrName>style.visibility</p:attrName>
                                        </p:attrNameLst>
                                      </p:cBhvr>
                                      <p:tavLst>
                                        <p:tav tm="0">
                                          <p:val>
                                            <p:strVal val="hidden"/>
                                          </p:val>
                                        </p:tav>
                                        <p:tav tm="50000">
                                          <p:val>
                                            <p:strVal val="visible"/>
                                          </p:val>
                                        </p:tav>
                                      </p:tavLst>
                                    </p:anim>
                                  </p:childTnLst>
                                </p:cTn>
                              </p:par>
                              <p:par>
                                <p:cTn id="73" presetID="35" presetClass="emph" presetSubtype="0" repeatCount="indefinite" fill="hold" nodeType="withEffect">
                                  <p:stCondLst>
                                    <p:cond delay="1000"/>
                                  </p:stCondLst>
                                  <p:childTnLst>
                                    <p:anim calcmode="discrete" valueType="str">
                                      <p:cBhvr>
                                        <p:cTn id="74" dur="1000" fill="hold"/>
                                        <p:tgtEl>
                                          <p:spTgt spid="20"/>
                                        </p:tgtEl>
                                        <p:attrNameLst>
                                          <p:attrName>style.visibility</p:attrName>
                                        </p:attrNameLst>
                                      </p:cBhvr>
                                      <p:tavLst>
                                        <p:tav tm="0">
                                          <p:val>
                                            <p:strVal val="hidden"/>
                                          </p:val>
                                        </p:tav>
                                        <p:tav tm="50000">
                                          <p:val>
                                            <p:strVal val="visible"/>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35" presetClass="emph" presetSubtype="0" repeatCount="indefinite" fill="hold" nodeType="clickEffect">
                                  <p:stCondLst>
                                    <p:cond delay="0"/>
                                  </p:stCondLst>
                                  <p:endCondLst>
                                    <p:cond evt="onNext" delay="0">
                                      <p:tgtEl>
                                        <p:sldTgt/>
                                      </p:tgtEl>
                                    </p:cond>
                                  </p:endCondLst>
                                  <p:childTnLst>
                                    <p:anim calcmode="discrete" valueType="str">
                                      <p:cBhvr>
                                        <p:cTn id="86" dur="1000" fill="hold"/>
                                        <p:tgtEl>
                                          <p:spTgt spid="117"/>
                                        </p:tgtEl>
                                        <p:attrNameLst>
                                          <p:attrName>style.visibility</p:attrName>
                                        </p:attrNameLst>
                                      </p:cBhvr>
                                      <p:tavLst>
                                        <p:tav tm="0">
                                          <p:val>
                                            <p:strVal val="hidden"/>
                                          </p:val>
                                        </p:tav>
                                        <p:tav tm="50000">
                                          <p:val>
                                            <p:strVal val="visible"/>
                                          </p:val>
                                        </p:tav>
                                      </p:tavLst>
                                    </p:anim>
                                  </p:childTnLst>
                                </p:cTn>
                              </p:par>
                              <p:par>
                                <p:cTn id="87" presetID="35" presetClass="emph" presetSubtype="0" repeatCount="indefinite" fill="hold" nodeType="withEffect">
                                  <p:stCondLst>
                                    <p:cond delay="250"/>
                                  </p:stCondLst>
                                  <p:childTnLst>
                                    <p:anim calcmode="discrete" valueType="str">
                                      <p:cBhvr>
                                        <p:cTn id="88" dur="1000" fill="hold"/>
                                        <p:tgtEl>
                                          <p:spTgt spid="60"/>
                                        </p:tgtEl>
                                        <p:attrNameLst>
                                          <p:attrName>style.visibility</p:attrName>
                                        </p:attrNameLst>
                                      </p:cBhvr>
                                      <p:tavLst>
                                        <p:tav tm="0">
                                          <p:val>
                                            <p:strVal val="hidden"/>
                                          </p:val>
                                        </p:tav>
                                        <p:tav tm="50000">
                                          <p:val>
                                            <p:strVal val="visible"/>
                                          </p:val>
                                        </p:tav>
                                      </p:tavLst>
                                    </p:anim>
                                  </p:childTnLst>
                                </p:cTn>
                              </p:par>
                              <p:par>
                                <p:cTn id="89" presetID="35" presetClass="emph" presetSubtype="0" repeatCount="indefinite" fill="hold" nodeType="withEffect">
                                  <p:stCondLst>
                                    <p:cond delay="500"/>
                                  </p:stCondLst>
                                  <p:childTnLst>
                                    <p:anim calcmode="discrete" valueType="str">
                                      <p:cBhvr>
                                        <p:cTn id="90" dur="1000" fill="hold"/>
                                        <p:tgtEl>
                                          <p:spTgt spid="84"/>
                                        </p:tgtEl>
                                        <p:attrNameLst>
                                          <p:attrName>style.visibility</p:attrName>
                                        </p:attrNameLst>
                                      </p:cBhvr>
                                      <p:tavLst>
                                        <p:tav tm="0">
                                          <p:val>
                                            <p:strVal val="hidden"/>
                                          </p:val>
                                        </p:tav>
                                        <p:tav tm="50000">
                                          <p:val>
                                            <p:strVal val="visible"/>
                                          </p:val>
                                        </p:tav>
                                      </p:tavLst>
                                    </p:anim>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nodeType="clickEffect">
                                  <p:stCondLst>
                                    <p:cond delay="0"/>
                                  </p:stCondLst>
                                  <p:childTnLst>
                                    <p:set>
                                      <p:cBhvr>
                                        <p:cTn id="94" dur="1" fill="hold">
                                          <p:stCondLst>
                                            <p:cond delay="0"/>
                                          </p:stCondLst>
                                        </p:cTn>
                                        <p:tgtEl>
                                          <p:spTgt spid="117"/>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60"/>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آن چه در این کد خواهید آموخت</a:t>
            </a:r>
            <a:endParaRPr lang="en-US" sz="3200" dirty="0">
              <a:solidFill>
                <a:srgbClr val="FF0000"/>
              </a:solidFill>
              <a:cs typeface="B Titr" panose="00000700000000000000" pitchFamily="2" charset="-78"/>
            </a:endParaRPr>
          </a:p>
        </p:txBody>
      </p:sp>
      <p:sp>
        <p:nvSpPr>
          <p:cNvPr id="5" name="Rectangle 4"/>
          <p:cNvSpPr/>
          <p:nvPr/>
        </p:nvSpPr>
        <p:spPr>
          <a:xfrm>
            <a:off x="762000" y="1143000"/>
            <a:ext cx="8077200" cy="400110"/>
          </a:xfrm>
          <a:prstGeom prst="rect">
            <a:avLst/>
          </a:prstGeom>
        </p:spPr>
        <p:txBody>
          <a:bodyPr wrap="square">
            <a:spAutoFit/>
          </a:bodyPr>
          <a:lstStyle/>
          <a:p>
            <a:pPr algn="r" rtl="1"/>
            <a:r>
              <a:rPr lang="fa-IR" sz="2000" dirty="0">
                <a:solidFill>
                  <a:prstClr val="black"/>
                </a:solidFill>
                <a:cs typeface="B Nazanin" panose="00000400000000000000" pitchFamily="2" charset="-78"/>
              </a:rPr>
              <a:t>1. نحوه گسسته سازی معادلات حاکم با استفاده از روش حجم کنترل و طرح کاملا ضمنی</a:t>
            </a:r>
            <a:endParaRPr lang="en-US" sz="2000" dirty="0">
              <a:solidFill>
                <a:prstClr val="black"/>
              </a:solidFill>
              <a:cs typeface="B Nazanin" panose="00000400000000000000" pitchFamily="2" charset="-78"/>
            </a:endParaRPr>
          </a:p>
        </p:txBody>
      </p:sp>
      <p:sp>
        <p:nvSpPr>
          <p:cNvPr id="6" name="Rectangle 5"/>
          <p:cNvSpPr/>
          <p:nvPr/>
        </p:nvSpPr>
        <p:spPr>
          <a:xfrm>
            <a:off x="6021134" y="1724055"/>
            <a:ext cx="2807180" cy="400110"/>
          </a:xfrm>
          <a:prstGeom prst="rect">
            <a:avLst/>
          </a:prstGeom>
        </p:spPr>
        <p:txBody>
          <a:bodyPr wrap="none">
            <a:spAutoFit/>
          </a:bodyPr>
          <a:lstStyle/>
          <a:p>
            <a:pPr algn="just" rtl="1"/>
            <a:r>
              <a:rPr lang="fa-IR" sz="2000" dirty="0">
                <a:solidFill>
                  <a:prstClr val="black"/>
                </a:solidFill>
                <a:cs typeface="B Nazanin" panose="00000400000000000000" pitchFamily="2" charset="-78"/>
              </a:rPr>
              <a:t>2. نحوه شبکه بندی حوزه فیزیکی</a:t>
            </a:r>
            <a:endParaRPr lang="en-US" sz="2000" dirty="0">
              <a:solidFill>
                <a:prstClr val="black"/>
              </a:solidFill>
              <a:cs typeface="B Nazanin" panose="00000400000000000000" pitchFamily="2" charset="-78"/>
            </a:endParaRPr>
          </a:p>
        </p:txBody>
      </p:sp>
      <p:sp>
        <p:nvSpPr>
          <p:cNvPr id="7" name="Rectangle 6"/>
          <p:cNvSpPr/>
          <p:nvPr/>
        </p:nvSpPr>
        <p:spPr>
          <a:xfrm>
            <a:off x="5379934" y="2305110"/>
            <a:ext cx="3448380" cy="400110"/>
          </a:xfrm>
          <a:prstGeom prst="rect">
            <a:avLst/>
          </a:prstGeom>
        </p:spPr>
        <p:txBody>
          <a:bodyPr wrap="none">
            <a:spAutoFit/>
          </a:bodyPr>
          <a:lstStyle/>
          <a:p>
            <a:pPr algn="just" rtl="1"/>
            <a:r>
              <a:rPr lang="fa-IR" sz="2000" dirty="0">
                <a:solidFill>
                  <a:prstClr val="black"/>
                </a:solidFill>
                <a:cs typeface="B Nazanin" panose="00000400000000000000" pitchFamily="2" charset="-78"/>
              </a:rPr>
              <a:t>3. تبدیل حوزه فیزیکی به حوزه محاسباتی</a:t>
            </a:r>
            <a:endParaRPr lang="en-US" sz="2000" dirty="0">
              <a:solidFill>
                <a:prstClr val="black"/>
              </a:solidFill>
              <a:cs typeface="B Nazanin" panose="00000400000000000000" pitchFamily="2" charset="-78"/>
            </a:endParaRPr>
          </a:p>
        </p:txBody>
      </p:sp>
      <p:sp>
        <p:nvSpPr>
          <p:cNvPr id="8" name="Rectangle 7"/>
          <p:cNvSpPr/>
          <p:nvPr/>
        </p:nvSpPr>
        <p:spPr>
          <a:xfrm>
            <a:off x="6477000" y="2886165"/>
            <a:ext cx="2321469" cy="400110"/>
          </a:xfrm>
          <a:prstGeom prst="rect">
            <a:avLst/>
          </a:prstGeom>
        </p:spPr>
        <p:txBody>
          <a:bodyPr wrap="none">
            <a:spAutoFit/>
          </a:bodyPr>
          <a:lstStyle/>
          <a:p>
            <a:pPr algn="just" rtl="1"/>
            <a:r>
              <a:rPr lang="fa-IR" sz="2000" dirty="0">
                <a:solidFill>
                  <a:prstClr val="black"/>
                </a:solidFill>
                <a:cs typeface="B Nazanin" panose="00000400000000000000" pitchFamily="2" charset="-78"/>
              </a:rPr>
              <a:t>4. نحوه اعمال شرایط مرزی</a:t>
            </a:r>
            <a:endParaRPr lang="en-US" sz="2000" dirty="0">
              <a:solidFill>
                <a:prstClr val="black"/>
              </a:solidFill>
              <a:cs typeface="B Nazanin" panose="00000400000000000000" pitchFamily="2" charset="-78"/>
            </a:endParaRPr>
          </a:p>
        </p:txBody>
      </p:sp>
      <p:sp>
        <p:nvSpPr>
          <p:cNvPr id="9" name="Rectangle 8"/>
          <p:cNvSpPr/>
          <p:nvPr/>
        </p:nvSpPr>
        <p:spPr>
          <a:xfrm>
            <a:off x="5570691" y="3467220"/>
            <a:ext cx="3257623" cy="400110"/>
          </a:xfrm>
          <a:prstGeom prst="rect">
            <a:avLst/>
          </a:prstGeom>
        </p:spPr>
        <p:txBody>
          <a:bodyPr wrap="none">
            <a:spAutoFit/>
          </a:bodyPr>
          <a:lstStyle/>
          <a:p>
            <a:pPr algn="just" rtl="1"/>
            <a:r>
              <a:rPr lang="fa-IR" sz="2000" dirty="0">
                <a:solidFill>
                  <a:prstClr val="black"/>
                </a:solidFill>
                <a:cs typeface="B Nazanin" panose="00000400000000000000" pitchFamily="2" charset="-78"/>
              </a:rPr>
              <a:t>5. روش حل معادلات به صورت همزمان</a:t>
            </a:r>
            <a:endParaRPr lang="en-US" sz="2000" dirty="0">
              <a:solidFill>
                <a:prstClr val="black"/>
              </a:solidFill>
              <a:cs typeface="B Nazanin" panose="00000400000000000000" pitchFamily="2" charset="-78"/>
            </a:endParaRPr>
          </a:p>
        </p:txBody>
      </p:sp>
      <p:sp>
        <p:nvSpPr>
          <p:cNvPr id="10" name="Rectangle 9"/>
          <p:cNvSpPr/>
          <p:nvPr/>
        </p:nvSpPr>
        <p:spPr>
          <a:xfrm>
            <a:off x="4744809" y="4048275"/>
            <a:ext cx="4094391" cy="400110"/>
          </a:xfrm>
          <a:prstGeom prst="rect">
            <a:avLst/>
          </a:prstGeom>
        </p:spPr>
        <p:txBody>
          <a:bodyPr wrap="none">
            <a:spAutoFit/>
          </a:bodyPr>
          <a:lstStyle/>
          <a:p>
            <a:pPr algn="just" rtl="1"/>
            <a:r>
              <a:rPr lang="fa-IR" sz="2000" dirty="0" smtClean="0">
                <a:solidFill>
                  <a:prstClr val="black"/>
                </a:solidFill>
                <a:cs typeface="B Nazanin" panose="00000400000000000000" pitchFamily="2" charset="-78"/>
              </a:rPr>
              <a:t>6. ایجاد خروجی های مناسب با کمک </a:t>
            </a:r>
            <a:r>
              <a:rPr lang="en-US" sz="2000" dirty="0" err="1" smtClean="0">
                <a:solidFill>
                  <a:prstClr val="black"/>
                </a:solidFill>
                <a:latin typeface="Times" panose="02020603060405020304" pitchFamily="18" charset="0"/>
                <a:cs typeface="B Nazanin" panose="00000400000000000000" pitchFamily="2" charset="-78"/>
              </a:rPr>
              <a:t>Tecplot</a:t>
            </a:r>
            <a:endParaRPr lang="en-US" sz="2000" dirty="0">
              <a:solidFill>
                <a:prstClr val="black"/>
              </a:solidFill>
              <a:latin typeface="Times" panose="02020603060405020304" pitchFamily="18" charset="0"/>
              <a:cs typeface="B Nazanin" panose="00000400000000000000" pitchFamily="2" charset="-78"/>
            </a:endParaRPr>
          </a:p>
        </p:txBody>
      </p:sp>
      <p:sp>
        <p:nvSpPr>
          <p:cNvPr id="11" name="Rectangle 10"/>
          <p:cNvSpPr/>
          <p:nvPr/>
        </p:nvSpPr>
        <p:spPr>
          <a:xfrm>
            <a:off x="558524" y="4629330"/>
            <a:ext cx="8273419" cy="400110"/>
          </a:xfrm>
          <a:prstGeom prst="rect">
            <a:avLst/>
          </a:prstGeom>
        </p:spPr>
        <p:txBody>
          <a:bodyPr wrap="none">
            <a:spAutoFit/>
          </a:bodyPr>
          <a:lstStyle/>
          <a:p>
            <a:pPr algn="just" rtl="1"/>
            <a:r>
              <a:rPr lang="fa-IR" sz="2000" dirty="0" smtClean="0">
                <a:solidFill>
                  <a:prstClr val="black"/>
                </a:solidFill>
                <a:cs typeface="B Nazanin" panose="00000400000000000000" pitchFamily="2" charset="-78"/>
              </a:rPr>
              <a:t>7. آشنایی با زبان فرترن و نرم افزارهای </a:t>
            </a:r>
            <a:r>
              <a:rPr lang="en-US" sz="2000" dirty="0" smtClean="0">
                <a:solidFill>
                  <a:prstClr val="black"/>
                </a:solidFill>
                <a:latin typeface="Times" panose="02020603060405020304" pitchFamily="18" charset="0"/>
                <a:cs typeface="B Nazanin" panose="00000400000000000000" pitchFamily="2" charset="-78"/>
              </a:rPr>
              <a:t>Microsoft Visual Studio</a:t>
            </a:r>
            <a:r>
              <a:rPr lang="fa-IR" sz="2000" dirty="0" smtClean="0">
                <a:solidFill>
                  <a:prstClr val="black"/>
                </a:solidFill>
                <a:cs typeface="B Nazanin" panose="00000400000000000000" pitchFamily="2" charset="-78"/>
              </a:rPr>
              <a:t> و </a:t>
            </a:r>
            <a:r>
              <a:rPr lang="en-US" sz="2000" dirty="0">
                <a:solidFill>
                  <a:prstClr val="black"/>
                </a:solidFill>
                <a:latin typeface="Times" panose="02020603060405020304" pitchFamily="18" charset="0"/>
                <a:cs typeface="B Nazanin" panose="00000400000000000000" pitchFamily="2" charset="-78"/>
              </a:rPr>
              <a:t>Intel</a:t>
            </a:r>
            <a:r>
              <a:rPr lang="en-US" sz="2000" dirty="0" smtClean="0">
                <a:solidFill>
                  <a:prstClr val="black"/>
                </a:solidFill>
                <a:cs typeface="B Nazanin" panose="00000400000000000000" pitchFamily="2" charset="-78"/>
              </a:rPr>
              <a:t> </a:t>
            </a:r>
            <a:r>
              <a:rPr lang="en-US" sz="2000" dirty="0">
                <a:solidFill>
                  <a:prstClr val="black"/>
                </a:solidFill>
                <a:latin typeface="Times" panose="02020603060405020304" pitchFamily="18" charset="0"/>
                <a:cs typeface="B Nazanin" panose="00000400000000000000" pitchFamily="2" charset="-78"/>
              </a:rPr>
              <a:t>Visual</a:t>
            </a:r>
            <a:r>
              <a:rPr lang="en-US" sz="2000" dirty="0" smtClean="0">
                <a:solidFill>
                  <a:prstClr val="black"/>
                </a:solidFill>
                <a:cs typeface="B Nazanin" panose="00000400000000000000" pitchFamily="2" charset="-78"/>
              </a:rPr>
              <a:t> </a:t>
            </a:r>
            <a:r>
              <a:rPr lang="en-US" sz="2000" dirty="0">
                <a:solidFill>
                  <a:prstClr val="black"/>
                </a:solidFill>
                <a:latin typeface="Times" panose="02020603060405020304" pitchFamily="18" charset="0"/>
                <a:cs typeface="B Nazanin" panose="00000400000000000000" pitchFamily="2" charset="-78"/>
              </a:rPr>
              <a:t>Fortran</a:t>
            </a:r>
          </a:p>
        </p:txBody>
      </p:sp>
    </p:spTree>
    <p:extLst>
      <p:ext uri="{BB962C8B-B14F-4D97-AF65-F5344CB8AC3E}">
        <p14:creationId xmlns:p14="http://schemas.microsoft.com/office/powerpoint/2010/main" val="27494870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نکات و الزامات کد</a:t>
            </a:r>
            <a:endParaRPr lang="en-US" sz="3200" dirty="0">
              <a:solidFill>
                <a:srgbClr val="FF0000"/>
              </a:solidFill>
              <a:cs typeface="B Titr" panose="00000700000000000000" pitchFamily="2" charset="-78"/>
            </a:endParaRPr>
          </a:p>
        </p:txBody>
      </p:sp>
      <p:sp>
        <p:nvSpPr>
          <p:cNvPr id="5" name="Rectangle 4"/>
          <p:cNvSpPr/>
          <p:nvPr/>
        </p:nvSpPr>
        <p:spPr>
          <a:xfrm>
            <a:off x="468788" y="1510138"/>
            <a:ext cx="8077200" cy="707886"/>
          </a:xfrm>
          <a:prstGeom prst="rect">
            <a:avLst/>
          </a:prstGeom>
        </p:spPr>
        <p:txBody>
          <a:bodyPr wrap="square">
            <a:spAutoFit/>
          </a:bodyPr>
          <a:lstStyle/>
          <a:p>
            <a:pPr algn="just" rtl="1"/>
            <a:r>
              <a:rPr lang="fa-IR" sz="2000" dirty="0">
                <a:solidFill>
                  <a:prstClr val="black"/>
                </a:solidFill>
                <a:cs typeface="B Nazanin" panose="00000400000000000000" pitchFamily="2" charset="-78"/>
              </a:rPr>
              <a:t>1. می توان با استفاده از نرم افزار </a:t>
            </a:r>
            <a:r>
              <a:rPr lang="en-US" sz="2000" dirty="0" err="1">
                <a:solidFill>
                  <a:prstClr val="black"/>
                </a:solidFill>
                <a:latin typeface="Times" panose="02020603060405020304" pitchFamily="18" charset="0"/>
                <a:cs typeface="B Nazanin" panose="00000400000000000000" pitchFamily="2" charset="-78"/>
              </a:rPr>
              <a:t>Tecplot</a:t>
            </a:r>
            <a:r>
              <a:rPr lang="fa-IR" sz="2000" dirty="0">
                <a:solidFill>
                  <a:prstClr val="black"/>
                </a:solidFill>
                <a:cs typeface="B Nazanin" panose="00000400000000000000" pitchFamily="2" charset="-78"/>
              </a:rPr>
              <a:t> نمودارهای مختلف را از طریق فایل های خروجی برنامه مشاهده کرد.</a:t>
            </a:r>
            <a:endParaRPr lang="en-US" sz="2000" dirty="0">
              <a:solidFill>
                <a:prstClr val="black"/>
              </a:solidFill>
              <a:cs typeface="B Nazanin" panose="00000400000000000000" pitchFamily="2" charset="-78"/>
            </a:endParaRPr>
          </a:p>
        </p:txBody>
      </p:sp>
      <p:sp>
        <p:nvSpPr>
          <p:cNvPr id="6" name="Rectangle 5"/>
          <p:cNvSpPr/>
          <p:nvPr/>
        </p:nvSpPr>
        <p:spPr>
          <a:xfrm>
            <a:off x="4658384" y="2351314"/>
            <a:ext cx="3887604" cy="400110"/>
          </a:xfrm>
          <a:prstGeom prst="rect">
            <a:avLst/>
          </a:prstGeom>
        </p:spPr>
        <p:txBody>
          <a:bodyPr wrap="none">
            <a:spAutoFit/>
          </a:bodyPr>
          <a:lstStyle/>
          <a:p>
            <a:pPr algn="just" rtl="1"/>
            <a:r>
              <a:rPr lang="fa-IR" sz="2000" dirty="0">
                <a:solidFill>
                  <a:prstClr val="black"/>
                </a:solidFill>
                <a:cs typeface="B Nazanin" panose="00000400000000000000" pitchFamily="2" charset="-78"/>
              </a:rPr>
              <a:t>2. داشتن آشنایی با دینامیک سیالات محاسباتی</a:t>
            </a:r>
            <a:endParaRPr lang="en-US" sz="2000" dirty="0">
              <a:solidFill>
                <a:prstClr val="black"/>
              </a:solidFill>
              <a:cs typeface="B Nazanin" panose="00000400000000000000" pitchFamily="2" charset="-78"/>
            </a:endParaRPr>
          </a:p>
        </p:txBody>
      </p:sp>
      <p:sp>
        <p:nvSpPr>
          <p:cNvPr id="7" name="Rectangle 6"/>
          <p:cNvSpPr/>
          <p:nvPr/>
        </p:nvSpPr>
        <p:spPr>
          <a:xfrm>
            <a:off x="590755" y="2884714"/>
            <a:ext cx="7947976" cy="707886"/>
          </a:xfrm>
          <a:prstGeom prst="rect">
            <a:avLst/>
          </a:prstGeom>
        </p:spPr>
        <p:txBody>
          <a:bodyPr wrap="square">
            <a:spAutoFit/>
          </a:bodyPr>
          <a:lstStyle/>
          <a:p>
            <a:pPr algn="just" rtl="1"/>
            <a:r>
              <a:rPr lang="fa-IR" sz="2000" dirty="0">
                <a:solidFill>
                  <a:prstClr val="black"/>
                </a:solidFill>
                <a:cs typeface="B Nazanin" panose="00000400000000000000" pitchFamily="2" charset="-78"/>
              </a:rPr>
              <a:t>3. داشتن آشنایی با روش های حجم کنترل و طرح های ضمنی و طرح های اختلاف مرکزی و ... جهت گسسته سازی معادلات حاکم</a:t>
            </a:r>
            <a:endParaRPr lang="en-US" sz="2000" dirty="0">
              <a:solidFill>
                <a:prstClr val="black"/>
              </a:solidFill>
              <a:cs typeface="B Nazanin" panose="00000400000000000000" pitchFamily="2" charset="-78"/>
            </a:endParaRPr>
          </a:p>
        </p:txBody>
      </p:sp>
      <p:sp>
        <p:nvSpPr>
          <p:cNvPr id="8" name="Rectangle 7"/>
          <p:cNvSpPr/>
          <p:nvPr/>
        </p:nvSpPr>
        <p:spPr>
          <a:xfrm>
            <a:off x="5099968" y="3725890"/>
            <a:ext cx="3438763" cy="400110"/>
          </a:xfrm>
          <a:prstGeom prst="rect">
            <a:avLst/>
          </a:prstGeom>
        </p:spPr>
        <p:txBody>
          <a:bodyPr wrap="none">
            <a:spAutoFit/>
          </a:bodyPr>
          <a:lstStyle/>
          <a:p>
            <a:pPr algn="just" rtl="1"/>
            <a:r>
              <a:rPr lang="fa-IR" sz="2000" dirty="0">
                <a:solidFill>
                  <a:prstClr val="black"/>
                </a:solidFill>
                <a:cs typeface="B Nazanin" panose="00000400000000000000" pitchFamily="2" charset="-78"/>
              </a:rPr>
              <a:t>4. داشتن آشنایی با کد نویسی زبان فرترن</a:t>
            </a:r>
            <a:endParaRPr lang="en-US" sz="2000" dirty="0">
              <a:solidFill>
                <a:prstClr val="black"/>
              </a:solidFill>
              <a:cs typeface="B Nazanin" panose="00000400000000000000" pitchFamily="2" charset="-78"/>
            </a:endParaRPr>
          </a:p>
        </p:txBody>
      </p:sp>
      <p:sp>
        <p:nvSpPr>
          <p:cNvPr id="9" name="Rectangle 8"/>
          <p:cNvSpPr/>
          <p:nvPr/>
        </p:nvSpPr>
        <p:spPr>
          <a:xfrm>
            <a:off x="598012" y="4259290"/>
            <a:ext cx="7947976" cy="707886"/>
          </a:xfrm>
          <a:prstGeom prst="rect">
            <a:avLst/>
          </a:prstGeom>
        </p:spPr>
        <p:txBody>
          <a:bodyPr wrap="square">
            <a:spAutoFit/>
          </a:bodyPr>
          <a:lstStyle/>
          <a:p>
            <a:pPr algn="just" rtl="1"/>
            <a:r>
              <a:rPr lang="fa-IR" sz="2000" dirty="0">
                <a:solidFill>
                  <a:prstClr val="black"/>
                </a:solidFill>
                <a:cs typeface="B Nazanin" panose="00000400000000000000" pitchFamily="2" charset="-78"/>
              </a:rPr>
              <a:t>5. در صورت اجرای کد در ادامه اجرای قبلی باید فایل های حاصل از اجرای قبلی در همان فولدر فایل اجرایی برنامه وجود داشته باشد.</a:t>
            </a:r>
            <a:endParaRPr lang="en-US" sz="2000" dirty="0">
              <a:solidFill>
                <a:prstClr val="black"/>
              </a:solidFill>
              <a:cs typeface="B Nazanin" panose="00000400000000000000" pitchFamily="2" charset="-78"/>
            </a:endParaRPr>
          </a:p>
        </p:txBody>
      </p:sp>
    </p:spTree>
    <p:extLst>
      <p:ext uri="{BB962C8B-B14F-4D97-AF65-F5344CB8AC3E}">
        <p14:creationId xmlns:p14="http://schemas.microsoft.com/office/powerpoint/2010/main" val="379359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514600"/>
            <a:ext cx="7589520" cy="1754326"/>
          </a:xfrm>
          <a:prstGeom prst="rect">
            <a:avLst/>
          </a:prstGeom>
          <a:noFill/>
        </p:spPr>
        <p:txBody>
          <a:bodyPr wrap="square" rtlCol="0">
            <a:spAutoFit/>
          </a:bodyPr>
          <a:lstStyle/>
          <a:p>
            <a:pPr algn="ctr" rtl="1"/>
            <a:r>
              <a:rPr lang="fa-IR" sz="5400" dirty="0" smtClean="0">
                <a:cs typeface="B Homa" panose="00000400000000000000" pitchFamily="2" charset="-78"/>
              </a:rPr>
              <a:t>از حسن توجه شما</a:t>
            </a:r>
          </a:p>
          <a:p>
            <a:pPr algn="ctr" rtl="1"/>
            <a:r>
              <a:rPr lang="fa-IR" sz="5400" dirty="0" smtClean="0">
                <a:cs typeface="B Homa" panose="00000400000000000000" pitchFamily="2" charset="-78"/>
              </a:rPr>
              <a:t>سپاس گزارم</a:t>
            </a:r>
            <a:endParaRPr lang="en-US" sz="5400" dirty="0">
              <a:cs typeface="B Homa" panose="00000400000000000000" pitchFamily="2" charset="-78"/>
            </a:endParaRPr>
          </a:p>
        </p:txBody>
      </p:sp>
    </p:spTree>
    <p:extLst>
      <p:ext uri="{BB962C8B-B14F-4D97-AF65-F5344CB8AC3E}">
        <p14:creationId xmlns:p14="http://schemas.microsoft.com/office/powerpoint/2010/main" val="638928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417638"/>
            <a:ext cx="5229225" cy="4914900"/>
          </a:xfrm>
          <a:prstGeom prst="rect">
            <a:avLst/>
          </a:prstGeom>
        </p:spPr>
      </p:pic>
      <p:sp>
        <p:nvSpPr>
          <p:cNvPr id="5" name="Freeform 4"/>
          <p:cNvSpPr/>
          <p:nvPr/>
        </p:nvSpPr>
        <p:spPr>
          <a:xfrm>
            <a:off x="1446874" y="3029262"/>
            <a:ext cx="1112127" cy="1608083"/>
          </a:xfrm>
          <a:custGeom>
            <a:avLst/>
            <a:gdLst>
              <a:gd name="connsiteX0" fmla="*/ 0 w 2128345"/>
              <a:gd name="connsiteY0" fmla="*/ 0 h 1608083"/>
              <a:gd name="connsiteX1" fmla="*/ 2112579 w 2128345"/>
              <a:gd name="connsiteY1" fmla="*/ 15765 h 1608083"/>
              <a:gd name="connsiteX2" fmla="*/ 1308538 w 2128345"/>
              <a:gd name="connsiteY2" fmla="*/ 189186 h 1608083"/>
              <a:gd name="connsiteX3" fmla="*/ 2128345 w 2128345"/>
              <a:gd name="connsiteY3" fmla="*/ 204952 h 1608083"/>
              <a:gd name="connsiteX4" fmla="*/ 1308538 w 2128345"/>
              <a:gd name="connsiteY4" fmla="*/ 362607 h 1608083"/>
              <a:gd name="connsiteX5" fmla="*/ 2112579 w 2128345"/>
              <a:gd name="connsiteY5" fmla="*/ 394138 h 1608083"/>
              <a:gd name="connsiteX6" fmla="*/ 1324304 w 2128345"/>
              <a:gd name="connsiteY6" fmla="*/ 536028 h 1608083"/>
              <a:gd name="connsiteX7" fmla="*/ 2112579 w 2128345"/>
              <a:gd name="connsiteY7" fmla="*/ 567559 h 1608083"/>
              <a:gd name="connsiteX8" fmla="*/ 1324304 w 2128345"/>
              <a:gd name="connsiteY8" fmla="*/ 725214 h 1608083"/>
              <a:gd name="connsiteX9" fmla="*/ 2112579 w 2128345"/>
              <a:gd name="connsiteY9" fmla="*/ 756745 h 1608083"/>
              <a:gd name="connsiteX10" fmla="*/ 1308538 w 2128345"/>
              <a:gd name="connsiteY10" fmla="*/ 914400 h 1608083"/>
              <a:gd name="connsiteX11" fmla="*/ 2112579 w 2128345"/>
              <a:gd name="connsiteY11" fmla="*/ 930165 h 1608083"/>
              <a:gd name="connsiteX12" fmla="*/ 1308538 w 2128345"/>
              <a:gd name="connsiteY12" fmla="*/ 1087821 h 1608083"/>
              <a:gd name="connsiteX13" fmla="*/ 2112579 w 2128345"/>
              <a:gd name="connsiteY13" fmla="*/ 1119352 h 1608083"/>
              <a:gd name="connsiteX14" fmla="*/ 1308538 w 2128345"/>
              <a:gd name="connsiteY14" fmla="*/ 1277007 h 1608083"/>
              <a:gd name="connsiteX15" fmla="*/ 2112579 w 2128345"/>
              <a:gd name="connsiteY15" fmla="*/ 1292772 h 1608083"/>
              <a:gd name="connsiteX16" fmla="*/ 1308538 w 2128345"/>
              <a:gd name="connsiteY16" fmla="*/ 1434662 h 1608083"/>
              <a:gd name="connsiteX17" fmla="*/ 2112579 w 2128345"/>
              <a:gd name="connsiteY17" fmla="*/ 1466193 h 1608083"/>
              <a:gd name="connsiteX18" fmla="*/ 1324304 w 2128345"/>
              <a:gd name="connsiteY18" fmla="*/ 1592317 h 1608083"/>
              <a:gd name="connsiteX19" fmla="*/ 31531 w 2128345"/>
              <a:gd name="connsiteY19" fmla="*/ 1608083 h 1608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28345" h="1608083">
                <a:moveTo>
                  <a:pt x="0" y="0"/>
                </a:moveTo>
                <a:lnTo>
                  <a:pt x="2112579" y="15765"/>
                </a:lnTo>
                <a:lnTo>
                  <a:pt x="1308538" y="189186"/>
                </a:lnTo>
                <a:lnTo>
                  <a:pt x="2128345" y="204952"/>
                </a:lnTo>
                <a:lnTo>
                  <a:pt x="1308538" y="362607"/>
                </a:lnTo>
                <a:lnTo>
                  <a:pt x="2112579" y="394138"/>
                </a:lnTo>
                <a:lnTo>
                  <a:pt x="1324304" y="536028"/>
                </a:lnTo>
                <a:lnTo>
                  <a:pt x="2112579" y="567559"/>
                </a:lnTo>
                <a:lnTo>
                  <a:pt x="1324304" y="725214"/>
                </a:lnTo>
                <a:lnTo>
                  <a:pt x="2112579" y="756745"/>
                </a:lnTo>
                <a:lnTo>
                  <a:pt x="1308538" y="914400"/>
                </a:lnTo>
                <a:lnTo>
                  <a:pt x="2112579" y="930165"/>
                </a:lnTo>
                <a:lnTo>
                  <a:pt x="1308538" y="1087821"/>
                </a:lnTo>
                <a:lnTo>
                  <a:pt x="2112579" y="1119352"/>
                </a:lnTo>
                <a:lnTo>
                  <a:pt x="1308538" y="1277007"/>
                </a:lnTo>
                <a:lnTo>
                  <a:pt x="2112579" y="1292772"/>
                </a:lnTo>
                <a:lnTo>
                  <a:pt x="1308538" y="1434662"/>
                </a:lnTo>
                <a:lnTo>
                  <a:pt x="2112579" y="1466193"/>
                </a:lnTo>
                <a:lnTo>
                  <a:pt x="1324304" y="1592317"/>
                </a:lnTo>
                <a:lnTo>
                  <a:pt x="31531" y="1608083"/>
                </a:lnTo>
              </a:path>
            </a:pathLst>
          </a:custGeom>
          <a:noFill/>
          <a:ln w="31750">
            <a:solidFill>
              <a:srgbClr val="FF0000"/>
            </a:solidFill>
          </a:ln>
          <a:effectLst>
            <a:reflection stA="45000" endPos="4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reeform 5"/>
          <p:cNvSpPr/>
          <p:nvPr/>
        </p:nvSpPr>
        <p:spPr>
          <a:xfrm rot="10800000">
            <a:off x="6657232" y="3029264"/>
            <a:ext cx="1319048" cy="1608083"/>
          </a:xfrm>
          <a:custGeom>
            <a:avLst/>
            <a:gdLst>
              <a:gd name="connsiteX0" fmla="*/ 0 w 2128345"/>
              <a:gd name="connsiteY0" fmla="*/ 0 h 1608083"/>
              <a:gd name="connsiteX1" fmla="*/ 2112579 w 2128345"/>
              <a:gd name="connsiteY1" fmla="*/ 15765 h 1608083"/>
              <a:gd name="connsiteX2" fmla="*/ 1308538 w 2128345"/>
              <a:gd name="connsiteY2" fmla="*/ 189186 h 1608083"/>
              <a:gd name="connsiteX3" fmla="*/ 2128345 w 2128345"/>
              <a:gd name="connsiteY3" fmla="*/ 204952 h 1608083"/>
              <a:gd name="connsiteX4" fmla="*/ 1308538 w 2128345"/>
              <a:gd name="connsiteY4" fmla="*/ 362607 h 1608083"/>
              <a:gd name="connsiteX5" fmla="*/ 2112579 w 2128345"/>
              <a:gd name="connsiteY5" fmla="*/ 394138 h 1608083"/>
              <a:gd name="connsiteX6" fmla="*/ 1324304 w 2128345"/>
              <a:gd name="connsiteY6" fmla="*/ 536028 h 1608083"/>
              <a:gd name="connsiteX7" fmla="*/ 2112579 w 2128345"/>
              <a:gd name="connsiteY7" fmla="*/ 567559 h 1608083"/>
              <a:gd name="connsiteX8" fmla="*/ 1324304 w 2128345"/>
              <a:gd name="connsiteY8" fmla="*/ 725214 h 1608083"/>
              <a:gd name="connsiteX9" fmla="*/ 2112579 w 2128345"/>
              <a:gd name="connsiteY9" fmla="*/ 756745 h 1608083"/>
              <a:gd name="connsiteX10" fmla="*/ 1308538 w 2128345"/>
              <a:gd name="connsiteY10" fmla="*/ 914400 h 1608083"/>
              <a:gd name="connsiteX11" fmla="*/ 2112579 w 2128345"/>
              <a:gd name="connsiteY11" fmla="*/ 930165 h 1608083"/>
              <a:gd name="connsiteX12" fmla="*/ 1308538 w 2128345"/>
              <a:gd name="connsiteY12" fmla="*/ 1087821 h 1608083"/>
              <a:gd name="connsiteX13" fmla="*/ 2112579 w 2128345"/>
              <a:gd name="connsiteY13" fmla="*/ 1119352 h 1608083"/>
              <a:gd name="connsiteX14" fmla="*/ 1308538 w 2128345"/>
              <a:gd name="connsiteY14" fmla="*/ 1277007 h 1608083"/>
              <a:gd name="connsiteX15" fmla="*/ 2112579 w 2128345"/>
              <a:gd name="connsiteY15" fmla="*/ 1292772 h 1608083"/>
              <a:gd name="connsiteX16" fmla="*/ 1308538 w 2128345"/>
              <a:gd name="connsiteY16" fmla="*/ 1434662 h 1608083"/>
              <a:gd name="connsiteX17" fmla="*/ 2112579 w 2128345"/>
              <a:gd name="connsiteY17" fmla="*/ 1466193 h 1608083"/>
              <a:gd name="connsiteX18" fmla="*/ 1324304 w 2128345"/>
              <a:gd name="connsiteY18" fmla="*/ 1592317 h 1608083"/>
              <a:gd name="connsiteX19" fmla="*/ 31531 w 2128345"/>
              <a:gd name="connsiteY19" fmla="*/ 1608083 h 1608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28345" h="1608083">
                <a:moveTo>
                  <a:pt x="0" y="0"/>
                </a:moveTo>
                <a:lnTo>
                  <a:pt x="2112579" y="15765"/>
                </a:lnTo>
                <a:lnTo>
                  <a:pt x="1308538" y="189186"/>
                </a:lnTo>
                <a:lnTo>
                  <a:pt x="2128345" y="204952"/>
                </a:lnTo>
                <a:lnTo>
                  <a:pt x="1308538" y="362607"/>
                </a:lnTo>
                <a:lnTo>
                  <a:pt x="2112579" y="394138"/>
                </a:lnTo>
                <a:lnTo>
                  <a:pt x="1324304" y="536028"/>
                </a:lnTo>
                <a:lnTo>
                  <a:pt x="2112579" y="567559"/>
                </a:lnTo>
                <a:lnTo>
                  <a:pt x="1324304" y="725214"/>
                </a:lnTo>
                <a:lnTo>
                  <a:pt x="2112579" y="756745"/>
                </a:lnTo>
                <a:lnTo>
                  <a:pt x="1308538" y="914400"/>
                </a:lnTo>
                <a:lnTo>
                  <a:pt x="2112579" y="930165"/>
                </a:lnTo>
                <a:lnTo>
                  <a:pt x="1308538" y="1087821"/>
                </a:lnTo>
                <a:lnTo>
                  <a:pt x="2112579" y="1119352"/>
                </a:lnTo>
                <a:lnTo>
                  <a:pt x="1308538" y="1277007"/>
                </a:lnTo>
                <a:lnTo>
                  <a:pt x="2112579" y="1292772"/>
                </a:lnTo>
                <a:lnTo>
                  <a:pt x="1308538" y="1434662"/>
                </a:lnTo>
                <a:lnTo>
                  <a:pt x="2112579" y="1466193"/>
                </a:lnTo>
                <a:lnTo>
                  <a:pt x="1324304" y="1592317"/>
                </a:lnTo>
                <a:lnTo>
                  <a:pt x="31531" y="1608083"/>
                </a:lnTo>
              </a:path>
            </a:pathLst>
          </a:custGeom>
          <a:noFill/>
          <a:ln w="31750">
            <a:solidFill>
              <a:srgbClr val="0070C0"/>
            </a:solidFill>
          </a:ln>
          <a:effectLst>
            <a:reflection stA="45000" endPos="4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rot="16200000">
            <a:off x="6721726" y="3651251"/>
            <a:ext cx="1410660"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بستر جاذب 2</a:t>
            </a:r>
            <a:endParaRPr lang="en-US" sz="2000" dirty="0">
              <a:solidFill>
                <a:prstClr val="black"/>
              </a:solidFill>
              <a:cs typeface="B Homa" panose="00000400000000000000" pitchFamily="2" charset="-78"/>
            </a:endParaRPr>
          </a:p>
        </p:txBody>
      </p:sp>
      <p:sp>
        <p:nvSpPr>
          <p:cNvPr id="8" name="TextBox 7"/>
          <p:cNvSpPr txBox="1"/>
          <p:nvPr/>
        </p:nvSpPr>
        <p:spPr>
          <a:xfrm rot="16200000">
            <a:off x="1142556" y="3748865"/>
            <a:ext cx="133893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بستر جاذب 1</a:t>
            </a:r>
            <a:endParaRPr lang="en-US" sz="2000" dirty="0">
              <a:solidFill>
                <a:prstClr val="black"/>
              </a:solidFill>
              <a:cs typeface="B Homa" panose="00000400000000000000" pitchFamily="2" charset="-78"/>
            </a:endParaRPr>
          </a:p>
        </p:txBody>
      </p:sp>
      <p:sp>
        <p:nvSpPr>
          <p:cNvPr id="9" name="TextBox 8"/>
          <p:cNvSpPr txBox="1"/>
          <p:nvPr/>
        </p:nvSpPr>
        <p:spPr>
          <a:xfrm>
            <a:off x="4134751" y="1769161"/>
            <a:ext cx="1008995"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کندانسور</a:t>
            </a:r>
            <a:endParaRPr lang="en-US" sz="2000" dirty="0">
              <a:solidFill>
                <a:prstClr val="black"/>
              </a:solidFill>
              <a:cs typeface="B Homa" panose="00000400000000000000" pitchFamily="2" charset="-78"/>
            </a:endParaRPr>
          </a:p>
        </p:txBody>
      </p:sp>
      <p:sp>
        <p:nvSpPr>
          <p:cNvPr id="10" name="TextBox 9"/>
          <p:cNvSpPr txBox="1"/>
          <p:nvPr/>
        </p:nvSpPr>
        <p:spPr>
          <a:xfrm>
            <a:off x="4104862" y="5484569"/>
            <a:ext cx="1008995"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اواپراتور</a:t>
            </a:r>
            <a:endParaRPr lang="en-US" sz="2000" dirty="0">
              <a:solidFill>
                <a:prstClr val="black"/>
              </a:solidFill>
              <a:cs typeface="B Homa" panose="00000400000000000000" pitchFamily="2" charset="-78"/>
            </a:endParaRPr>
          </a:p>
        </p:txBody>
      </p:sp>
      <p:sp>
        <p:nvSpPr>
          <p:cNvPr id="11" name="TextBox 10"/>
          <p:cNvSpPr txBox="1"/>
          <p:nvPr/>
        </p:nvSpPr>
        <p:spPr>
          <a:xfrm>
            <a:off x="6318275" y="1754832"/>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2</a:t>
            </a:r>
            <a:endParaRPr lang="en-US" sz="2000" dirty="0">
              <a:solidFill>
                <a:prstClr val="black"/>
              </a:solidFill>
              <a:cs typeface="B Homa" panose="00000400000000000000" pitchFamily="2" charset="-78"/>
            </a:endParaRPr>
          </a:p>
        </p:txBody>
      </p:sp>
      <p:sp>
        <p:nvSpPr>
          <p:cNvPr id="12" name="TextBox 11"/>
          <p:cNvSpPr txBox="1"/>
          <p:nvPr/>
        </p:nvSpPr>
        <p:spPr>
          <a:xfrm>
            <a:off x="1133390" y="5484569"/>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4</a:t>
            </a:r>
            <a:endParaRPr lang="en-US" sz="2000" dirty="0">
              <a:solidFill>
                <a:prstClr val="black"/>
              </a:solidFill>
              <a:cs typeface="B Homa" panose="00000400000000000000" pitchFamily="2" charset="-78"/>
            </a:endParaRPr>
          </a:p>
        </p:txBody>
      </p:sp>
      <p:sp>
        <p:nvSpPr>
          <p:cNvPr id="13" name="TextBox 12"/>
          <p:cNvSpPr txBox="1"/>
          <p:nvPr/>
        </p:nvSpPr>
        <p:spPr>
          <a:xfrm>
            <a:off x="1115655" y="1754832"/>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1</a:t>
            </a:r>
            <a:endParaRPr lang="en-US" sz="2000" dirty="0">
              <a:solidFill>
                <a:prstClr val="black"/>
              </a:solidFill>
              <a:cs typeface="B Homa" panose="00000400000000000000" pitchFamily="2" charset="-78"/>
            </a:endParaRPr>
          </a:p>
        </p:txBody>
      </p:sp>
      <p:sp>
        <p:nvSpPr>
          <p:cNvPr id="14" name="TextBox 13"/>
          <p:cNvSpPr txBox="1"/>
          <p:nvPr/>
        </p:nvSpPr>
        <p:spPr>
          <a:xfrm>
            <a:off x="6363931" y="5484569"/>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3</a:t>
            </a:r>
            <a:endParaRPr lang="en-US" sz="2000" dirty="0">
              <a:solidFill>
                <a:prstClr val="black"/>
              </a:solidFill>
              <a:cs typeface="B Homa" panose="00000400000000000000" pitchFamily="2" charset="-78"/>
            </a:endParaRPr>
          </a:p>
        </p:txBody>
      </p:sp>
      <p:sp>
        <p:nvSpPr>
          <p:cNvPr id="15" name="TextBox 14"/>
          <p:cNvSpPr txBox="1"/>
          <p:nvPr/>
        </p:nvSpPr>
        <p:spPr>
          <a:xfrm rot="16200000">
            <a:off x="4394225" y="3748865"/>
            <a:ext cx="1376855"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انبساطی</a:t>
            </a:r>
            <a:endParaRPr lang="en-US" sz="2000" dirty="0">
              <a:solidFill>
                <a:prstClr val="black"/>
              </a:solidFill>
              <a:cs typeface="B Homa" panose="00000400000000000000" pitchFamily="2" charset="-78"/>
            </a:endParaRPr>
          </a:p>
        </p:txBody>
      </p:sp>
      <p:grpSp>
        <p:nvGrpSpPr>
          <p:cNvPr id="16" name="Group 8"/>
          <p:cNvGrpSpPr>
            <a:grpSpLocks/>
          </p:cNvGrpSpPr>
          <p:nvPr/>
        </p:nvGrpSpPr>
        <p:grpSpPr bwMode="auto">
          <a:xfrm>
            <a:off x="4681390" y="2218500"/>
            <a:ext cx="126467" cy="136657"/>
            <a:chOff x="2688" y="1486"/>
            <a:chExt cx="240" cy="223"/>
          </a:xfrm>
        </p:grpSpPr>
        <p:sp>
          <p:nvSpPr>
            <p:cNvPr id="1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0" name="Group 8"/>
          <p:cNvGrpSpPr>
            <a:grpSpLocks/>
          </p:cNvGrpSpPr>
          <p:nvPr/>
        </p:nvGrpSpPr>
        <p:grpSpPr bwMode="auto">
          <a:xfrm>
            <a:off x="2930267" y="4518543"/>
            <a:ext cx="126467" cy="136657"/>
            <a:chOff x="2688" y="1486"/>
            <a:chExt cx="240" cy="223"/>
          </a:xfrm>
        </p:grpSpPr>
        <p:sp>
          <p:nvSpPr>
            <p:cNvPr id="2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4" name="Group 8"/>
          <p:cNvGrpSpPr>
            <a:grpSpLocks/>
          </p:cNvGrpSpPr>
          <p:nvPr/>
        </p:nvGrpSpPr>
        <p:grpSpPr bwMode="auto">
          <a:xfrm>
            <a:off x="2871111" y="4153607"/>
            <a:ext cx="126467" cy="136657"/>
            <a:chOff x="2688" y="1486"/>
            <a:chExt cx="240" cy="223"/>
          </a:xfrm>
        </p:grpSpPr>
        <p:sp>
          <p:nvSpPr>
            <p:cNvPr id="2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8" name="Group 8"/>
          <p:cNvGrpSpPr>
            <a:grpSpLocks/>
          </p:cNvGrpSpPr>
          <p:nvPr/>
        </p:nvGrpSpPr>
        <p:grpSpPr bwMode="auto">
          <a:xfrm>
            <a:off x="2662213" y="3875981"/>
            <a:ext cx="126467" cy="136657"/>
            <a:chOff x="2688" y="1486"/>
            <a:chExt cx="240" cy="223"/>
          </a:xfrm>
        </p:grpSpPr>
        <p:sp>
          <p:nvSpPr>
            <p:cNvPr id="2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2" name="Group 8"/>
          <p:cNvGrpSpPr>
            <a:grpSpLocks/>
          </p:cNvGrpSpPr>
          <p:nvPr/>
        </p:nvGrpSpPr>
        <p:grpSpPr bwMode="auto">
          <a:xfrm>
            <a:off x="2691721" y="3211128"/>
            <a:ext cx="126467" cy="136657"/>
            <a:chOff x="2688" y="1486"/>
            <a:chExt cx="240" cy="223"/>
          </a:xfrm>
        </p:grpSpPr>
        <p:sp>
          <p:nvSpPr>
            <p:cNvPr id="3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6" name="Group 8"/>
          <p:cNvGrpSpPr>
            <a:grpSpLocks/>
          </p:cNvGrpSpPr>
          <p:nvPr/>
        </p:nvGrpSpPr>
        <p:grpSpPr bwMode="auto">
          <a:xfrm>
            <a:off x="2888899" y="3496076"/>
            <a:ext cx="126467" cy="136657"/>
            <a:chOff x="2688" y="1486"/>
            <a:chExt cx="240" cy="223"/>
          </a:xfrm>
        </p:grpSpPr>
        <p:sp>
          <p:nvSpPr>
            <p:cNvPr id="3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40" name="Group 8"/>
          <p:cNvGrpSpPr>
            <a:grpSpLocks/>
          </p:cNvGrpSpPr>
          <p:nvPr/>
        </p:nvGrpSpPr>
        <p:grpSpPr bwMode="auto">
          <a:xfrm>
            <a:off x="4210794" y="1593036"/>
            <a:ext cx="126467" cy="136657"/>
            <a:chOff x="2688" y="1486"/>
            <a:chExt cx="240" cy="223"/>
          </a:xfrm>
        </p:grpSpPr>
        <p:sp>
          <p:nvSpPr>
            <p:cNvPr id="4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44" name="Group 8"/>
          <p:cNvGrpSpPr>
            <a:grpSpLocks/>
          </p:cNvGrpSpPr>
          <p:nvPr/>
        </p:nvGrpSpPr>
        <p:grpSpPr bwMode="auto">
          <a:xfrm>
            <a:off x="5160351" y="2096809"/>
            <a:ext cx="126467" cy="136657"/>
            <a:chOff x="2688" y="1486"/>
            <a:chExt cx="240" cy="223"/>
          </a:xfrm>
        </p:grpSpPr>
        <p:sp>
          <p:nvSpPr>
            <p:cNvPr id="4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48" name="Group 8"/>
          <p:cNvGrpSpPr>
            <a:grpSpLocks/>
          </p:cNvGrpSpPr>
          <p:nvPr/>
        </p:nvGrpSpPr>
        <p:grpSpPr bwMode="auto">
          <a:xfrm>
            <a:off x="5014158" y="1582183"/>
            <a:ext cx="126467" cy="136657"/>
            <a:chOff x="2688" y="1486"/>
            <a:chExt cx="240" cy="223"/>
          </a:xfrm>
        </p:grpSpPr>
        <p:sp>
          <p:nvSpPr>
            <p:cNvPr id="4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52" name="Group 8"/>
          <p:cNvGrpSpPr>
            <a:grpSpLocks/>
          </p:cNvGrpSpPr>
          <p:nvPr/>
        </p:nvGrpSpPr>
        <p:grpSpPr bwMode="auto">
          <a:xfrm>
            <a:off x="4181286" y="2161492"/>
            <a:ext cx="126467" cy="136657"/>
            <a:chOff x="2688" y="1486"/>
            <a:chExt cx="240" cy="223"/>
          </a:xfrm>
        </p:grpSpPr>
        <p:sp>
          <p:nvSpPr>
            <p:cNvPr id="5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56" name="Group 8"/>
          <p:cNvGrpSpPr>
            <a:grpSpLocks/>
          </p:cNvGrpSpPr>
          <p:nvPr/>
        </p:nvGrpSpPr>
        <p:grpSpPr bwMode="auto">
          <a:xfrm>
            <a:off x="6316747" y="3154612"/>
            <a:ext cx="126467" cy="136657"/>
            <a:chOff x="2688" y="1486"/>
            <a:chExt cx="240" cy="223"/>
          </a:xfrm>
        </p:grpSpPr>
        <p:sp>
          <p:nvSpPr>
            <p:cNvPr id="5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60" name="Group 8"/>
          <p:cNvGrpSpPr>
            <a:grpSpLocks/>
          </p:cNvGrpSpPr>
          <p:nvPr/>
        </p:nvGrpSpPr>
        <p:grpSpPr bwMode="auto">
          <a:xfrm>
            <a:off x="4146759" y="5422064"/>
            <a:ext cx="126467" cy="136657"/>
            <a:chOff x="2688" y="1486"/>
            <a:chExt cx="240" cy="223"/>
          </a:xfrm>
        </p:grpSpPr>
        <p:sp>
          <p:nvSpPr>
            <p:cNvPr id="6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6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6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64" name="Group 8"/>
          <p:cNvGrpSpPr>
            <a:grpSpLocks/>
          </p:cNvGrpSpPr>
          <p:nvPr/>
        </p:nvGrpSpPr>
        <p:grpSpPr bwMode="auto">
          <a:xfrm>
            <a:off x="2942630" y="3015648"/>
            <a:ext cx="126467" cy="136657"/>
            <a:chOff x="2688" y="1486"/>
            <a:chExt cx="240" cy="223"/>
          </a:xfrm>
        </p:grpSpPr>
        <p:sp>
          <p:nvSpPr>
            <p:cNvPr id="6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6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6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68" name="Group 8"/>
          <p:cNvGrpSpPr>
            <a:grpSpLocks/>
          </p:cNvGrpSpPr>
          <p:nvPr/>
        </p:nvGrpSpPr>
        <p:grpSpPr bwMode="auto">
          <a:xfrm>
            <a:off x="2947561" y="3021193"/>
            <a:ext cx="126467" cy="136657"/>
            <a:chOff x="2688" y="1486"/>
            <a:chExt cx="240" cy="223"/>
          </a:xfrm>
        </p:grpSpPr>
        <p:sp>
          <p:nvSpPr>
            <p:cNvPr id="6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72" name="Group 8"/>
          <p:cNvGrpSpPr>
            <a:grpSpLocks/>
          </p:cNvGrpSpPr>
          <p:nvPr/>
        </p:nvGrpSpPr>
        <p:grpSpPr bwMode="auto">
          <a:xfrm>
            <a:off x="6234029" y="3794224"/>
            <a:ext cx="126467" cy="136657"/>
            <a:chOff x="2688" y="1486"/>
            <a:chExt cx="240" cy="223"/>
          </a:xfrm>
        </p:grpSpPr>
        <p:sp>
          <p:nvSpPr>
            <p:cNvPr id="7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76" name="Group 8"/>
          <p:cNvGrpSpPr>
            <a:grpSpLocks/>
          </p:cNvGrpSpPr>
          <p:nvPr/>
        </p:nvGrpSpPr>
        <p:grpSpPr bwMode="auto">
          <a:xfrm>
            <a:off x="4145131" y="5418693"/>
            <a:ext cx="126467" cy="136657"/>
            <a:chOff x="2688" y="1486"/>
            <a:chExt cx="240" cy="223"/>
          </a:xfrm>
        </p:grpSpPr>
        <p:sp>
          <p:nvSpPr>
            <p:cNvPr id="7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80" name="Group 8"/>
          <p:cNvGrpSpPr>
            <a:grpSpLocks/>
          </p:cNvGrpSpPr>
          <p:nvPr/>
        </p:nvGrpSpPr>
        <p:grpSpPr bwMode="auto">
          <a:xfrm>
            <a:off x="4921415" y="5851589"/>
            <a:ext cx="126467" cy="136657"/>
            <a:chOff x="2688" y="1486"/>
            <a:chExt cx="240" cy="223"/>
          </a:xfrm>
        </p:grpSpPr>
        <p:sp>
          <p:nvSpPr>
            <p:cNvPr id="8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84" name="Group 8"/>
          <p:cNvGrpSpPr>
            <a:grpSpLocks/>
          </p:cNvGrpSpPr>
          <p:nvPr/>
        </p:nvGrpSpPr>
        <p:grpSpPr bwMode="auto">
          <a:xfrm>
            <a:off x="6162271" y="4380999"/>
            <a:ext cx="126467" cy="136657"/>
            <a:chOff x="2688" y="1486"/>
            <a:chExt cx="240" cy="223"/>
          </a:xfrm>
        </p:grpSpPr>
        <p:sp>
          <p:nvSpPr>
            <p:cNvPr id="8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88" name="Group 8"/>
          <p:cNvGrpSpPr>
            <a:grpSpLocks/>
          </p:cNvGrpSpPr>
          <p:nvPr/>
        </p:nvGrpSpPr>
        <p:grpSpPr bwMode="auto">
          <a:xfrm>
            <a:off x="5134735" y="5336920"/>
            <a:ext cx="126467" cy="136657"/>
            <a:chOff x="2688" y="1486"/>
            <a:chExt cx="240" cy="223"/>
          </a:xfrm>
        </p:grpSpPr>
        <p:sp>
          <p:nvSpPr>
            <p:cNvPr id="8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9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9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
        <p:nvSpPr>
          <p:cNvPr id="92" name="Flowchart: Summing Junction 91"/>
          <p:cNvSpPr/>
          <p:nvPr/>
        </p:nvSpPr>
        <p:spPr>
          <a:xfrm>
            <a:off x="2465637" y="1815720"/>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sp>
        <p:nvSpPr>
          <p:cNvPr id="93" name="Flowchart: Summing Junction 92"/>
          <p:cNvSpPr/>
          <p:nvPr/>
        </p:nvSpPr>
        <p:spPr>
          <a:xfrm>
            <a:off x="2453110" y="5405248"/>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sp>
        <p:nvSpPr>
          <p:cNvPr id="94" name="Flowchart: Summing Junction 93"/>
          <p:cNvSpPr/>
          <p:nvPr/>
        </p:nvSpPr>
        <p:spPr>
          <a:xfrm>
            <a:off x="6370663" y="1793762"/>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sp>
        <p:nvSpPr>
          <p:cNvPr id="95" name="Flowchart: Summing Junction 94"/>
          <p:cNvSpPr/>
          <p:nvPr/>
        </p:nvSpPr>
        <p:spPr>
          <a:xfrm>
            <a:off x="6366530" y="5465980"/>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grpSp>
        <p:nvGrpSpPr>
          <p:cNvPr id="96" name="Group 8"/>
          <p:cNvGrpSpPr>
            <a:grpSpLocks/>
          </p:cNvGrpSpPr>
          <p:nvPr/>
        </p:nvGrpSpPr>
        <p:grpSpPr bwMode="auto">
          <a:xfrm>
            <a:off x="5143489" y="5323817"/>
            <a:ext cx="126467" cy="136657"/>
            <a:chOff x="2688" y="1486"/>
            <a:chExt cx="240" cy="223"/>
          </a:xfrm>
        </p:grpSpPr>
        <p:sp>
          <p:nvSpPr>
            <p:cNvPr id="9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9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9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00" name="Group 8"/>
          <p:cNvGrpSpPr>
            <a:grpSpLocks/>
          </p:cNvGrpSpPr>
          <p:nvPr/>
        </p:nvGrpSpPr>
        <p:grpSpPr bwMode="auto">
          <a:xfrm>
            <a:off x="5399559" y="1858915"/>
            <a:ext cx="126467" cy="136657"/>
            <a:chOff x="2688" y="1486"/>
            <a:chExt cx="240" cy="223"/>
          </a:xfrm>
        </p:grpSpPr>
        <p:sp>
          <p:nvSpPr>
            <p:cNvPr id="10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0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0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04" name="Group 8"/>
          <p:cNvGrpSpPr>
            <a:grpSpLocks/>
          </p:cNvGrpSpPr>
          <p:nvPr/>
        </p:nvGrpSpPr>
        <p:grpSpPr bwMode="auto">
          <a:xfrm>
            <a:off x="3774751" y="1927244"/>
            <a:ext cx="126467" cy="136657"/>
            <a:chOff x="2688" y="1486"/>
            <a:chExt cx="240" cy="223"/>
          </a:xfrm>
        </p:grpSpPr>
        <p:sp>
          <p:nvSpPr>
            <p:cNvPr id="10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0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0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08" name="Group 8"/>
          <p:cNvGrpSpPr>
            <a:grpSpLocks/>
          </p:cNvGrpSpPr>
          <p:nvPr/>
        </p:nvGrpSpPr>
        <p:grpSpPr bwMode="auto">
          <a:xfrm>
            <a:off x="2582115" y="4663300"/>
            <a:ext cx="126467" cy="136657"/>
            <a:chOff x="2688" y="1486"/>
            <a:chExt cx="240" cy="223"/>
          </a:xfrm>
        </p:grpSpPr>
        <p:sp>
          <p:nvSpPr>
            <p:cNvPr id="10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12" name="Group 8"/>
          <p:cNvGrpSpPr>
            <a:grpSpLocks/>
          </p:cNvGrpSpPr>
          <p:nvPr/>
        </p:nvGrpSpPr>
        <p:grpSpPr bwMode="auto">
          <a:xfrm>
            <a:off x="4602303" y="2718852"/>
            <a:ext cx="126467" cy="136657"/>
            <a:chOff x="2688" y="1486"/>
            <a:chExt cx="240" cy="223"/>
          </a:xfrm>
        </p:grpSpPr>
        <p:sp>
          <p:nvSpPr>
            <p:cNvPr id="11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
        <p:nvSpPr>
          <p:cNvPr id="116" name="TextBox 115"/>
          <p:cNvSpPr txBox="1"/>
          <p:nvPr/>
        </p:nvSpPr>
        <p:spPr>
          <a:xfrm>
            <a:off x="6928012" y="1211511"/>
            <a:ext cx="1331259" cy="461665"/>
          </a:xfrm>
          <a:prstGeom prst="rect">
            <a:avLst/>
          </a:prstGeom>
          <a:noFill/>
        </p:spPr>
        <p:txBody>
          <a:bodyPr wrap="square" rtlCol="0">
            <a:spAutoFit/>
          </a:bodyPr>
          <a:lstStyle/>
          <a:p>
            <a:pPr algn="r" rtl="1"/>
            <a:r>
              <a:rPr lang="fa-IR" sz="2400" dirty="0">
                <a:solidFill>
                  <a:prstClr val="black"/>
                </a:solidFill>
                <a:cs typeface="B Homa" panose="00000400000000000000" pitchFamily="2" charset="-78"/>
              </a:rPr>
              <a:t>مرحله دوم</a:t>
            </a:r>
            <a:endParaRPr lang="en-US" sz="2400" dirty="0">
              <a:solidFill>
                <a:prstClr val="black"/>
              </a:solidFill>
              <a:cs typeface="B Homa" panose="00000400000000000000" pitchFamily="2" charset="-78"/>
            </a:endParaRPr>
          </a:p>
        </p:txBody>
      </p:sp>
      <p:grpSp>
        <p:nvGrpSpPr>
          <p:cNvPr id="117" name="Group 8"/>
          <p:cNvGrpSpPr>
            <a:grpSpLocks/>
          </p:cNvGrpSpPr>
          <p:nvPr/>
        </p:nvGrpSpPr>
        <p:grpSpPr bwMode="auto">
          <a:xfrm>
            <a:off x="2895771" y="3496995"/>
            <a:ext cx="126467" cy="136657"/>
            <a:chOff x="2688" y="1486"/>
            <a:chExt cx="240" cy="223"/>
          </a:xfrm>
        </p:grpSpPr>
        <p:sp>
          <p:nvSpPr>
            <p:cNvPr id="118"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9"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0"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21" name="Group 8"/>
          <p:cNvGrpSpPr>
            <a:grpSpLocks/>
          </p:cNvGrpSpPr>
          <p:nvPr/>
        </p:nvGrpSpPr>
        <p:grpSpPr bwMode="auto">
          <a:xfrm>
            <a:off x="2869187" y="4156560"/>
            <a:ext cx="126467" cy="136657"/>
            <a:chOff x="2688" y="1486"/>
            <a:chExt cx="240" cy="223"/>
          </a:xfrm>
        </p:grpSpPr>
        <p:sp>
          <p:nvSpPr>
            <p:cNvPr id="122"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3"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4"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25" name="Group 8"/>
          <p:cNvGrpSpPr>
            <a:grpSpLocks/>
          </p:cNvGrpSpPr>
          <p:nvPr/>
        </p:nvGrpSpPr>
        <p:grpSpPr bwMode="auto">
          <a:xfrm>
            <a:off x="4193931" y="5974227"/>
            <a:ext cx="126467" cy="136657"/>
            <a:chOff x="2688" y="1486"/>
            <a:chExt cx="240" cy="223"/>
          </a:xfrm>
        </p:grpSpPr>
        <p:sp>
          <p:nvSpPr>
            <p:cNvPr id="126"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7"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8"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29" name="Group 8"/>
          <p:cNvGrpSpPr>
            <a:grpSpLocks/>
          </p:cNvGrpSpPr>
          <p:nvPr/>
        </p:nvGrpSpPr>
        <p:grpSpPr bwMode="auto">
          <a:xfrm>
            <a:off x="4202443" y="5971399"/>
            <a:ext cx="126467" cy="136657"/>
            <a:chOff x="2688" y="1486"/>
            <a:chExt cx="240" cy="223"/>
          </a:xfrm>
        </p:grpSpPr>
        <p:sp>
          <p:nvSpPr>
            <p:cNvPr id="130"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31"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32"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33" name="Group 8"/>
          <p:cNvGrpSpPr>
            <a:grpSpLocks/>
          </p:cNvGrpSpPr>
          <p:nvPr/>
        </p:nvGrpSpPr>
        <p:grpSpPr bwMode="auto">
          <a:xfrm>
            <a:off x="6381825" y="4545823"/>
            <a:ext cx="126467" cy="136657"/>
            <a:chOff x="2688" y="1486"/>
            <a:chExt cx="240" cy="223"/>
          </a:xfrm>
        </p:grpSpPr>
        <p:sp>
          <p:nvSpPr>
            <p:cNvPr id="134"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35"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36"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
        <p:nvSpPr>
          <p:cNvPr id="137" name="Title 2"/>
          <p:cNvSpPr>
            <a:spLocks noGrp="1"/>
          </p:cNvSpPr>
          <p:nvPr>
            <p:ph type="title"/>
          </p:nvPr>
        </p:nvSpPr>
        <p:spPr>
          <a:xfrm>
            <a:off x="457200" y="274638"/>
            <a:ext cx="8229600" cy="1143000"/>
          </a:xfrm>
        </p:spPr>
        <p:txBody>
          <a:bodyPr>
            <a:normAutofit/>
          </a:bodyPr>
          <a:lstStyle/>
          <a:p>
            <a:pPr algn="ctr"/>
            <a:r>
              <a:rPr lang="fa-IR" sz="3200" dirty="0" smtClean="0">
                <a:solidFill>
                  <a:srgbClr val="FF0000"/>
                </a:solidFill>
                <a:effectLst/>
                <a:cs typeface="B Titr" panose="00000700000000000000" pitchFamily="2" charset="-78"/>
              </a:rPr>
              <a:t>آشنایی با چیلر جذب سطحی</a:t>
            </a:r>
            <a:endParaRPr lang="en-US"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60584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repeatCount="indefinite"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500"/>
                                        <p:tgtEl>
                                          <p:spTgt spid="5"/>
                                        </p:tgtEl>
                                      </p:cBhvr>
                                    </p:animEffect>
                                  </p:childTnLst>
                                </p:cTn>
                              </p:par>
                              <p:par>
                                <p:cTn id="8" presetID="22" presetClass="entr" presetSubtype="4" repeatCount="indefinite"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1500"/>
                                        <p:tgtEl>
                                          <p:spTgt spid="6"/>
                                        </p:tgtEl>
                                      </p:cBhvr>
                                    </p:animEffect>
                                  </p:childTnLst>
                                </p:cTn>
                              </p:par>
                              <p:par>
                                <p:cTn id="11" presetID="0" presetClass="path" presetSubtype="0" repeatCount="indefinite" accel="50000" decel="50000" fill="hold" nodeType="withEffect">
                                  <p:stCondLst>
                                    <p:cond delay="0"/>
                                  </p:stCondLst>
                                  <p:childTnLst>
                                    <p:animMotion origin="layout" path="M 0.00026 0.00093 L 0.00026 0.31204 " pathEditMode="relative" ptsTypes="AA">
                                      <p:cBhvr>
                                        <p:cTn id="12" dur="2000" fill="hold"/>
                                        <p:tgtEl>
                                          <p:spTgt spid="112"/>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92"/>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9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repeatCount="indefinite" accel="50000" decel="50000" fill="hold" nodeType="clickEffect">
                                  <p:stCondLst>
                                    <p:cond delay="0"/>
                                  </p:stCondLst>
                                  <p:childTnLst>
                                    <p:animMotion origin="layout" path="M -2.08333E-7 6.66667E-6 L -2.08333E-7 6.66667E-6 C -0.00404 0.0007 -0.0082 0.0007 -0.01211 0.00209 C -0.01445 0.00278 -0.01875 0.00602 -0.01875 0.00602 C -0.02096 0.00533 -0.02331 0.00556 -0.02539 0.00394 C -0.02682 0.00278 -0.02864 -0.00185 -0.02864 -0.00185 L -0.02864 -0.00185 L -0.02435 -0.14699 L 0.20195 -0.16851 " pathEditMode="relative" ptsTypes="AAAAAAAAA">
                                      <p:cBhvr>
                                        <p:cTn id="22" dur="2000" fill="hold"/>
                                        <p:tgtEl>
                                          <p:spTgt spid="64"/>
                                        </p:tgtEl>
                                        <p:attrNameLst>
                                          <p:attrName>ppt_x</p:attrName>
                                          <p:attrName>ppt_y</p:attrName>
                                        </p:attrNameLst>
                                      </p:cBhvr>
                                    </p:animMotion>
                                  </p:childTnLst>
                                </p:cTn>
                              </p:par>
                            </p:childTnLst>
                          </p:cTn>
                        </p:par>
                        <p:par>
                          <p:cTn id="23" fill="hold">
                            <p:stCondLst>
                              <p:cond delay="2000"/>
                            </p:stCondLst>
                            <p:childTnLst>
                              <p:par>
                                <p:cTn id="24" presetID="1" presetClass="exit" presetSubtype="0" fill="hold" nodeType="afterEffect">
                                  <p:stCondLst>
                                    <p:cond delay="0"/>
                                  </p:stCondLst>
                                  <p:childTnLst>
                                    <p:set>
                                      <p:cBhvr>
                                        <p:cTn id="25" dur="1" fill="hold">
                                          <p:stCondLst>
                                            <p:cond delay="0"/>
                                          </p:stCondLst>
                                        </p:cTn>
                                        <p:tgtEl>
                                          <p:spTgt spid="100"/>
                                        </p:tgtEl>
                                        <p:attrNameLst>
                                          <p:attrName>style.visibility</p:attrName>
                                        </p:attrNameLst>
                                      </p:cBhvr>
                                      <p:to>
                                        <p:strVal val="hidden"/>
                                      </p:to>
                                    </p:set>
                                  </p:childTnLst>
                                </p:cTn>
                              </p:par>
                            </p:childTnLst>
                          </p:cTn>
                        </p:par>
                        <p:par>
                          <p:cTn id="26" fill="hold">
                            <p:stCondLst>
                              <p:cond delay="2000"/>
                            </p:stCondLst>
                            <p:childTnLst>
                              <p:par>
                                <p:cTn id="27" presetID="0" presetClass="path" presetSubtype="0" repeatCount="indefinite" accel="50000" decel="50000" fill="hold" nodeType="afterEffect">
                                  <p:stCondLst>
                                    <p:cond delay="0"/>
                                  </p:stCondLst>
                                  <p:childTnLst>
                                    <p:animMotion origin="layout" path="M 0.00013 0.0007 L 0.00013 0.0007 C -0.0039 0.00185 -0.00781 0.00394 -0.01198 0.0044 C -0.01315 0.00463 -0.01419 0.00324 -0.01523 0.00255 C -0.01718 0.00139 -0.01888 -0.00046 -0.02083 -0.00139 C -0.02773 -0.00486 -0.02734 0.00093 -0.02734 -0.00532 L -0.02734 -0.00532 L -0.02083 -0.225 L 0.09831 -0.2287 L 0.14805 -0.1838 " pathEditMode="relative" ptsTypes="AAAAAAAAAA">
                                      <p:cBhvr>
                                        <p:cTn id="28" dur="2000" fill="hold"/>
                                        <p:tgtEl>
                                          <p:spTgt spid="36"/>
                                        </p:tgtEl>
                                        <p:attrNameLst>
                                          <p:attrName>ppt_x</p:attrName>
                                          <p:attrName>ppt_y</p:attrName>
                                        </p:attrNameLst>
                                      </p:cBhvr>
                                    </p:animMotion>
                                  </p:childTnLst>
                                </p:cTn>
                              </p:par>
                            </p:childTnLst>
                          </p:cTn>
                        </p:par>
                        <p:par>
                          <p:cTn id="29" fill="hold">
                            <p:stCondLst>
                              <p:cond delay="4000"/>
                            </p:stCondLst>
                            <p:childTnLst>
                              <p:par>
                                <p:cTn id="30" presetID="1" presetClass="exit" presetSubtype="0" fill="hold" nodeType="afterEffect">
                                  <p:stCondLst>
                                    <p:cond delay="0"/>
                                  </p:stCondLst>
                                  <p:childTnLst>
                                    <p:set>
                                      <p:cBhvr>
                                        <p:cTn id="31" dur="1" fill="hold">
                                          <p:stCondLst>
                                            <p:cond delay="0"/>
                                          </p:stCondLst>
                                        </p:cTn>
                                        <p:tgtEl>
                                          <p:spTgt spid="16"/>
                                        </p:tgtEl>
                                        <p:attrNameLst>
                                          <p:attrName>style.visibility</p:attrName>
                                        </p:attrNameLst>
                                      </p:cBhvr>
                                      <p:to>
                                        <p:strVal val="hidden"/>
                                      </p:to>
                                    </p:set>
                                  </p:childTnLst>
                                </p:cTn>
                              </p:par>
                            </p:childTnLst>
                          </p:cTn>
                        </p:par>
                        <p:par>
                          <p:cTn id="32" fill="hold">
                            <p:stCondLst>
                              <p:cond delay="4000"/>
                            </p:stCondLst>
                            <p:childTnLst>
                              <p:par>
                                <p:cTn id="33" presetID="0" presetClass="path" presetSubtype="0" repeatCount="indefinite" accel="50000" decel="50000" fill="hold" nodeType="afterEffect">
                                  <p:stCondLst>
                                    <p:cond delay="0"/>
                                  </p:stCondLst>
                                  <p:childTnLst>
                                    <p:animMotion origin="layout" path="M 4.58333E-6 8.88889E-6 L -0.01758 8.88889E-6 L -0.02097 -0.06481 L -0.00104 -0.12569 L -0.02305 -0.19421 L -0.01654 -0.33148 L 0.10364 -0.33541 L 0.14674 -0.36689 L 0.11354 -0.37453 " pathEditMode="relative" ptsTypes="AAAAAAAAA">
                                      <p:cBhvr>
                                        <p:cTn id="34" dur="2000" fill="hold"/>
                                        <p:tgtEl>
                                          <p:spTgt spid="24"/>
                                        </p:tgtEl>
                                        <p:attrNameLst>
                                          <p:attrName>ppt_x</p:attrName>
                                          <p:attrName>ppt_y</p:attrName>
                                        </p:attrNameLst>
                                      </p:cBhvr>
                                    </p:animMotion>
                                  </p:childTnLst>
                                </p:cTn>
                              </p:par>
                            </p:childTnLst>
                          </p:cTn>
                        </p:par>
                        <p:par>
                          <p:cTn id="35" fill="hold">
                            <p:stCondLst>
                              <p:cond delay="6000"/>
                            </p:stCondLst>
                            <p:childTnLst>
                              <p:par>
                                <p:cTn id="36" presetID="1" presetClass="exit" presetSubtype="0" fill="hold" nodeType="afterEffect">
                                  <p:stCondLst>
                                    <p:cond delay="0"/>
                                  </p:stCondLst>
                                  <p:childTnLst>
                                    <p:set>
                                      <p:cBhvr>
                                        <p:cTn id="37" dur="1" fill="hold">
                                          <p:stCondLst>
                                            <p:cond delay="0"/>
                                          </p:stCondLst>
                                        </p:cTn>
                                        <p:tgtEl>
                                          <p:spTgt spid="4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00"/>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40"/>
                                        </p:tgtEl>
                                        <p:attrNameLst>
                                          <p:attrName>style.visibility</p:attrName>
                                        </p:attrNameLst>
                                      </p:cBhvr>
                                      <p:to>
                                        <p:strVal val="visible"/>
                                      </p:to>
                                    </p:set>
                                  </p:childTnLst>
                                </p:cTn>
                              </p:par>
                              <p:par>
                                <p:cTn id="46" presetID="1" presetClass="exit" presetSubtype="0" fill="hold" nodeType="withEffect">
                                  <p:stCondLst>
                                    <p:cond delay="0"/>
                                  </p:stCondLst>
                                  <p:childTnLst>
                                    <p:set>
                                      <p:cBhvr>
                                        <p:cTn id="47" dur="1" fill="hold">
                                          <p:stCondLst>
                                            <p:cond delay="0"/>
                                          </p:stCondLst>
                                        </p:cTn>
                                        <p:tgtEl>
                                          <p:spTgt spid="64"/>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36"/>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24"/>
                                        </p:tgtEl>
                                        <p:attrNameLst>
                                          <p:attrName>style.visibility</p:attrName>
                                        </p:attrNameLst>
                                      </p:cBhvr>
                                      <p:to>
                                        <p:strVal val="hidden"/>
                                      </p:to>
                                    </p:set>
                                  </p:childTnLst>
                                </p:cTn>
                              </p:par>
                              <p:par>
                                <p:cTn id="52" presetID="1" presetClass="entr" presetSubtype="0" fill="hold" nodeType="withEffect">
                                  <p:stCondLst>
                                    <p:cond delay="0"/>
                                  </p:stCondLst>
                                  <p:childTnLst>
                                    <p:set>
                                      <p:cBhvr>
                                        <p:cTn id="53" dur="1" fill="hold">
                                          <p:stCondLst>
                                            <p:cond delay="0"/>
                                          </p:stCondLst>
                                        </p:cTn>
                                        <p:tgtEl>
                                          <p:spTgt spid="68"/>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17"/>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12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60"/>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88"/>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29"/>
                                        </p:tgtEl>
                                        <p:attrNameLst>
                                          <p:attrName>style.visibility</p:attrName>
                                        </p:attrNameLst>
                                      </p:cBhvr>
                                      <p:to>
                                        <p:strVal val="visible"/>
                                      </p:to>
                                    </p:set>
                                  </p:childTnLst>
                                </p:cTn>
                              </p:par>
                            </p:childTnLst>
                          </p:cTn>
                        </p:par>
                        <p:par>
                          <p:cTn id="66" fill="hold">
                            <p:stCondLst>
                              <p:cond delay="0"/>
                            </p:stCondLst>
                            <p:childTnLst>
                              <p:par>
                                <p:cTn id="67" presetID="0" presetClass="path" presetSubtype="0" repeatCount="indefinite" accel="50000" decel="50000" fill="hold" nodeType="afterEffect">
                                  <p:stCondLst>
                                    <p:cond delay="0"/>
                                  </p:stCondLst>
                                  <p:childTnLst>
                                    <p:animMotion origin="layout" path="M 1.25E-6 -3.33333E-6 L 0.0026 0.04444 L 0.03281 0.05162 L 0.11575 0.05162 L 0.11966 -0.08657 L 0.10924 -0.1544 L 0.10781 -0.21273 L 0.0987 -0.28056 L 0.12109 -0.35532 " pathEditMode="relative" ptsTypes="AAAAAAAAA">
                                      <p:cBhvr>
                                        <p:cTn id="68" dur="2000" fill="hold"/>
                                        <p:tgtEl>
                                          <p:spTgt spid="96"/>
                                        </p:tgtEl>
                                        <p:attrNameLst>
                                          <p:attrName>ppt_x</p:attrName>
                                          <p:attrName>ppt_y</p:attrName>
                                        </p:attrNameLst>
                                      </p:cBhvr>
                                    </p:animMotion>
                                  </p:childTnLst>
                                </p:cTn>
                              </p:par>
                            </p:childTnLst>
                          </p:cTn>
                        </p:par>
                        <p:par>
                          <p:cTn id="69" fill="hold">
                            <p:stCondLst>
                              <p:cond delay="2000"/>
                            </p:stCondLst>
                            <p:childTnLst>
                              <p:par>
                                <p:cTn id="70" presetID="0" presetClass="path" presetSubtype="0" repeatCount="indefinite" accel="50000" decel="50000" fill="hold" nodeType="afterEffect">
                                  <p:stCondLst>
                                    <p:cond delay="0"/>
                                  </p:stCondLst>
                                  <p:childTnLst>
                                    <p:animMotion origin="layout" path="M -3.54167E-6 3.7037E-7 L 0.03151 0.075 L 0.07357 0.02338 L 0.10912 0.04213 L 0.19466 0.03982 L 0.2 -0.13101 L 0.17357 -0.18495 L 0.19466 -0.22708 L 0.17227 -0.29004 " pathEditMode="relative" ptsTypes="AAAAAAAAA">
                                      <p:cBhvr>
                                        <p:cTn id="71" dur="2000" fill="hold"/>
                                        <p:tgtEl>
                                          <p:spTgt spid="76"/>
                                        </p:tgtEl>
                                        <p:attrNameLst>
                                          <p:attrName>ppt_x</p:attrName>
                                          <p:attrName>ppt_y</p:attrName>
                                        </p:attrNameLst>
                                      </p:cBhvr>
                                    </p:animMotion>
                                  </p:childTnLst>
                                </p:cTn>
                              </p:par>
                            </p:childTnLst>
                          </p:cTn>
                        </p:par>
                        <p:par>
                          <p:cTn id="72" fill="hold">
                            <p:stCondLst>
                              <p:cond delay="4000"/>
                            </p:stCondLst>
                            <p:childTnLst>
                              <p:par>
                                <p:cTn id="73" presetID="0" presetClass="path" presetSubtype="0" repeatCount="indefinite" accel="50000" decel="50000" fill="hold" nodeType="afterEffect">
                                  <p:stCondLst>
                                    <p:cond delay="0"/>
                                  </p:stCondLst>
                                  <p:endCondLst>
                                    <p:cond evt="onNext" delay="0">
                                      <p:tgtEl>
                                        <p:sldTgt/>
                                      </p:tgtEl>
                                    </p:cond>
                                  </p:endCondLst>
                                  <p:childTnLst>
                                    <p:animMotion origin="layout" path="M 6.66667E-6 3.7037E-7 L 0.03412 -0.00231 L 0.03412 -0.08889 L 0.07227 0.00949 L 0.11043 -0.03518 L 0.19076 -0.04676 L 0.1974 -0.1919 L 0.18816 -0.24328 L 0.17501 -0.27129 L 0.18556 -0.31574 L 0.18686 -0.35092 L 0.18816 -0.38588 L 0.16576 -0.38588 L 0.16446 -0.27129 " pathEditMode="relative" ptsTypes="AAAAAAAAAAAAAA">
                                      <p:cBhvr>
                                        <p:cTn id="74" dur="2000" fill="hold"/>
                                        <p:tgtEl>
                                          <p:spTgt spid="125"/>
                                        </p:tgtEl>
                                        <p:attrNameLst>
                                          <p:attrName>ppt_x</p:attrName>
                                          <p:attrName>ppt_y</p:attrName>
                                        </p:attrNameLst>
                                      </p:cBhvr>
                                    </p:animMotion>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nodeType="clickEffect">
                                  <p:stCondLst>
                                    <p:cond delay="0"/>
                                  </p:stCondLst>
                                  <p:childTnLst>
                                    <p:set>
                                      <p:cBhvr>
                                        <p:cTn id="78" dur="1" fill="hold">
                                          <p:stCondLst>
                                            <p:cond delay="0"/>
                                          </p:stCondLst>
                                        </p:cTn>
                                        <p:tgtEl>
                                          <p:spTgt spid="96"/>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76"/>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1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2" grpId="0" animBg="1"/>
      <p:bldP spid="9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itle 2"/>
          <p:cNvSpPr>
            <a:spLocks noGrp="1"/>
          </p:cNvSpPr>
          <p:nvPr>
            <p:ph type="title"/>
          </p:nvPr>
        </p:nvSpPr>
        <p:spPr>
          <a:xfrm>
            <a:off x="457200" y="274638"/>
            <a:ext cx="8229600" cy="1143000"/>
          </a:xfrm>
        </p:spPr>
        <p:txBody>
          <a:bodyPr>
            <a:normAutofit/>
          </a:bodyPr>
          <a:lstStyle/>
          <a:p>
            <a:pPr algn="ctr"/>
            <a:r>
              <a:rPr lang="fa-IR" sz="3200" dirty="0" smtClean="0">
                <a:solidFill>
                  <a:srgbClr val="FF0000"/>
                </a:solidFill>
                <a:effectLst/>
                <a:cs typeface="B Titr" panose="00000700000000000000" pitchFamily="2" charset="-78"/>
              </a:rPr>
              <a:t>آشنایی با چیلر جذب سطحی</a:t>
            </a:r>
            <a:endParaRPr lang="en-US" sz="3200" dirty="0">
              <a:solidFill>
                <a:srgbClr val="FF0000"/>
              </a:solidFill>
              <a:cs typeface="B Titr" panose="00000700000000000000" pitchFamily="2" charset="-78"/>
            </a:endParaRPr>
          </a:p>
        </p:txBody>
      </p:sp>
      <p:pic>
        <p:nvPicPr>
          <p:cNvPr id="240" name="Picture 2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420686"/>
            <a:ext cx="5229225" cy="4914900"/>
          </a:xfrm>
          <a:prstGeom prst="rect">
            <a:avLst/>
          </a:prstGeom>
        </p:spPr>
      </p:pic>
      <p:sp>
        <p:nvSpPr>
          <p:cNvPr id="241" name="Freeform 240"/>
          <p:cNvSpPr/>
          <p:nvPr/>
        </p:nvSpPr>
        <p:spPr>
          <a:xfrm>
            <a:off x="1523074" y="3032310"/>
            <a:ext cx="1112127" cy="1608083"/>
          </a:xfrm>
          <a:custGeom>
            <a:avLst/>
            <a:gdLst>
              <a:gd name="connsiteX0" fmla="*/ 0 w 2128345"/>
              <a:gd name="connsiteY0" fmla="*/ 0 h 1608083"/>
              <a:gd name="connsiteX1" fmla="*/ 2112579 w 2128345"/>
              <a:gd name="connsiteY1" fmla="*/ 15765 h 1608083"/>
              <a:gd name="connsiteX2" fmla="*/ 1308538 w 2128345"/>
              <a:gd name="connsiteY2" fmla="*/ 189186 h 1608083"/>
              <a:gd name="connsiteX3" fmla="*/ 2128345 w 2128345"/>
              <a:gd name="connsiteY3" fmla="*/ 204952 h 1608083"/>
              <a:gd name="connsiteX4" fmla="*/ 1308538 w 2128345"/>
              <a:gd name="connsiteY4" fmla="*/ 362607 h 1608083"/>
              <a:gd name="connsiteX5" fmla="*/ 2112579 w 2128345"/>
              <a:gd name="connsiteY5" fmla="*/ 394138 h 1608083"/>
              <a:gd name="connsiteX6" fmla="*/ 1324304 w 2128345"/>
              <a:gd name="connsiteY6" fmla="*/ 536028 h 1608083"/>
              <a:gd name="connsiteX7" fmla="*/ 2112579 w 2128345"/>
              <a:gd name="connsiteY7" fmla="*/ 567559 h 1608083"/>
              <a:gd name="connsiteX8" fmla="*/ 1324304 w 2128345"/>
              <a:gd name="connsiteY8" fmla="*/ 725214 h 1608083"/>
              <a:gd name="connsiteX9" fmla="*/ 2112579 w 2128345"/>
              <a:gd name="connsiteY9" fmla="*/ 756745 h 1608083"/>
              <a:gd name="connsiteX10" fmla="*/ 1308538 w 2128345"/>
              <a:gd name="connsiteY10" fmla="*/ 914400 h 1608083"/>
              <a:gd name="connsiteX11" fmla="*/ 2112579 w 2128345"/>
              <a:gd name="connsiteY11" fmla="*/ 930165 h 1608083"/>
              <a:gd name="connsiteX12" fmla="*/ 1308538 w 2128345"/>
              <a:gd name="connsiteY12" fmla="*/ 1087821 h 1608083"/>
              <a:gd name="connsiteX13" fmla="*/ 2112579 w 2128345"/>
              <a:gd name="connsiteY13" fmla="*/ 1119352 h 1608083"/>
              <a:gd name="connsiteX14" fmla="*/ 1308538 w 2128345"/>
              <a:gd name="connsiteY14" fmla="*/ 1277007 h 1608083"/>
              <a:gd name="connsiteX15" fmla="*/ 2112579 w 2128345"/>
              <a:gd name="connsiteY15" fmla="*/ 1292772 h 1608083"/>
              <a:gd name="connsiteX16" fmla="*/ 1308538 w 2128345"/>
              <a:gd name="connsiteY16" fmla="*/ 1434662 h 1608083"/>
              <a:gd name="connsiteX17" fmla="*/ 2112579 w 2128345"/>
              <a:gd name="connsiteY17" fmla="*/ 1466193 h 1608083"/>
              <a:gd name="connsiteX18" fmla="*/ 1324304 w 2128345"/>
              <a:gd name="connsiteY18" fmla="*/ 1592317 h 1608083"/>
              <a:gd name="connsiteX19" fmla="*/ 31531 w 2128345"/>
              <a:gd name="connsiteY19" fmla="*/ 1608083 h 1608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28345" h="1608083">
                <a:moveTo>
                  <a:pt x="0" y="0"/>
                </a:moveTo>
                <a:lnTo>
                  <a:pt x="2112579" y="15765"/>
                </a:lnTo>
                <a:lnTo>
                  <a:pt x="1308538" y="189186"/>
                </a:lnTo>
                <a:lnTo>
                  <a:pt x="2128345" y="204952"/>
                </a:lnTo>
                <a:lnTo>
                  <a:pt x="1308538" y="362607"/>
                </a:lnTo>
                <a:lnTo>
                  <a:pt x="2112579" y="394138"/>
                </a:lnTo>
                <a:lnTo>
                  <a:pt x="1324304" y="536028"/>
                </a:lnTo>
                <a:lnTo>
                  <a:pt x="2112579" y="567559"/>
                </a:lnTo>
                <a:lnTo>
                  <a:pt x="1324304" y="725214"/>
                </a:lnTo>
                <a:lnTo>
                  <a:pt x="2112579" y="756745"/>
                </a:lnTo>
                <a:lnTo>
                  <a:pt x="1308538" y="914400"/>
                </a:lnTo>
                <a:lnTo>
                  <a:pt x="2112579" y="930165"/>
                </a:lnTo>
                <a:lnTo>
                  <a:pt x="1308538" y="1087821"/>
                </a:lnTo>
                <a:lnTo>
                  <a:pt x="2112579" y="1119352"/>
                </a:lnTo>
                <a:lnTo>
                  <a:pt x="1308538" y="1277007"/>
                </a:lnTo>
                <a:lnTo>
                  <a:pt x="2112579" y="1292772"/>
                </a:lnTo>
                <a:lnTo>
                  <a:pt x="1308538" y="1434662"/>
                </a:lnTo>
                <a:lnTo>
                  <a:pt x="2112579" y="1466193"/>
                </a:lnTo>
                <a:lnTo>
                  <a:pt x="1324304" y="1592317"/>
                </a:lnTo>
                <a:lnTo>
                  <a:pt x="31531" y="1608083"/>
                </a:lnTo>
              </a:path>
            </a:pathLst>
          </a:custGeom>
          <a:noFill/>
          <a:ln w="31750">
            <a:solidFill>
              <a:schemeClr val="accent1">
                <a:lumMod val="75000"/>
              </a:schemeClr>
            </a:solidFill>
          </a:ln>
          <a:effectLst>
            <a:reflection stA="45000" endPos="4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2" name="Freeform 241"/>
          <p:cNvSpPr/>
          <p:nvPr/>
        </p:nvSpPr>
        <p:spPr>
          <a:xfrm rot="10800000">
            <a:off x="6733432" y="3032312"/>
            <a:ext cx="1319048" cy="1608083"/>
          </a:xfrm>
          <a:custGeom>
            <a:avLst/>
            <a:gdLst>
              <a:gd name="connsiteX0" fmla="*/ 0 w 2128345"/>
              <a:gd name="connsiteY0" fmla="*/ 0 h 1608083"/>
              <a:gd name="connsiteX1" fmla="*/ 2112579 w 2128345"/>
              <a:gd name="connsiteY1" fmla="*/ 15765 h 1608083"/>
              <a:gd name="connsiteX2" fmla="*/ 1308538 w 2128345"/>
              <a:gd name="connsiteY2" fmla="*/ 189186 h 1608083"/>
              <a:gd name="connsiteX3" fmla="*/ 2128345 w 2128345"/>
              <a:gd name="connsiteY3" fmla="*/ 204952 h 1608083"/>
              <a:gd name="connsiteX4" fmla="*/ 1308538 w 2128345"/>
              <a:gd name="connsiteY4" fmla="*/ 362607 h 1608083"/>
              <a:gd name="connsiteX5" fmla="*/ 2112579 w 2128345"/>
              <a:gd name="connsiteY5" fmla="*/ 394138 h 1608083"/>
              <a:gd name="connsiteX6" fmla="*/ 1324304 w 2128345"/>
              <a:gd name="connsiteY6" fmla="*/ 536028 h 1608083"/>
              <a:gd name="connsiteX7" fmla="*/ 2112579 w 2128345"/>
              <a:gd name="connsiteY7" fmla="*/ 567559 h 1608083"/>
              <a:gd name="connsiteX8" fmla="*/ 1324304 w 2128345"/>
              <a:gd name="connsiteY8" fmla="*/ 725214 h 1608083"/>
              <a:gd name="connsiteX9" fmla="*/ 2112579 w 2128345"/>
              <a:gd name="connsiteY9" fmla="*/ 756745 h 1608083"/>
              <a:gd name="connsiteX10" fmla="*/ 1308538 w 2128345"/>
              <a:gd name="connsiteY10" fmla="*/ 914400 h 1608083"/>
              <a:gd name="connsiteX11" fmla="*/ 2112579 w 2128345"/>
              <a:gd name="connsiteY11" fmla="*/ 930165 h 1608083"/>
              <a:gd name="connsiteX12" fmla="*/ 1308538 w 2128345"/>
              <a:gd name="connsiteY12" fmla="*/ 1087821 h 1608083"/>
              <a:gd name="connsiteX13" fmla="*/ 2112579 w 2128345"/>
              <a:gd name="connsiteY13" fmla="*/ 1119352 h 1608083"/>
              <a:gd name="connsiteX14" fmla="*/ 1308538 w 2128345"/>
              <a:gd name="connsiteY14" fmla="*/ 1277007 h 1608083"/>
              <a:gd name="connsiteX15" fmla="*/ 2112579 w 2128345"/>
              <a:gd name="connsiteY15" fmla="*/ 1292772 h 1608083"/>
              <a:gd name="connsiteX16" fmla="*/ 1308538 w 2128345"/>
              <a:gd name="connsiteY16" fmla="*/ 1434662 h 1608083"/>
              <a:gd name="connsiteX17" fmla="*/ 2112579 w 2128345"/>
              <a:gd name="connsiteY17" fmla="*/ 1466193 h 1608083"/>
              <a:gd name="connsiteX18" fmla="*/ 1324304 w 2128345"/>
              <a:gd name="connsiteY18" fmla="*/ 1592317 h 1608083"/>
              <a:gd name="connsiteX19" fmla="*/ 31531 w 2128345"/>
              <a:gd name="connsiteY19" fmla="*/ 1608083 h 1608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28345" h="1608083">
                <a:moveTo>
                  <a:pt x="0" y="0"/>
                </a:moveTo>
                <a:lnTo>
                  <a:pt x="2112579" y="15765"/>
                </a:lnTo>
                <a:lnTo>
                  <a:pt x="1308538" y="189186"/>
                </a:lnTo>
                <a:lnTo>
                  <a:pt x="2128345" y="204952"/>
                </a:lnTo>
                <a:lnTo>
                  <a:pt x="1308538" y="362607"/>
                </a:lnTo>
                <a:lnTo>
                  <a:pt x="2112579" y="394138"/>
                </a:lnTo>
                <a:lnTo>
                  <a:pt x="1324304" y="536028"/>
                </a:lnTo>
                <a:lnTo>
                  <a:pt x="2112579" y="567559"/>
                </a:lnTo>
                <a:lnTo>
                  <a:pt x="1324304" y="725214"/>
                </a:lnTo>
                <a:lnTo>
                  <a:pt x="2112579" y="756745"/>
                </a:lnTo>
                <a:lnTo>
                  <a:pt x="1308538" y="914400"/>
                </a:lnTo>
                <a:lnTo>
                  <a:pt x="2112579" y="930165"/>
                </a:lnTo>
                <a:lnTo>
                  <a:pt x="1308538" y="1087821"/>
                </a:lnTo>
                <a:lnTo>
                  <a:pt x="2112579" y="1119352"/>
                </a:lnTo>
                <a:lnTo>
                  <a:pt x="1308538" y="1277007"/>
                </a:lnTo>
                <a:lnTo>
                  <a:pt x="2112579" y="1292772"/>
                </a:lnTo>
                <a:lnTo>
                  <a:pt x="1308538" y="1434662"/>
                </a:lnTo>
                <a:lnTo>
                  <a:pt x="2112579" y="1466193"/>
                </a:lnTo>
                <a:lnTo>
                  <a:pt x="1324304" y="1592317"/>
                </a:lnTo>
                <a:lnTo>
                  <a:pt x="31531" y="1608083"/>
                </a:lnTo>
              </a:path>
            </a:pathLst>
          </a:custGeom>
          <a:noFill/>
          <a:ln w="31750">
            <a:solidFill>
              <a:srgbClr val="FF0000"/>
            </a:solidFill>
          </a:ln>
          <a:effectLst>
            <a:reflection stA="45000" endPos="4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rot="16200000">
            <a:off x="6797926" y="3654299"/>
            <a:ext cx="1410660"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بستر جاذب 2</a:t>
            </a:r>
            <a:endParaRPr lang="en-US" sz="2000" dirty="0">
              <a:solidFill>
                <a:prstClr val="black"/>
              </a:solidFill>
              <a:cs typeface="B Homa" panose="00000400000000000000" pitchFamily="2" charset="-78"/>
            </a:endParaRPr>
          </a:p>
        </p:txBody>
      </p:sp>
      <p:sp>
        <p:nvSpPr>
          <p:cNvPr id="244" name="TextBox 243"/>
          <p:cNvSpPr txBox="1"/>
          <p:nvPr/>
        </p:nvSpPr>
        <p:spPr>
          <a:xfrm rot="16200000">
            <a:off x="1218756" y="3751913"/>
            <a:ext cx="133893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بستر جاذب 1</a:t>
            </a:r>
            <a:endParaRPr lang="en-US" sz="2000" dirty="0">
              <a:solidFill>
                <a:prstClr val="black"/>
              </a:solidFill>
              <a:cs typeface="B Homa" panose="00000400000000000000" pitchFamily="2" charset="-78"/>
            </a:endParaRPr>
          </a:p>
        </p:txBody>
      </p:sp>
      <p:sp>
        <p:nvSpPr>
          <p:cNvPr id="245" name="TextBox 244"/>
          <p:cNvSpPr txBox="1"/>
          <p:nvPr/>
        </p:nvSpPr>
        <p:spPr>
          <a:xfrm>
            <a:off x="4210951" y="1772209"/>
            <a:ext cx="1008995"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کندانسور</a:t>
            </a:r>
            <a:endParaRPr lang="en-US" sz="2000" dirty="0">
              <a:solidFill>
                <a:prstClr val="black"/>
              </a:solidFill>
              <a:cs typeface="B Homa" panose="00000400000000000000" pitchFamily="2" charset="-78"/>
            </a:endParaRPr>
          </a:p>
        </p:txBody>
      </p:sp>
      <p:sp>
        <p:nvSpPr>
          <p:cNvPr id="246" name="TextBox 245"/>
          <p:cNvSpPr txBox="1"/>
          <p:nvPr/>
        </p:nvSpPr>
        <p:spPr>
          <a:xfrm>
            <a:off x="4181062" y="5487617"/>
            <a:ext cx="1008995"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اواپراتور</a:t>
            </a:r>
            <a:endParaRPr lang="en-US" sz="2000" dirty="0">
              <a:solidFill>
                <a:prstClr val="black"/>
              </a:solidFill>
              <a:cs typeface="B Homa" panose="00000400000000000000" pitchFamily="2" charset="-78"/>
            </a:endParaRPr>
          </a:p>
        </p:txBody>
      </p:sp>
      <p:sp>
        <p:nvSpPr>
          <p:cNvPr id="247" name="TextBox 246"/>
          <p:cNvSpPr txBox="1"/>
          <p:nvPr/>
        </p:nvSpPr>
        <p:spPr>
          <a:xfrm>
            <a:off x="6394475" y="1757880"/>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2</a:t>
            </a:r>
            <a:endParaRPr lang="en-US" sz="2000" dirty="0">
              <a:solidFill>
                <a:prstClr val="black"/>
              </a:solidFill>
              <a:cs typeface="B Homa" panose="00000400000000000000" pitchFamily="2" charset="-78"/>
            </a:endParaRPr>
          </a:p>
        </p:txBody>
      </p:sp>
      <p:sp>
        <p:nvSpPr>
          <p:cNvPr id="248" name="TextBox 247"/>
          <p:cNvSpPr txBox="1"/>
          <p:nvPr/>
        </p:nvSpPr>
        <p:spPr>
          <a:xfrm>
            <a:off x="1209590" y="5487617"/>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4</a:t>
            </a:r>
            <a:endParaRPr lang="en-US" sz="2000" dirty="0">
              <a:solidFill>
                <a:prstClr val="black"/>
              </a:solidFill>
              <a:cs typeface="B Homa" panose="00000400000000000000" pitchFamily="2" charset="-78"/>
            </a:endParaRPr>
          </a:p>
        </p:txBody>
      </p:sp>
      <p:sp>
        <p:nvSpPr>
          <p:cNvPr id="249" name="TextBox 248"/>
          <p:cNvSpPr txBox="1"/>
          <p:nvPr/>
        </p:nvSpPr>
        <p:spPr>
          <a:xfrm>
            <a:off x="1191855" y="1757880"/>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1</a:t>
            </a:r>
            <a:endParaRPr lang="en-US" sz="2000" dirty="0">
              <a:solidFill>
                <a:prstClr val="black"/>
              </a:solidFill>
              <a:cs typeface="B Homa" panose="00000400000000000000" pitchFamily="2" charset="-78"/>
            </a:endParaRPr>
          </a:p>
        </p:txBody>
      </p:sp>
      <p:sp>
        <p:nvSpPr>
          <p:cNvPr id="250" name="TextBox 249"/>
          <p:cNvSpPr txBox="1"/>
          <p:nvPr/>
        </p:nvSpPr>
        <p:spPr>
          <a:xfrm>
            <a:off x="6440131" y="5487617"/>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3</a:t>
            </a:r>
            <a:endParaRPr lang="en-US" sz="2000" dirty="0">
              <a:solidFill>
                <a:prstClr val="black"/>
              </a:solidFill>
              <a:cs typeface="B Homa" panose="00000400000000000000" pitchFamily="2" charset="-78"/>
            </a:endParaRPr>
          </a:p>
        </p:txBody>
      </p:sp>
      <p:sp>
        <p:nvSpPr>
          <p:cNvPr id="251" name="TextBox 250"/>
          <p:cNvSpPr txBox="1"/>
          <p:nvPr/>
        </p:nvSpPr>
        <p:spPr>
          <a:xfrm rot="16200000">
            <a:off x="4470425" y="3751913"/>
            <a:ext cx="1376855"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انبساطی</a:t>
            </a:r>
            <a:endParaRPr lang="en-US" sz="2000" dirty="0">
              <a:solidFill>
                <a:prstClr val="black"/>
              </a:solidFill>
              <a:cs typeface="B Homa" panose="00000400000000000000" pitchFamily="2" charset="-78"/>
            </a:endParaRPr>
          </a:p>
        </p:txBody>
      </p:sp>
      <p:grpSp>
        <p:nvGrpSpPr>
          <p:cNvPr id="252" name="Group 8"/>
          <p:cNvGrpSpPr>
            <a:grpSpLocks/>
          </p:cNvGrpSpPr>
          <p:nvPr/>
        </p:nvGrpSpPr>
        <p:grpSpPr bwMode="auto">
          <a:xfrm>
            <a:off x="4757590" y="2221548"/>
            <a:ext cx="126467" cy="136657"/>
            <a:chOff x="2688" y="1486"/>
            <a:chExt cx="240" cy="223"/>
          </a:xfrm>
        </p:grpSpPr>
        <p:sp>
          <p:nvSpPr>
            <p:cNvPr id="25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5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5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56" name="Group 8"/>
          <p:cNvGrpSpPr>
            <a:grpSpLocks/>
          </p:cNvGrpSpPr>
          <p:nvPr/>
        </p:nvGrpSpPr>
        <p:grpSpPr bwMode="auto">
          <a:xfrm>
            <a:off x="3006467" y="4521591"/>
            <a:ext cx="126467" cy="136657"/>
            <a:chOff x="2688" y="1486"/>
            <a:chExt cx="240" cy="223"/>
          </a:xfrm>
        </p:grpSpPr>
        <p:sp>
          <p:nvSpPr>
            <p:cNvPr id="25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5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5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60" name="Group 8"/>
          <p:cNvGrpSpPr>
            <a:grpSpLocks/>
          </p:cNvGrpSpPr>
          <p:nvPr/>
        </p:nvGrpSpPr>
        <p:grpSpPr bwMode="auto">
          <a:xfrm>
            <a:off x="2947311" y="4156655"/>
            <a:ext cx="126467" cy="136657"/>
            <a:chOff x="2688" y="1486"/>
            <a:chExt cx="240" cy="223"/>
          </a:xfrm>
        </p:grpSpPr>
        <p:sp>
          <p:nvSpPr>
            <p:cNvPr id="26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6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6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64" name="Group 8"/>
          <p:cNvGrpSpPr>
            <a:grpSpLocks/>
          </p:cNvGrpSpPr>
          <p:nvPr/>
        </p:nvGrpSpPr>
        <p:grpSpPr bwMode="auto">
          <a:xfrm>
            <a:off x="2738413" y="3879029"/>
            <a:ext cx="126467" cy="136657"/>
            <a:chOff x="2688" y="1486"/>
            <a:chExt cx="240" cy="223"/>
          </a:xfrm>
        </p:grpSpPr>
        <p:sp>
          <p:nvSpPr>
            <p:cNvPr id="26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6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6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68" name="Group 8"/>
          <p:cNvGrpSpPr>
            <a:grpSpLocks/>
          </p:cNvGrpSpPr>
          <p:nvPr/>
        </p:nvGrpSpPr>
        <p:grpSpPr bwMode="auto">
          <a:xfrm>
            <a:off x="2767921" y="3214176"/>
            <a:ext cx="126467" cy="136657"/>
            <a:chOff x="2688" y="1486"/>
            <a:chExt cx="240" cy="223"/>
          </a:xfrm>
        </p:grpSpPr>
        <p:sp>
          <p:nvSpPr>
            <p:cNvPr id="26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7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7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72" name="Group 8"/>
          <p:cNvGrpSpPr>
            <a:grpSpLocks/>
          </p:cNvGrpSpPr>
          <p:nvPr/>
        </p:nvGrpSpPr>
        <p:grpSpPr bwMode="auto">
          <a:xfrm>
            <a:off x="2965099" y="3499124"/>
            <a:ext cx="126467" cy="136657"/>
            <a:chOff x="2688" y="1486"/>
            <a:chExt cx="240" cy="223"/>
          </a:xfrm>
        </p:grpSpPr>
        <p:sp>
          <p:nvSpPr>
            <p:cNvPr id="27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7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7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76" name="Group 8"/>
          <p:cNvGrpSpPr>
            <a:grpSpLocks/>
          </p:cNvGrpSpPr>
          <p:nvPr/>
        </p:nvGrpSpPr>
        <p:grpSpPr bwMode="auto">
          <a:xfrm>
            <a:off x="4286994" y="1596084"/>
            <a:ext cx="126467" cy="136657"/>
            <a:chOff x="2688" y="1486"/>
            <a:chExt cx="240" cy="223"/>
          </a:xfrm>
        </p:grpSpPr>
        <p:sp>
          <p:nvSpPr>
            <p:cNvPr id="27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7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7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80" name="Group 8"/>
          <p:cNvGrpSpPr>
            <a:grpSpLocks/>
          </p:cNvGrpSpPr>
          <p:nvPr/>
        </p:nvGrpSpPr>
        <p:grpSpPr bwMode="auto">
          <a:xfrm>
            <a:off x="5236551" y="2099857"/>
            <a:ext cx="126467" cy="136657"/>
            <a:chOff x="2688" y="1486"/>
            <a:chExt cx="240" cy="223"/>
          </a:xfrm>
        </p:grpSpPr>
        <p:sp>
          <p:nvSpPr>
            <p:cNvPr id="28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8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8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84" name="Group 8"/>
          <p:cNvGrpSpPr>
            <a:grpSpLocks/>
          </p:cNvGrpSpPr>
          <p:nvPr/>
        </p:nvGrpSpPr>
        <p:grpSpPr bwMode="auto">
          <a:xfrm>
            <a:off x="5090358" y="1585231"/>
            <a:ext cx="126467" cy="136657"/>
            <a:chOff x="2688" y="1486"/>
            <a:chExt cx="240" cy="223"/>
          </a:xfrm>
        </p:grpSpPr>
        <p:sp>
          <p:nvSpPr>
            <p:cNvPr id="28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8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8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88" name="Group 8"/>
          <p:cNvGrpSpPr>
            <a:grpSpLocks/>
          </p:cNvGrpSpPr>
          <p:nvPr/>
        </p:nvGrpSpPr>
        <p:grpSpPr bwMode="auto">
          <a:xfrm>
            <a:off x="4257486" y="2164540"/>
            <a:ext cx="126467" cy="136657"/>
            <a:chOff x="2688" y="1486"/>
            <a:chExt cx="240" cy="223"/>
          </a:xfrm>
        </p:grpSpPr>
        <p:sp>
          <p:nvSpPr>
            <p:cNvPr id="28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9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9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92" name="Group 8"/>
          <p:cNvGrpSpPr>
            <a:grpSpLocks/>
          </p:cNvGrpSpPr>
          <p:nvPr/>
        </p:nvGrpSpPr>
        <p:grpSpPr bwMode="auto">
          <a:xfrm>
            <a:off x="6450694" y="4116692"/>
            <a:ext cx="126467" cy="136657"/>
            <a:chOff x="2688" y="1486"/>
            <a:chExt cx="240" cy="223"/>
          </a:xfrm>
        </p:grpSpPr>
        <p:sp>
          <p:nvSpPr>
            <p:cNvPr id="29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9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9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96" name="Group 8"/>
          <p:cNvGrpSpPr>
            <a:grpSpLocks/>
          </p:cNvGrpSpPr>
          <p:nvPr/>
        </p:nvGrpSpPr>
        <p:grpSpPr bwMode="auto">
          <a:xfrm>
            <a:off x="6428819" y="3490377"/>
            <a:ext cx="126467" cy="136657"/>
            <a:chOff x="2688" y="1486"/>
            <a:chExt cx="240" cy="223"/>
          </a:xfrm>
        </p:grpSpPr>
        <p:sp>
          <p:nvSpPr>
            <p:cNvPr id="29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9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9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00" name="Group 8"/>
          <p:cNvGrpSpPr>
            <a:grpSpLocks/>
          </p:cNvGrpSpPr>
          <p:nvPr/>
        </p:nvGrpSpPr>
        <p:grpSpPr bwMode="auto">
          <a:xfrm>
            <a:off x="3018830" y="3018696"/>
            <a:ext cx="126467" cy="136657"/>
            <a:chOff x="2688" y="1486"/>
            <a:chExt cx="240" cy="223"/>
          </a:xfrm>
        </p:grpSpPr>
        <p:sp>
          <p:nvSpPr>
            <p:cNvPr id="30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04" name="Group 8"/>
          <p:cNvGrpSpPr>
            <a:grpSpLocks/>
          </p:cNvGrpSpPr>
          <p:nvPr/>
        </p:nvGrpSpPr>
        <p:grpSpPr bwMode="auto">
          <a:xfrm>
            <a:off x="6310229" y="3797272"/>
            <a:ext cx="126467" cy="136657"/>
            <a:chOff x="2688" y="1486"/>
            <a:chExt cx="240" cy="223"/>
          </a:xfrm>
        </p:grpSpPr>
        <p:sp>
          <p:nvSpPr>
            <p:cNvPr id="30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08" name="Group 8"/>
          <p:cNvGrpSpPr>
            <a:grpSpLocks/>
          </p:cNvGrpSpPr>
          <p:nvPr/>
        </p:nvGrpSpPr>
        <p:grpSpPr bwMode="auto">
          <a:xfrm>
            <a:off x="4221331" y="5421741"/>
            <a:ext cx="126467" cy="136657"/>
            <a:chOff x="2688" y="1486"/>
            <a:chExt cx="240" cy="223"/>
          </a:xfrm>
        </p:grpSpPr>
        <p:sp>
          <p:nvSpPr>
            <p:cNvPr id="30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1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1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12" name="Group 8"/>
          <p:cNvGrpSpPr>
            <a:grpSpLocks/>
          </p:cNvGrpSpPr>
          <p:nvPr/>
        </p:nvGrpSpPr>
        <p:grpSpPr bwMode="auto">
          <a:xfrm>
            <a:off x="4997615" y="5854637"/>
            <a:ext cx="126467" cy="136657"/>
            <a:chOff x="2688" y="1486"/>
            <a:chExt cx="240" cy="223"/>
          </a:xfrm>
        </p:grpSpPr>
        <p:sp>
          <p:nvSpPr>
            <p:cNvPr id="31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1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1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16" name="Group 8"/>
          <p:cNvGrpSpPr>
            <a:grpSpLocks/>
          </p:cNvGrpSpPr>
          <p:nvPr/>
        </p:nvGrpSpPr>
        <p:grpSpPr bwMode="auto">
          <a:xfrm>
            <a:off x="6238471" y="4384047"/>
            <a:ext cx="126467" cy="136657"/>
            <a:chOff x="2688" y="1486"/>
            <a:chExt cx="240" cy="223"/>
          </a:xfrm>
        </p:grpSpPr>
        <p:sp>
          <p:nvSpPr>
            <p:cNvPr id="31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1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1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20" name="Group 8"/>
          <p:cNvGrpSpPr>
            <a:grpSpLocks/>
          </p:cNvGrpSpPr>
          <p:nvPr/>
        </p:nvGrpSpPr>
        <p:grpSpPr bwMode="auto">
          <a:xfrm>
            <a:off x="6501862" y="4536911"/>
            <a:ext cx="126467" cy="136657"/>
            <a:chOff x="2688" y="1486"/>
            <a:chExt cx="240" cy="223"/>
          </a:xfrm>
        </p:grpSpPr>
        <p:sp>
          <p:nvSpPr>
            <p:cNvPr id="32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2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2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
        <p:nvSpPr>
          <p:cNvPr id="324" name="Flowchart: Summing Junction 323"/>
          <p:cNvSpPr/>
          <p:nvPr/>
        </p:nvSpPr>
        <p:spPr>
          <a:xfrm>
            <a:off x="2541837" y="1818768"/>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sp>
        <p:nvSpPr>
          <p:cNvPr id="325" name="Flowchart: Summing Junction 324"/>
          <p:cNvSpPr/>
          <p:nvPr/>
        </p:nvSpPr>
        <p:spPr>
          <a:xfrm>
            <a:off x="2529310" y="5408296"/>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sp>
        <p:nvSpPr>
          <p:cNvPr id="326" name="Flowchart: Summing Junction 325"/>
          <p:cNvSpPr/>
          <p:nvPr/>
        </p:nvSpPr>
        <p:spPr>
          <a:xfrm>
            <a:off x="6446863" y="1796810"/>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sp>
        <p:nvSpPr>
          <p:cNvPr id="327" name="Flowchart: Summing Junction 326"/>
          <p:cNvSpPr/>
          <p:nvPr/>
        </p:nvSpPr>
        <p:spPr>
          <a:xfrm>
            <a:off x="6442730" y="5469028"/>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grpSp>
        <p:nvGrpSpPr>
          <p:cNvPr id="328" name="Group 8"/>
          <p:cNvGrpSpPr>
            <a:grpSpLocks/>
          </p:cNvGrpSpPr>
          <p:nvPr/>
        </p:nvGrpSpPr>
        <p:grpSpPr bwMode="auto">
          <a:xfrm>
            <a:off x="5219689" y="5326865"/>
            <a:ext cx="126467" cy="136657"/>
            <a:chOff x="2688" y="1486"/>
            <a:chExt cx="240" cy="223"/>
          </a:xfrm>
        </p:grpSpPr>
        <p:sp>
          <p:nvSpPr>
            <p:cNvPr id="32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3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3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32" name="Group 8"/>
          <p:cNvGrpSpPr>
            <a:grpSpLocks/>
          </p:cNvGrpSpPr>
          <p:nvPr/>
        </p:nvGrpSpPr>
        <p:grpSpPr bwMode="auto">
          <a:xfrm>
            <a:off x="5475759" y="1861963"/>
            <a:ext cx="126467" cy="136657"/>
            <a:chOff x="2688" y="1486"/>
            <a:chExt cx="240" cy="223"/>
          </a:xfrm>
        </p:grpSpPr>
        <p:sp>
          <p:nvSpPr>
            <p:cNvPr id="33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3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3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36" name="Group 8"/>
          <p:cNvGrpSpPr>
            <a:grpSpLocks/>
          </p:cNvGrpSpPr>
          <p:nvPr/>
        </p:nvGrpSpPr>
        <p:grpSpPr bwMode="auto">
          <a:xfrm>
            <a:off x="3850951" y="1930292"/>
            <a:ext cx="126467" cy="136657"/>
            <a:chOff x="2688" y="1486"/>
            <a:chExt cx="240" cy="223"/>
          </a:xfrm>
        </p:grpSpPr>
        <p:sp>
          <p:nvSpPr>
            <p:cNvPr id="33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3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3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40" name="Group 8"/>
          <p:cNvGrpSpPr>
            <a:grpSpLocks/>
          </p:cNvGrpSpPr>
          <p:nvPr/>
        </p:nvGrpSpPr>
        <p:grpSpPr bwMode="auto">
          <a:xfrm>
            <a:off x="2658315" y="4666348"/>
            <a:ext cx="126467" cy="136657"/>
            <a:chOff x="2688" y="1486"/>
            <a:chExt cx="240" cy="223"/>
          </a:xfrm>
        </p:grpSpPr>
        <p:sp>
          <p:nvSpPr>
            <p:cNvPr id="34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4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4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44" name="Group 8"/>
          <p:cNvGrpSpPr>
            <a:grpSpLocks/>
          </p:cNvGrpSpPr>
          <p:nvPr/>
        </p:nvGrpSpPr>
        <p:grpSpPr bwMode="auto">
          <a:xfrm>
            <a:off x="4678503" y="2721900"/>
            <a:ext cx="126467" cy="136657"/>
            <a:chOff x="2688" y="1486"/>
            <a:chExt cx="240" cy="223"/>
          </a:xfrm>
        </p:grpSpPr>
        <p:sp>
          <p:nvSpPr>
            <p:cNvPr id="34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4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4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
        <p:nvSpPr>
          <p:cNvPr id="348" name="TextBox 347"/>
          <p:cNvSpPr txBox="1"/>
          <p:nvPr/>
        </p:nvSpPr>
        <p:spPr>
          <a:xfrm>
            <a:off x="7181709" y="1099832"/>
            <a:ext cx="1444719" cy="461665"/>
          </a:xfrm>
          <a:prstGeom prst="rect">
            <a:avLst/>
          </a:prstGeom>
          <a:noFill/>
        </p:spPr>
        <p:txBody>
          <a:bodyPr wrap="square" rtlCol="0">
            <a:spAutoFit/>
          </a:bodyPr>
          <a:lstStyle/>
          <a:p>
            <a:pPr algn="r" rtl="1"/>
            <a:r>
              <a:rPr lang="fa-IR" sz="2400" dirty="0">
                <a:solidFill>
                  <a:prstClr val="black"/>
                </a:solidFill>
                <a:cs typeface="B Homa" panose="00000400000000000000" pitchFamily="2" charset="-78"/>
              </a:rPr>
              <a:t>مرحله سوم </a:t>
            </a:r>
            <a:endParaRPr lang="en-US" sz="2400" dirty="0">
              <a:solidFill>
                <a:prstClr val="black"/>
              </a:solidFill>
              <a:cs typeface="B Homa" panose="00000400000000000000" pitchFamily="2" charset="-78"/>
            </a:endParaRPr>
          </a:p>
        </p:txBody>
      </p:sp>
      <p:grpSp>
        <p:nvGrpSpPr>
          <p:cNvPr id="349" name="Group 8"/>
          <p:cNvGrpSpPr>
            <a:grpSpLocks/>
          </p:cNvGrpSpPr>
          <p:nvPr/>
        </p:nvGrpSpPr>
        <p:grpSpPr bwMode="auto">
          <a:xfrm>
            <a:off x="4270131" y="5977275"/>
            <a:ext cx="126467" cy="136657"/>
            <a:chOff x="2688" y="1486"/>
            <a:chExt cx="240" cy="223"/>
          </a:xfrm>
        </p:grpSpPr>
        <p:sp>
          <p:nvSpPr>
            <p:cNvPr id="350"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51"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52"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53" name="Group 8"/>
          <p:cNvGrpSpPr>
            <a:grpSpLocks/>
          </p:cNvGrpSpPr>
          <p:nvPr/>
        </p:nvGrpSpPr>
        <p:grpSpPr bwMode="auto">
          <a:xfrm>
            <a:off x="6573223" y="2892997"/>
            <a:ext cx="126467" cy="136657"/>
            <a:chOff x="2688" y="1486"/>
            <a:chExt cx="240" cy="223"/>
          </a:xfrm>
        </p:grpSpPr>
        <p:sp>
          <p:nvSpPr>
            <p:cNvPr id="354"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55"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56"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57" name="Group 8"/>
          <p:cNvGrpSpPr>
            <a:grpSpLocks/>
          </p:cNvGrpSpPr>
          <p:nvPr/>
        </p:nvGrpSpPr>
        <p:grpSpPr bwMode="auto">
          <a:xfrm>
            <a:off x="6255334" y="3145847"/>
            <a:ext cx="126467" cy="136657"/>
            <a:chOff x="2688" y="1486"/>
            <a:chExt cx="240" cy="223"/>
          </a:xfrm>
        </p:grpSpPr>
        <p:sp>
          <p:nvSpPr>
            <p:cNvPr id="358"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59"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60"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2693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nodeType="withEffect">
                                  <p:stCondLst>
                                    <p:cond delay="0"/>
                                  </p:stCondLst>
                                  <p:childTnLst>
                                    <p:animMotion origin="layout" path="M 1.45833E-6 -4.81481E-6 L 0.00013 0.32801 " pathEditMode="relative" rAng="0" ptsTypes="AA">
                                      <p:cBhvr>
                                        <p:cTn id="6" dur="2000" fill="hold"/>
                                        <p:tgtEl>
                                          <p:spTgt spid="344"/>
                                        </p:tgtEl>
                                        <p:attrNameLst>
                                          <p:attrName>ppt_x</p:attrName>
                                          <p:attrName>ppt_y</p:attrName>
                                        </p:attrNameLst>
                                      </p:cBhvr>
                                      <p:rCtr x="0" y="16389"/>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repeatCount="indefinite" fill="hold" grpId="0" nodeType="clickEffect">
                                  <p:stCondLst>
                                    <p:cond delay="0"/>
                                  </p:stCondLst>
                                  <p:childTnLst>
                                    <p:set>
                                      <p:cBhvr>
                                        <p:cTn id="10" dur="1" fill="hold">
                                          <p:stCondLst>
                                            <p:cond delay="0"/>
                                          </p:stCondLst>
                                        </p:cTn>
                                        <p:tgtEl>
                                          <p:spTgt spid="241"/>
                                        </p:tgtEl>
                                        <p:attrNameLst>
                                          <p:attrName>style.visibility</p:attrName>
                                        </p:attrNameLst>
                                      </p:cBhvr>
                                      <p:to>
                                        <p:strVal val="visible"/>
                                      </p:to>
                                    </p:set>
                                    <p:animEffect transition="in" filter="wipe(down)">
                                      <p:cBhvr>
                                        <p:cTn id="11" dur="1500"/>
                                        <p:tgtEl>
                                          <p:spTgt spid="241"/>
                                        </p:tgtEl>
                                      </p:cBhvr>
                                    </p:animEffect>
                                  </p:childTnLst>
                                </p:cTn>
                              </p:par>
                              <p:par>
                                <p:cTn id="12" presetID="22" presetClass="entr" presetSubtype="4" repeatCount="indefinite" fill="hold" grpId="0" nodeType="withEffect">
                                  <p:stCondLst>
                                    <p:cond delay="0"/>
                                  </p:stCondLst>
                                  <p:childTnLst>
                                    <p:set>
                                      <p:cBhvr>
                                        <p:cTn id="13" dur="1" fill="hold">
                                          <p:stCondLst>
                                            <p:cond delay="0"/>
                                          </p:stCondLst>
                                        </p:cTn>
                                        <p:tgtEl>
                                          <p:spTgt spid="242"/>
                                        </p:tgtEl>
                                        <p:attrNameLst>
                                          <p:attrName>style.visibility</p:attrName>
                                        </p:attrNameLst>
                                      </p:cBhvr>
                                      <p:to>
                                        <p:strVal val="visible"/>
                                      </p:to>
                                    </p:set>
                                    <p:animEffect transition="in" filter="wipe(down)">
                                      <p:cBhvr>
                                        <p:cTn id="14" dur="1500"/>
                                        <p:tgtEl>
                                          <p:spTgt spid="24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0"/>
                                        </p:tgtEl>
                                        <p:attrNameLst>
                                          <p:attrName>style.visibility</p:attrName>
                                        </p:attrNameLst>
                                      </p:cBhvr>
                                      <p:to>
                                        <p:strVal val="visible"/>
                                      </p:to>
                                    </p:set>
                                  </p:childTnLst>
                                </p:cTn>
                              </p:par>
                              <p:par>
                                <p:cTn id="19" presetID="1" presetClass="entr" presetSubtype="0" fill="hold" nodeType="withEffect">
                                  <p:stCondLst>
                                    <p:cond delay="250"/>
                                  </p:stCondLst>
                                  <p:childTnLst>
                                    <p:set>
                                      <p:cBhvr>
                                        <p:cTn id="20" dur="1" fill="hold">
                                          <p:stCondLst>
                                            <p:cond delay="0"/>
                                          </p:stCondLst>
                                        </p:cTn>
                                        <p:tgtEl>
                                          <p:spTgt spid="292"/>
                                        </p:tgtEl>
                                        <p:attrNameLst>
                                          <p:attrName>style.visibility</p:attrName>
                                        </p:attrNameLst>
                                      </p:cBhvr>
                                      <p:to>
                                        <p:strVal val="visible"/>
                                      </p:to>
                                    </p:set>
                                  </p:childTnLst>
                                </p:cTn>
                              </p:par>
                              <p:par>
                                <p:cTn id="21" presetID="1" presetClass="entr" presetSubtype="0" fill="hold" nodeType="withEffect">
                                  <p:stCondLst>
                                    <p:cond delay="500"/>
                                  </p:stCondLst>
                                  <p:childTnLst>
                                    <p:set>
                                      <p:cBhvr>
                                        <p:cTn id="22" dur="1" fill="hold">
                                          <p:stCondLst>
                                            <p:cond delay="0"/>
                                          </p:stCondLst>
                                        </p:cTn>
                                        <p:tgtEl>
                                          <p:spTgt spid="357"/>
                                        </p:tgtEl>
                                        <p:attrNameLst>
                                          <p:attrName>style.visibility</p:attrName>
                                        </p:attrNameLst>
                                      </p:cBhvr>
                                      <p:to>
                                        <p:strVal val="visible"/>
                                      </p:to>
                                    </p:set>
                                  </p:childTnLst>
                                </p:cTn>
                              </p:par>
                              <p:par>
                                <p:cTn id="23" presetID="35" presetClass="emph" presetSubtype="0" repeatCount="indefinite" fill="hold" nodeType="withEffect">
                                  <p:stCondLst>
                                    <p:cond delay="500"/>
                                  </p:stCondLst>
                                  <p:endCondLst>
                                    <p:cond evt="onNext" delay="0">
                                      <p:tgtEl>
                                        <p:sldTgt/>
                                      </p:tgtEl>
                                    </p:cond>
                                  </p:endCondLst>
                                  <p:childTnLst>
                                    <p:anim calcmode="discrete" valueType="str">
                                      <p:cBhvr>
                                        <p:cTn id="24" dur="1000" fill="hold"/>
                                        <p:tgtEl>
                                          <p:spTgt spid="320"/>
                                        </p:tgtEl>
                                        <p:attrNameLst>
                                          <p:attrName>style.visibility</p:attrName>
                                        </p:attrNameLst>
                                      </p:cBhvr>
                                      <p:tavLst>
                                        <p:tav tm="0">
                                          <p:val>
                                            <p:strVal val="hidden"/>
                                          </p:val>
                                        </p:tav>
                                        <p:tav tm="50000">
                                          <p:val>
                                            <p:strVal val="visible"/>
                                          </p:val>
                                        </p:tav>
                                      </p:tavLst>
                                    </p:anim>
                                  </p:childTnLst>
                                </p:cTn>
                              </p:par>
                              <p:par>
                                <p:cTn id="25" presetID="35" presetClass="emph" presetSubtype="0" repeatCount="indefinite" fill="hold" nodeType="withEffect">
                                  <p:stCondLst>
                                    <p:cond delay="750"/>
                                  </p:stCondLst>
                                  <p:endCondLst>
                                    <p:cond evt="onNext" delay="0">
                                      <p:tgtEl>
                                        <p:sldTgt/>
                                      </p:tgtEl>
                                    </p:cond>
                                  </p:endCondLst>
                                  <p:childTnLst>
                                    <p:anim calcmode="discrete" valueType="str">
                                      <p:cBhvr>
                                        <p:cTn id="26" dur="1000" fill="hold"/>
                                        <p:tgtEl>
                                          <p:spTgt spid="292"/>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nodeType="withEffect">
                                  <p:stCondLst>
                                    <p:cond delay="1000"/>
                                  </p:stCondLst>
                                  <p:endCondLst>
                                    <p:cond evt="onNext" delay="0">
                                      <p:tgtEl>
                                        <p:sldTgt/>
                                      </p:tgtEl>
                                    </p:cond>
                                  </p:endCondLst>
                                  <p:childTnLst>
                                    <p:anim calcmode="discrete" valueType="str">
                                      <p:cBhvr>
                                        <p:cTn id="28" dur="1000" fill="hold"/>
                                        <p:tgtEl>
                                          <p:spTgt spid="357"/>
                                        </p:tgtEl>
                                        <p:attrNameLst>
                                          <p:attrName>style.visibility</p:attrName>
                                        </p:attrNameLst>
                                      </p:cBhvr>
                                      <p:tavLst>
                                        <p:tav tm="0">
                                          <p:val>
                                            <p:strVal val="hidden"/>
                                          </p:val>
                                        </p:tav>
                                        <p:tav tm="50000">
                                          <p:val>
                                            <p:strVal val="visible"/>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5" presetClass="emph" presetSubtype="0" repeatCount="indefinite" fill="hold" nodeType="clickEffect">
                                  <p:stCondLst>
                                    <p:cond delay="0"/>
                                  </p:stCondLst>
                                  <p:endCondLst>
                                    <p:cond evt="onNext" delay="0">
                                      <p:tgtEl>
                                        <p:sldTgt/>
                                      </p:tgtEl>
                                    </p:cond>
                                  </p:endCondLst>
                                  <p:childTnLst>
                                    <p:anim calcmode="discrete" valueType="str">
                                      <p:cBhvr>
                                        <p:cTn id="40" dur="1000" fill="hold"/>
                                        <p:tgtEl>
                                          <p:spTgt spid="300"/>
                                        </p:tgtEl>
                                        <p:attrNameLst>
                                          <p:attrName>style.visibility</p:attrName>
                                        </p:attrNameLst>
                                      </p:cBhvr>
                                      <p:tavLst>
                                        <p:tav tm="0">
                                          <p:val>
                                            <p:strVal val="hidden"/>
                                          </p:val>
                                        </p:tav>
                                        <p:tav tm="50000">
                                          <p:val>
                                            <p:strVal val="visible"/>
                                          </p:val>
                                        </p:tav>
                                      </p:tavLst>
                                    </p:anim>
                                  </p:childTnLst>
                                </p:cTn>
                              </p:par>
                              <p:par>
                                <p:cTn id="41" presetID="35" presetClass="emph" presetSubtype="0" repeatCount="indefinite" fill="hold" nodeType="withEffect">
                                  <p:stCondLst>
                                    <p:cond delay="250"/>
                                  </p:stCondLst>
                                  <p:endCondLst>
                                    <p:cond evt="onNext" delay="0">
                                      <p:tgtEl>
                                        <p:sldTgt/>
                                      </p:tgtEl>
                                    </p:cond>
                                  </p:endCondLst>
                                  <p:childTnLst>
                                    <p:anim calcmode="discrete" valueType="str">
                                      <p:cBhvr>
                                        <p:cTn id="42" dur="1000" fill="hold"/>
                                        <p:tgtEl>
                                          <p:spTgt spid="272"/>
                                        </p:tgtEl>
                                        <p:attrNameLst>
                                          <p:attrName>style.visibility</p:attrName>
                                        </p:attrNameLst>
                                      </p:cBhvr>
                                      <p:tavLst>
                                        <p:tav tm="0">
                                          <p:val>
                                            <p:strVal val="hidden"/>
                                          </p:val>
                                        </p:tav>
                                        <p:tav tm="50000">
                                          <p:val>
                                            <p:strVal val="visible"/>
                                          </p:val>
                                        </p:tav>
                                      </p:tavLst>
                                    </p:anim>
                                  </p:childTnLst>
                                </p:cTn>
                              </p:par>
                              <p:par>
                                <p:cTn id="43" presetID="35" presetClass="emph" presetSubtype="0" repeatCount="indefinite" fill="hold" nodeType="withEffect">
                                  <p:stCondLst>
                                    <p:cond delay="500"/>
                                  </p:stCondLst>
                                  <p:endCondLst>
                                    <p:cond evt="onNext" delay="0">
                                      <p:tgtEl>
                                        <p:sldTgt/>
                                      </p:tgtEl>
                                    </p:cond>
                                  </p:endCondLst>
                                  <p:childTnLst>
                                    <p:anim calcmode="discrete" valueType="str">
                                      <p:cBhvr>
                                        <p:cTn id="44" dur="1000" fill="hold"/>
                                        <p:tgtEl>
                                          <p:spTgt spid="260"/>
                                        </p:tgtEl>
                                        <p:attrNameLst>
                                          <p:attrName>style.visibility</p:attrName>
                                        </p:attrNameLst>
                                      </p:cBhvr>
                                      <p:tavLst>
                                        <p:tav tm="0">
                                          <p:val>
                                            <p:strVal val="hidden"/>
                                          </p:val>
                                        </p:tav>
                                        <p:tav tm="50000">
                                          <p:val>
                                            <p:strVal val="visible"/>
                                          </p:val>
                                        </p:tav>
                                      </p:tavLst>
                                    </p:anim>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300"/>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72"/>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 grpId="0" animBg="1"/>
      <p:bldP spid="24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417638"/>
            <a:ext cx="5229225" cy="4914900"/>
          </a:xfrm>
          <a:prstGeom prst="rect">
            <a:avLst/>
          </a:prstGeom>
        </p:spPr>
      </p:pic>
      <p:sp>
        <p:nvSpPr>
          <p:cNvPr id="5" name="Freeform 4"/>
          <p:cNvSpPr/>
          <p:nvPr/>
        </p:nvSpPr>
        <p:spPr>
          <a:xfrm>
            <a:off x="1218274" y="3029262"/>
            <a:ext cx="1112127" cy="1608083"/>
          </a:xfrm>
          <a:custGeom>
            <a:avLst/>
            <a:gdLst>
              <a:gd name="connsiteX0" fmla="*/ 0 w 2128345"/>
              <a:gd name="connsiteY0" fmla="*/ 0 h 1608083"/>
              <a:gd name="connsiteX1" fmla="*/ 2112579 w 2128345"/>
              <a:gd name="connsiteY1" fmla="*/ 15765 h 1608083"/>
              <a:gd name="connsiteX2" fmla="*/ 1308538 w 2128345"/>
              <a:gd name="connsiteY2" fmla="*/ 189186 h 1608083"/>
              <a:gd name="connsiteX3" fmla="*/ 2128345 w 2128345"/>
              <a:gd name="connsiteY3" fmla="*/ 204952 h 1608083"/>
              <a:gd name="connsiteX4" fmla="*/ 1308538 w 2128345"/>
              <a:gd name="connsiteY4" fmla="*/ 362607 h 1608083"/>
              <a:gd name="connsiteX5" fmla="*/ 2112579 w 2128345"/>
              <a:gd name="connsiteY5" fmla="*/ 394138 h 1608083"/>
              <a:gd name="connsiteX6" fmla="*/ 1324304 w 2128345"/>
              <a:gd name="connsiteY6" fmla="*/ 536028 h 1608083"/>
              <a:gd name="connsiteX7" fmla="*/ 2112579 w 2128345"/>
              <a:gd name="connsiteY7" fmla="*/ 567559 h 1608083"/>
              <a:gd name="connsiteX8" fmla="*/ 1324304 w 2128345"/>
              <a:gd name="connsiteY8" fmla="*/ 725214 h 1608083"/>
              <a:gd name="connsiteX9" fmla="*/ 2112579 w 2128345"/>
              <a:gd name="connsiteY9" fmla="*/ 756745 h 1608083"/>
              <a:gd name="connsiteX10" fmla="*/ 1308538 w 2128345"/>
              <a:gd name="connsiteY10" fmla="*/ 914400 h 1608083"/>
              <a:gd name="connsiteX11" fmla="*/ 2112579 w 2128345"/>
              <a:gd name="connsiteY11" fmla="*/ 930165 h 1608083"/>
              <a:gd name="connsiteX12" fmla="*/ 1308538 w 2128345"/>
              <a:gd name="connsiteY12" fmla="*/ 1087821 h 1608083"/>
              <a:gd name="connsiteX13" fmla="*/ 2112579 w 2128345"/>
              <a:gd name="connsiteY13" fmla="*/ 1119352 h 1608083"/>
              <a:gd name="connsiteX14" fmla="*/ 1308538 w 2128345"/>
              <a:gd name="connsiteY14" fmla="*/ 1277007 h 1608083"/>
              <a:gd name="connsiteX15" fmla="*/ 2112579 w 2128345"/>
              <a:gd name="connsiteY15" fmla="*/ 1292772 h 1608083"/>
              <a:gd name="connsiteX16" fmla="*/ 1308538 w 2128345"/>
              <a:gd name="connsiteY16" fmla="*/ 1434662 h 1608083"/>
              <a:gd name="connsiteX17" fmla="*/ 2112579 w 2128345"/>
              <a:gd name="connsiteY17" fmla="*/ 1466193 h 1608083"/>
              <a:gd name="connsiteX18" fmla="*/ 1324304 w 2128345"/>
              <a:gd name="connsiteY18" fmla="*/ 1592317 h 1608083"/>
              <a:gd name="connsiteX19" fmla="*/ 31531 w 2128345"/>
              <a:gd name="connsiteY19" fmla="*/ 1608083 h 1608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28345" h="1608083">
                <a:moveTo>
                  <a:pt x="0" y="0"/>
                </a:moveTo>
                <a:lnTo>
                  <a:pt x="2112579" y="15765"/>
                </a:lnTo>
                <a:lnTo>
                  <a:pt x="1308538" y="189186"/>
                </a:lnTo>
                <a:lnTo>
                  <a:pt x="2128345" y="204952"/>
                </a:lnTo>
                <a:lnTo>
                  <a:pt x="1308538" y="362607"/>
                </a:lnTo>
                <a:lnTo>
                  <a:pt x="2112579" y="394138"/>
                </a:lnTo>
                <a:lnTo>
                  <a:pt x="1324304" y="536028"/>
                </a:lnTo>
                <a:lnTo>
                  <a:pt x="2112579" y="567559"/>
                </a:lnTo>
                <a:lnTo>
                  <a:pt x="1324304" y="725214"/>
                </a:lnTo>
                <a:lnTo>
                  <a:pt x="2112579" y="756745"/>
                </a:lnTo>
                <a:lnTo>
                  <a:pt x="1308538" y="914400"/>
                </a:lnTo>
                <a:lnTo>
                  <a:pt x="2112579" y="930165"/>
                </a:lnTo>
                <a:lnTo>
                  <a:pt x="1308538" y="1087821"/>
                </a:lnTo>
                <a:lnTo>
                  <a:pt x="2112579" y="1119352"/>
                </a:lnTo>
                <a:lnTo>
                  <a:pt x="1308538" y="1277007"/>
                </a:lnTo>
                <a:lnTo>
                  <a:pt x="2112579" y="1292772"/>
                </a:lnTo>
                <a:lnTo>
                  <a:pt x="1308538" y="1434662"/>
                </a:lnTo>
                <a:lnTo>
                  <a:pt x="2112579" y="1466193"/>
                </a:lnTo>
                <a:lnTo>
                  <a:pt x="1324304" y="1592317"/>
                </a:lnTo>
                <a:lnTo>
                  <a:pt x="31531" y="1608083"/>
                </a:lnTo>
              </a:path>
            </a:pathLst>
          </a:custGeom>
          <a:noFill/>
          <a:ln w="31750">
            <a:solidFill>
              <a:schemeClr val="accent1">
                <a:lumMod val="75000"/>
              </a:schemeClr>
            </a:solidFill>
          </a:ln>
          <a:effectLst>
            <a:reflection stA="45000" endPos="4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reeform 5"/>
          <p:cNvSpPr/>
          <p:nvPr/>
        </p:nvSpPr>
        <p:spPr>
          <a:xfrm rot="10800000">
            <a:off x="6428632" y="3029264"/>
            <a:ext cx="1319048" cy="1608083"/>
          </a:xfrm>
          <a:custGeom>
            <a:avLst/>
            <a:gdLst>
              <a:gd name="connsiteX0" fmla="*/ 0 w 2128345"/>
              <a:gd name="connsiteY0" fmla="*/ 0 h 1608083"/>
              <a:gd name="connsiteX1" fmla="*/ 2112579 w 2128345"/>
              <a:gd name="connsiteY1" fmla="*/ 15765 h 1608083"/>
              <a:gd name="connsiteX2" fmla="*/ 1308538 w 2128345"/>
              <a:gd name="connsiteY2" fmla="*/ 189186 h 1608083"/>
              <a:gd name="connsiteX3" fmla="*/ 2128345 w 2128345"/>
              <a:gd name="connsiteY3" fmla="*/ 204952 h 1608083"/>
              <a:gd name="connsiteX4" fmla="*/ 1308538 w 2128345"/>
              <a:gd name="connsiteY4" fmla="*/ 362607 h 1608083"/>
              <a:gd name="connsiteX5" fmla="*/ 2112579 w 2128345"/>
              <a:gd name="connsiteY5" fmla="*/ 394138 h 1608083"/>
              <a:gd name="connsiteX6" fmla="*/ 1324304 w 2128345"/>
              <a:gd name="connsiteY6" fmla="*/ 536028 h 1608083"/>
              <a:gd name="connsiteX7" fmla="*/ 2112579 w 2128345"/>
              <a:gd name="connsiteY7" fmla="*/ 567559 h 1608083"/>
              <a:gd name="connsiteX8" fmla="*/ 1324304 w 2128345"/>
              <a:gd name="connsiteY8" fmla="*/ 725214 h 1608083"/>
              <a:gd name="connsiteX9" fmla="*/ 2112579 w 2128345"/>
              <a:gd name="connsiteY9" fmla="*/ 756745 h 1608083"/>
              <a:gd name="connsiteX10" fmla="*/ 1308538 w 2128345"/>
              <a:gd name="connsiteY10" fmla="*/ 914400 h 1608083"/>
              <a:gd name="connsiteX11" fmla="*/ 2112579 w 2128345"/>
              <a:gd name="connsiteY11" fmla="*/ 930165 h 1608083"/>
              <a:gd name="connsiteX12" fmla="*/ 1308538 w 2128345"/>
              <a:gd name="connsiteY12" fmla="*/ 1087821 h 1608083"/>
              <a:gd name="connsiteX13" fmla="*/ 2112579 w 2128345"/>
              <a:gd name="connsiteY13" fmla="*/ 1119352 h 1608083"/>
              <a:gd name="connsiteX14" fmla="*/ 1308538 w 2128345"/>
              <a:gd name="connsiteY14" fmla="*/ 1277007 h 1608083"/>
              <a:gd name="connsiteX15" fmla="*/ 2112579 w 2128345"/>
              <a:gd name="connsiteY15" fmla="*/ 1292772 h 1608083"/>
              <a:gd name="connsiteX16" fmla="*/ 1308538 w 2128345"/>
              <a:gd name="connsiteY16" fmla="*/ 1434662 h 1608083"/>
              <a:gd name="connsiteX17" fmla="*/ 2112579 w 2128345"/>
              <a:gd name="connsiteY17" fmla="*/ 1466193 h 1608083"/>
              <a:gd name="connsiteX18" fmla="*/ 1324304 w 2128345"/>
              <a:gd name="connsiteY18" fmla="*/ 1592317 h 1608083"/>
              <a:gd name="connsiteX19" fmla="*/ 31531 w 2128345"/>
              <a:gd name="connsiteY19" fmla="*/ 1608083 h 1608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28345" h="1608083">
                <a:moveTo>
                  <a:pt x="0" y="0"/>
                </a:moveTo>
                <a:lnTo>
                  <a:pt x="2112579" y="15765"/>
                </a:lnTo>
                <a:lnTo>
                  <a:pt x="1308538" y="189186"/>
                </a:lnTo>
                <a:lnTo>
                  <a:pt x="2128345" y="204952"/>
                </a:lnTo>
                <a:lnTo>
                  <a:pt x="1308538" y="362607"/>
                </a:lnTo>
                <a:lnTo>
                  <a:pt x="2112579" y="394138"/>
                </a:lnTo>
                <a:lnTo>
                  <a:pt x="1324304" y="536028"/>
                </a:lnTo>
                <a:lnTo>
                  <a:pt x="2112579" y="567559"/>
                </a:lnTo>
                <a:lnTo>
                  <a:pt x="1324304" y="725214"/>
                </a:lnTo>
                <a:lnTo>
                  <a:pt x="2112579" y="756745"/>
                </a:lnTo>
                <a:lnTo>
                  <a:pt x="1308538" y="914400"/>
                </a:lnTo>
                <a:lnTo>
                  <a:pt x="2112579" y="930165"/>
                </a:lnTo>
                <a:lnTo>
                  <a:pt x="1308538" y="1087821"/>
                </a:lnTo>
                <a:lnTo>
                  <a:pt x="2112579" y="1119352"/>
                </a:lnTo>
                <a:lnTo>
                  <a:pt x="1308538" y="1277007"/>
                </a:lnTo>
                <a:lnTo>
                  <a:pt x="2112579" y="1292772"/>
                </a:lnTo>
                <a:lnTo>
                  <a:pt x="1308538" y="1434662"/>
                </a:lnTo>
                <a:lnTo>
                  <a:pt x="2112579" y="1466193"/>
                </a:lnTo>
                <a:lnTo>
                  <a:pt x="1324304" y="1592317"/>
                </a:lnTo>
                <a:lnTo>
                  <a:pt x="31531" y="1608083"/>
                </a:lnTo>
              </a:path>
            </a:pathLst>
          </a:custGeom>
          <a:noFill/>
          <a:ln w="31750">
            <a:solidFill>
              <a:srgbClr val="FF0000"/>
            </a:solidFill>
          </a:ln>
          <a:effectLst>
            <a:reflection stA="45000" endPos="4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rot="16200000">
            <a:off x="6493126" y="3651251"/>
            <a:ext cx="1410660"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بستر جاذب 2</a:t>
            </a:r>
            <a:endParaRPr lang="en-US" sz="2000" dirty="0">
              <a:solidFill>
                <a:prstClr val="black"/>
              </a:solidFill>
              <a:cs typeface="B Homa" panose="00000400000000000000" pitchFamily="2" charset="-78"/>
            </a:endParaRPr>
          </a:p>
        </p:txBody>
      </p:sp>
      <p:sp>
        <p:nvSpPr>
          <p:cNvPr id="8" name="TextBox 7"/>
          <p:cNvSpPr txBox="1"/>
          <p:nvPr/>
        </p:nvSpPr>
        <p:spPr>
          <a:xfrm rot="16200000">
            <a:off x="913956" y="3748865"/>
            <a:ext cx="133893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بستر جاذب 1</a:t>
            </a:r>
            <a:endParaRPr lang="en-US" sz="2000" dirty="0">
              <a:solidFill>
                <a:prstClr val="black"/>
              </a:solidFill>
              <a:cs typeface="B Homa" panose="00000400000000000000" pitchFamily="2" charset="-78"/>
            </a:endParaRPr>
          </a:p>
        </p:txBody>
      </p:sp>
      <p:sp>
        <p:nvSpPr>
          <p:cNvPr id="9" name="TextBox 8"/>
          <p:cNvSpPr txBox="1"/>
          <p:nvPr/>
        </p:nvSpPr>
        <p:spPr>
          <a:xfrm>
            <a:off x="3906151" y="1769161"/>
            <a:ext cx="1008995"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کندانسور</a:t>
            </a:r>
            <a:endParaRPr lang="en-US" sz="2000" dirty="0">
              <a:solidFill>
                <a:prstClr val="black"/>
              </a:solidFill>
              <a:cs typeface="B Homa" panose="00000400000000000000" pitchFamily="2" charset="-78"/>
            </a:endParaRPr>
          </a:p>
        </p:txBody>
      </p:sp>
      <p:sp>
        <p:nvSpPr>
          <p:cNvPr id="10" name="TextBox 9"/>
          <p:cNvSpPr txBox="1"/>
          <p:nvPr/>
        </p:nvSpPr>
        <p:spPr>
          <a:xfrm>
            <a:off x="3876262" y="5484569"/>
            <a:ext cx="1008995"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اواپراتور</a:t>
            </a:r>
            <a:endParaRPr lang="en-US" sz="2000" dirty="0">
              <a:solidFill>
                <a:prstClr val="black"/>
              </a:solidFill>
              <a:cs typeface="B Homa" panose="00000400000000000000" pitchFamily="2" charset="-78"/>
            </a:endParaRPr>
          </a:p>
        </p:txBody>
      </p:sp>
      <p:sp>
        <p:nvSpPr>
          <p:cNvPr id="11" name="TextBox 10"/>
          <p:cNvSpPr txBox="1"/>
          <p:nvPr/>
        </p:nvSpPr>
        <p:spPr>
          <a:xfrm>
            <a:off x="6089675" y="1754832"/>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2</a:t>
            </a:r>
            <a:endParaRPr lang="en-US" sz="2000" dirty="0">
              <a:solidFill>
                <a:prstClr val="black"/>
              </a:solidFill>
              <a:cs typeface="B Homa" panose="00000400000000000000" pitchFamily="2" charset="-78"/>
            </a:endParaRPr>
          </a:p>
        </p:txBody>
      </p:sp>
      <p:sp>
        <p:nvSpPr>
          <p:cNvPr id="12" name="TextBox 11"/>
          <p:cNvSpPr txBox="1"/>
          <p:nvPr/>
        </p:nvSpPr>
        <p:spPr>
          <a:xfrm>
            <a:off x="980990" y="4981331"/>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4</a:t>
            </a:r>
            <a:endParaRPr lang="en-US" sz="2000" dirty="0">
              <a:solidFill>
                <a:prstClr val="black"/>
              </a:solidFill>
              <a:cs typeface="B Homa" panose="00000400000000000000" pitchFamily="2" charset="-78"/>
            </a:endParaRPr>
          </a:p>
        </p:txBody>
      </p:sp>
      <p:sp>
        <p:nvSpPr>
          <p:cNvPr id="13" name="TextBox 12"/>
          <p:cNvSpPr txBox="1"/>
          <p:nvPr/>
        </p:nvSpPr>
        <p:spPr>
          <a:xfrm>
            <a:off x="939679" y="1792023"/>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1</a:t>
            </a:r>
            <a:endParaRPr lang="en-US" sz="2000" dirty="0">
              <a:solidFill>
                <a:prstClr val="black"/>
              </a:solidFill>
              <a:cs typeface="B Homa" panose="00000400000000000000" pitchFamily="2" charset="-78"/>
            </a:endParaRPr>
          </a:p>
        </p:txBody>
      </p:sp>
      <p:sp>
        <p:nvSpPr>
          <p:cNvPr id="14" name="TextBox 13"/>
          <p:cNvSpPr txBox="1"/>
          <p:nvPr/>
        </p:nvSpPr>
        <p:spPr>
          <a:xfrm>
            <a:off x="6135331" y="5484569"/>
            <a:ext cx="1229711"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3</a:t>
            </a:r>
            <a:endParaRPr lang="en-US" sz="2000" dirty="0">
              <a:solidFill>
                <a:prstClr val="black"/>
              </a:solidFill>
              <a:cs typeface="B Homa" panose="00000400000000000000" pitchFamily="2" charset="-78"/>
            </a:endParaRPr>
          </a:p>
        </p:txBody>
      </p:sp>
      <p:sp>
        <p:nvSpPr>
          <p:cNvPr id="15" name="TextBox 14"/>
          <p:cNvSpPr txBox="1"/>
          <p:nvPr/>
        </p:nvSpPr>
        <p:spPr>
          <a:xfrm rot="16200000">
            <a:off x="4165625" y="3748865"/>
            <a:ext cx="1376855" cy="400110"/>
          </a:xfrm>
          <a:prstGeom prst="rect">
            <a:avLst/>
          </a:prstGeom>
          <a:noFill/>
        </p:spPr>
        <p:txBody>
          <a:bodyPr wrap="square" rtlCol="0">
            <a:spAutoFit/>
          </a:bodyPr>
          <a:lstStyle/>
          <a:p>
            <a:pPr algn="r" rtl="1"/>
            <a:r>
              <a:rPr lang="fa-IR" sz="2000" dirty="0">
                <a:solidFill>
                  <a:prstClr val="black"/>
                </a:solidFill>
                <a:cs typeface="B Homa" panose="00000400000000000000" pitchFamily="2" charset="-78"/>
              </a:rPr>
              <a:t>شیر انبساطی</a:t>
            </a:r>
            <a:endParaRPr lang="en-US" sz="2000" dirty="0">
              <a:solidFill>
                <a:prstClr val="black"/>
              </a:solidFill>
              <a:cs typeface="B Homa" panose="00000400000000000000" pitchFamily="2" charset="-78"/>
            </a:endParaRPr>
          </a:p>
        </p:txBody>
      </p:sp>
      <p:grpSp>
        <p:nvGrpSpPr>
          <p:cNvPr id="16" name="Group 8"/>
          <p:cNvGrpSpPr>
            <a:grpSpLocks/>
          </p:cNvGrpSpPr>
          <p:nvPr/>
        </p:nvGrpSpPr>
        <p:grpSpPr bwMode="auto">
          <a:xfrm>
            <a:off x="4452790" y="2218500"/>
            <a:ext cx="126467" cy="136657"/>
            <a:chOff x="2688" y="1486"/>
            <a:chExt cx="240" cy="223"/>
          </a:xfrm>
        </p:grpSpPr>
        <p:sp>
          <p:nvSpPr>
            <p:cNvPr id="1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0" name="Group 8"/>
          <p:cNvGrpSpPr>
            <a:grpSpLocks/>
          </p:cNvGrpSpPr>
          <p:nvPr/>
        </p:nvGrpSpPr>
        <p:grpSpPr bwMode="auto">
          <a:xfrm>
            <a:off x="2701667" y="4518543"/>
            <a:ext cx="126467" cy="136657"/>
            <a:chOff x="2688" y="1486"/>
            <a:chExt cx="240" cy="223"/>
          </a:xfrm>
        </p:grpSpPr>
        <p:sp>
          <p:nvSpPr>
            <p:cNvPr id="2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4" name="Group 8"/>
          <p:cNvGrpSpPr>
            <a:grpSpLocks/>
          </p:cNvGrpSpPr>
          <p:nvPr/>
        </p:nvGrpSpPr>
        <p:grpSpPr bwMode="auto">
          <a:xfrm>
            <a:off x="6143771" y="4120132"/>
            <a:ext cx="126467" cy="136657"/>
            <a:chOff x="2688" y="1486"/>
            <a:chExt cx="240" cy="223"/>
          </a:xfrm>
        </p:grpSpPr>
        <p:sp>
          <p:nvSpPr>
            <p:cNvPr id="2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2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28" name="Group 8"/>
          <p:cNvGrpSpPr>
            <a:grpSpLocks/>
          </p:cNvGrpSpPr>
          <p:nvPr/>
        </p:nvGrpSpPr>
        <p:grpSpPr bwMode="auto">
          <a:xfrm>
            <a:off x="2433613" y="3875981"/>
            <a:ext cx="126467" cy="136657"/>
            <a:chOff x="2688" y="1486"/>
            <a:chExt cx="240" cy="223"/>
          </a:xfrm>
        </p:grpSpPr>
        <p:sp>
          <p:nvSpPr>
            <p:cNvPr id="2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2" name="Group 8"/>
          <p:cNvGrpSpPr>
            <a:grpSpLocks/>
          </p:cNvGrpSpPr>
          <p:nvPr/>
        </p:nvGrpSpPr>
        <p:grpSpPr bwMode="auto">
          <a:xfrm>
            <a:off x="2463121" y="3211128"/>
            <a:ext cx="126467" cy="136657"/>
            <a:chOff x="2688" y="1486"/>
            <a:chExt cx="240" cy="223"/>
          </a:xfrm>
        </p:grpSpPr>
        <p:sp>
          <p:nvSpPr>
            <p:cNvPr id="3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36" name="Group 8"/>
          <p:cNvGrpSpPr>
            <a:grpSpLocks/>
          </p:cNvGrpSpPr>
          <p:nvPr/>
        </p:nvGrpSpPr>
        <p:grpSpPr bwMode="auto">
          <a:xfrm>
            <a:off x="2660299" y="3496076"/>
            <a:ext cx="126467" cy="136657"/>
            <a:chOff x="2688" y="1486"/>
            <a:chExt cx="240" cy="223"/>
          </a:xfrm>
        </p:grpSpPr>
        <p:sp>
          <p:nvSpPr>
            <p:cNvPr id="3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40" name="Group 8"/>
          <p:cNvGrpSpPr>
            <a:grpSpLocks/>
          </p:cNvGrpSpPr>
          <p:nvPr/>
        </p:nvGrpSpPr>
        <p:grpSpPr bwMode="auto">
          <a:xfrm>
            <a:off x="3982194" y="1593036"/>
            <a:ext cx="126467" cy="136657"/>
            <a:chOff x="2688" y="1486"/>
            <a:chExt cx="240" cy="223"/>
          </a:xfrm>
        </p:grpSpPr>
        <p:sp>
          <p:nvSpPr>
            <p:cNvPr id="4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44" name="Group 8"/>
          <p:cNvGrpSpPr>
            <a:grpSpLocks/>
          </p:cNvGrpSpPr>
          <p:nvPr/>
        </p:nvGrpSpPr>
        <p:grpSpPr bwMode="auto">
          <a:xfrm>
            <a:off x="4931751" y="2096809"/>
            <a:ext cx="126467" cy="136657"/>
            <a:chOff x="2688" y="1486"/>
            <a:chExt cx="240" cy="223"/>
          </a:xfrm>
        </p:grpSpPr>
        <p:sp>
          <p:nvSpPr>
            <p:cNvPr id="4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48" name="Group 8"/>
          <p:cNvGrpSpPr>
            <a:grpSpLocks/>
          </p:cNvGrpSpPr>
          <p:nvPr/>
        </p:nvGrpSpPr>
        <p:grpSpPr bwMode="auto">
          <a:xfrm>
            <a:off x="4785558" y="1582183"/>
            <a:ext cx="126467" cy="136657"/>
            <a:chOff x="2688" y="1486"/>
            <a:chExt cx="240" cy="223"/>
          </a:xfrm>
        </p:grpSpPr>
        <p:sp>
          <p:nvSpPr>
            <p:cNvPr id="4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52" name="Group 8"/>
          <p:cNvGrpSpPr>
            <a:grpSpLocks/>
          </p:cNvGrpSpPr>
          <p:nvPr/>
        </p:nvGrpSpPr>
        <p:grpSpPr bwMode="auto">
          <a:xfrm>
            <a:off x="3952686" y="2161492"/>
            <a:ext cx="126467" cy="136657"/>
            <a:chOff x="2688" y="1486"/>
            <a:chExt cx="240" cy="223"/>
          </a:xfrm>
        </p:grpSpPr>
        <p:sp>
          <p:nvSpPr>
            <p:cNvPr id="5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56" name="Group 8"/>
          <p:cNvGrpSpPr>
            <a:grpSpLocks/>
          </p:cNvGrpSpPr>
          <p:nvPr/>
        </p:nvGrpSpPr>
        <p:grpSpPr bwMode="auto">
          <a:xfrm>
            <a:off x="6145894" y="4113644"/>
            <a:ext cx="126467" cy="136657"/>
            <a:chOff x="2688" y="1486"/>
            <a:chExt cx="240" cy="223"/>
          </a:xfrm>
        </p:grpSpPr>
        <p:sp>
          <p:nvSpPr>
            <p:cNvPr id="5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5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60" name="Group 8"/>
          <p:cNvGrpSpPr>
            <a:grpSpLocks/>
          </p:cNvGrpSpPr>
          <p:nvPr/>
        </p:nvGrpSpPr>
        <p:grpSpPr bwMode="auto">
          <a:xfrm>
            <a:off x="6124019" y="3487329"/>
            <a:ext cx="126467" cy="136657"/>
            <a:chOff x="2688" y="1486"/>
            <a:chExt cx="240" cy="223"/>
          </a:xfrm>
        </p:grpSpPr>
        <p:sp>
          <p:nvSpPr>
            <p:cNvPr id="6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6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6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64" name="Group 8"/>
          <p:cNvGrpSpPr>
            <a:grpSpLocks/>
          </p:cNvGrpSpPr>
          <p:nvPr/>
        </p:nvGrpSpPr>
        <p:grpSpPr bwMode="auto">
          <a:xfrm>
            <a:off x="6264187" y="2895851"/>
            <a:ext cx="126467" cy="136657"/>
            <a:chOff x="2688" y="1486"/>
            <a:chExt cx="240" cy="223"/>
          </a:xfrm>
        </p:grpSpPr>
        <p:sp>
          <p:nvSpPr>
            <p:cNvPr id="6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6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6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68" name="Group 8"/>
          <p:cNvGrpSpPr>
            <a:grpSpLocks/>
          </p:cNvGrpSpPr>
          <p:nvPr/>
        </p:nvGrpSpPr>
        <p:grpSpPr bwMode="auto">
          <a:xfrm>
            <a:off x="4909891" y="5332748"/>
            <a:ext cx="126467" cy="136657"/>
            <a:chOff x="2688" y="1486"/>
            <a:chExt cx="240" cy="223"/>
          </a:xfrm>
        </p:grpSpPr>
        <p:sp>
          <p:nvSpPr>
            <p:cNvPr id="6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72" name="Group 8"/>
          <p:cNvGrpSpPr>
            <a:grpSpLocks/>
          </p:cNvGrpSpPr>
          <p:nvPr/>
        </p:nvGrpSpPr>
        <p:grpSpPr bwMode="auto">
          <a:xfrm>
            <a:off x="6005429" y="3794224"/>
            <a:ext cx="126467" cy="136657"/>
            <a:chOff x="2688" y="1486"/>
            <a:chExt cx="240" cy="223"/>
          </a:xfrm>
        </p:grpSpPr>
        <p:sp>
          <p:nvSpPr>
            <p:cNvPr id="7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76" name="Group 8"/>
          <p:cNvGrpSpPr>
            <a:grpSpLocks/>
          </p:cNvGrpSpPr>
          <p:nvPr/>
        </p:nvGrpSpPr>
        <p:grpSpPr bwMode="auto">
          <a:xfrm>
            <a:off x="3916531" y="5418693"/>
            <a:ext cx="126467" cy="136657"/>
            <a:chOff x="2688" y="1486"/>
            <a:chExt cx="240" cy="223"/>
          </a:xfrm>
        </p:grpSpPr>
        <p:sp>
          <p:nvSpPr>
            <p:cNvPr id="7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7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80" name="Group 8"/>
          <p:cNvGrpSpPr>
            <a:grpSpLocks/>
          </p:cNvGrpSpPr>
          <p:nvPr/>
        </p:nvGrpSpPr>
        <p:grpSpPr bwMode="auto">
          <a:xfrm>
            <a:off x="4692815" y="5851589"/>
            <a:ext cx="126467" cy="136657"/>
            <a:chOff x="2688" y="1486"/>
            <a:chExt cx="240" cy="223"/>
          </a:xfrm>
        </p:grpSpPr>
        <p:sp>
          <p:nvSpPr>
            <p:cNvPr id="8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84" name="Group 8"/>
          <p:cNvGrpSpPr>
            <a:grpSpLocks/>
          </p:cNvGrpSpPr>
          <p:nvPr/>
        </p:nvGrpSpPr>
        <p:grpSpPr bwMode="auto">
          <a:xfrm>
            <a:off x="5933671" y="4380999"/>
            <a:ext cx="126467" cy="136657"/>
            <a:chOff x="2688" y="1486"/>
            <a:chExt cx="240" cy="223"/>
          </a:xfrm>
        </p:grpSpPr>
        <p:sp>
          <p:nvSpPr>
            <p:cNvPr id="8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88" name="Group 8"/>
          <p:cNvGrpSpPr>
            <a:grpSpLocks/>
          </p:cNvGrpSpPr>
          <p:nvPr/>
        </p:nvGrpSpPr>
        <p:grpSpPr bwMode="auto">
          <a:xfrm>
            <a:off x="6197062" y="4533863"/>
            <a:ext cx="126467" cy="136657"/>
            <a:chOff x="2688" y="1486"/>
            <a:chExt cx="240" cy="223"/>
          </a:xfrm>
        </p:grpSpPr>
        <p:sp>
          <p:nvSpPr>
            <p:cNvPr id="8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9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9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
        <p:nvSpPr>
          <p:cNvPr id="92" name="Flowchart: Summing Junction 91"/>
          <p:cNvSpPr/>
          <p:nvPr/>
        </p:nvSpPr>
        <p:spPr>
          <a:xfrm>
            <a:off x="2237037" y="1815720"/>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sp>
        <p:nvSpPr>
          <p:cNvPr id="93" name="Flowchart: Summing Junction 92"/>
          <p:cNvSpPr/>
          <p:nvPr/>
        </p:nvSpPr>
        <p:spPr>
          <a:xfrm>
            <a:off x="2224510" y="5405248"/>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sp>
        <p:nvSpPr>
          <p:cNvPr id="94" name="Flowchart: Summing Junction 93"/>
          <p:cNvSpPr/>
          <p:nvPr/>
        </p:nvSpPr>
        <p:spPr>
          <a:xfrm>
            <a:off x="6142063" y="1793762"/>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sp>
        <p:nvSpPr>
          <p:cNvPr id="95" name="Flowchart: Summing Junction 94"/>
          <p:cNvSpPr/>
          <p:nvPr/>
        </p:nvSpPr>
        <p:spPr>
          <a:xfrm>
            <a:off x="6137930" y="5465980"/>
            <a:ext cx="488731" cy="500355"/>
          </a:xfrm>
          <a:prstGeom prst="flowChartSummingJunction">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prstClr val="black"/>
                </a:solidFill>
              </a:ln>
              <a:solidFill>
                <a:prstClr val="black"/>
              </a:solidFill>
            </a:endParaRPr>
          </a:p>
        </p:txBody>
      </p:sp>
      <p:grpSp>
        <p:nvGrpSpPr>
          <p:cNvPr id="96" name="Group 8"/>
          <p:cNvGrpSpPr>
            <a:grpSpLocks/>
          </p:cNvGrpSpPr>
          <p:nvPr/>
        </p:nvGrpSpPr>
        <p:grpSpPr bwMode="auto">
          <a:xfrm>
            <a:off x="4914889" y="5323817"/>
            <a:ext cx="126467" cy="136657"/>
            <a:chOff x="2688" y="1486"/>
            <a:chExt cx="240" cy="223"/>
          </a:xfrm>
        </p:grpSpPr>
        <p:sp>
          <p:nvSpPr>
            <p:cNvPr id="97"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98"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99"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00" name="Group 8"/>
          <p:cNvGrpSpPr>
            <a:grpSpLocks/>
          </p:cNvGrpSpPr>
          <p:nvPr/>
        </p:nvGrpSpPr>
        <p:grpSpPr bwMode="auto">
          <a:xfrm>
            <a:off x="5170959" y="1858915"/>
            <a:ext cx="126467" cy="136657"/>
            <a:chOff x="2688" y="1486"/>
            <a:chExt cx="240" cy="223"/>
          </a:xfrm>
        </p:grpSpPr>
        <p:sp>
          <p:nvSpPr>
            <p:cNvPr id="101"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02"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03"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04" name="Group 8"/>
          <p:cNvGrpSpPr>
            <a:grpSpLocks/>
          </p:cNvGrpSpPr>
          <p:nvPr/>
        </p:nvGrpSpPr>
        <p:grpSpPr bwMode="auto">
          <a:xfrm>
            <a:off x="3546151" y="1927244"/>
            <a:ext cx="126467" cy="136657"/>
            <a:chOff x="2688" y="1486"/>
            <a:chExt cx="240" cy="223"/>
          </a:xfrm>
        </p:grpSpPr>
        <p:sp>
          <p:nvSpPr>
            <p:cNvPr id="105"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06"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07"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08" name="Group 8"/>
          <p:cNvGrpSpPr>
            <a:grpSpLocks/>
          </p:cNvGrpSpPr>
          <p:nvPr/>
        </p:nvGrpSpPr>
        <p:grpSpPr bwMode="auto">
          <a:xfrm>
            <a:off x="6125863" y="3482953"/>
            <a:ext cx="126467" cy="136657"/>
            <a:chOff x="2688" y="1486"/>
            <a:chExt cx="240" cy="223"/>
          </a:xfrm>
        </p:grpSpPr>
        <p:sp>
          <p:nvSpPr>
            <p:cNvPr id="109"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0"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1"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12" name="Group 8"/>
          <p:cNvGrpSpPr>
            <a:grpSpLocks/>
          </p:cNvGrpSpPr>
          <p:nvPr/>
        </p:nvGrpSpPr>
        <p:grpSpPr bwMode="auto">
          <a:xfrm>
            <a:off x="4373703" y="2718852"/>
            <a:ext cx="126467" cy="136657"/>
            <a:chOff x="2688" y="1486"/>
            <a:chExt cx="240" cy="223"/>
          </a:xfrm>
        </p:grpSpPr>
        <p:sp>
          <p:nvSpPr>
            <p:cNvPr id="113"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4"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5"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
        <p:nvSpPr>
          <p:cNvPr id="116" name="TextBox 115"/>
          <p:cNvSpPr txBox="1"/>
          <p:nvPr/>
        </p:nvSpPr>
        <p:spPr>
          <a:xfrm>
            <a:off x="7319386" y="955973"/>
            <a:ext cx="1492847" cy="461665"/>
          </a:xfrm>
          <a:prstGeom prst="rect">
            <a:avLst/>
          </a:prstGeom>
          <a:noFill/>
        </p:spPr>
        <p:txBody>
          <a:bodyPr wrap="square" rtlCol="0">
            <a:spAutoFit/>
          </a:bodyPr>
          <a:lstStyle/>
          <a:p>
            <a:pPr algn="r" rtl="1"/>
            <a:r>
              <a:rPr lang="fa-IR" sz="2400" dirty="0">
                <a:solidFill>
                  <a:prstClr val="black"/>
                </a:solidFill>
                <a:cs typeface="B Homa" panose="00000400000000000000" pitchFamily="2" charset="-78"/>
              </a:rPr>
              <a:t>مرحله چهارم </a:t>
            </a:r>
            <a:endParaRPr lang="en-US" sz="2400" dirty="0">
              <a:solidFill>
                <a:prstClr val="black"/>
              </a:solidFill>
              <a:cs typeface="B Homa" panose="00000400000000000000" pitchFamily="2" charset="-78"/>
            </a:endParaRPr>
          </a:p>
        </p:txBody>
      </p:sp>
      <p:grpSp>
        <p:nvGrpSpPr>
          <p:cNvPr id="117" name="Group 8"/>
          <p:cNvGrpSpPr>
            <a:grpSpLocks/>
          </p:cNvGrpSpPr>
          <p:nvPr/>
        </p:nvGrpSpPr>
        <p:grpSpPr bwMode="auto">
          <a:xfrm>
            <a:off x="4696691" y="5851212"/>
            <a:ext cx="126467" cy="136657"/>
            <a:chOff x="2688" y="1486"/>
            <a:chExt cx="240" cy="223"/>
          </a:xfrm>
        </p:grpSpPr>
        <p:sp>
          <p:nvSpPr>
            <p:cNvPr id="118"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9"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0"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21" name="Group 8"/>
          <p:cNvGrpSpPr>
            <a:grpSpLocks/>
          </p:cNvGrpSpPr>
          <p:nvPr/>
        </p:nvGrpSpPr>
        <p:grpSpPr bwMode="auto">
          <a:xfrm>
            <a:off x="3920747" y="5421724"/>
            <a:ext cx="126467" cy="136657"/>
            <a:chOff x="2688" y="1486"/>
            <a:chExt cx="240" cy="223"/>
          </a:xfrm>
        </p:grpSpPr>
        <p:sp>
          <p:nvSpPr>
            <p:cNvPr id="122"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3"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4"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25" name="Group 8"/>
          <p:cNvGrpSpPr>
            <a:grpSpLocks/>
          </p:cNvGrpSpPr>
          <p:nvPr/>
        </p:nvGrpSpPr>
        <p:grpSpPr bwMode="auto">
          <a:xfrm>
            <a:off x="3965331" y="5974227"/>
            <a:ext cx="126467" cy="136657"/>
            <a:chOff x="2688" y="1486"/>
            <a:chExt cx="240" cy="223"/>
          </a:xfrm>
        </p:grpSpPr>
        <p:sp>
          <p:nvSpPr>
            <p:cNvPr id="126"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7"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8"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29" name="Group 8"/>
          <p:cNvGrpSpPr>
            <a:grpSpLocks/>
          </p:cNvGrpSpPr>
          <p:nvPr/>
        </p:nvGrpSpPr>
        <p:grpSpPr bwMode="auto">
          <a:xfrm>
            <a:off x="6268423" y="2889949"/>
            <a:ext cx="126467" cy="136657"/>
            <a:chOff x="2688" y="1486"/>
            <a:chExt cx="240" cy="223"/>
          </a:xfrm>
        </p:grpSpPr>
        <p:sp>
          <p:nvSpPr>
            <p:cNvPr id="130"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31"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32"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grpSp>
        <p:nvGrpSpPr>
          <p:cNvPr id="133" name="Group 8"/>
          <p:cNvGrpSpPr>
            <a:grpSpLocks/>
          </p:cNvGrpSpPr>
          <p:nvPr/>
        </p:nvGrpSpPr>
        <p:grpSpPr bwMode="auto">
          <a:xfrm>
            <a:off x="5950534" y="3142799"/>
            <a:ext cx="126467" cy="136657"/>
            <a:chOff x="2688" y="1486"/>
            <a:chExt cx="240" cy="223"/>
          </a:xfrm>
        </p:grpSpPr>
        <p:sp>
          <p:nvSpPr>
            <p:cNvPr id="134" name="Oval 9"/>
            <p:cNvSpPr>
              <a:spLocks noChangeArrowheads="1"/>
            </p:cNvSpPr>
            <p:nvPr/>
          </p:nvSpPr>
          <p:spPr bwMode="auto">
            <a:xfrm>
              <a:off x="2688" y="1490"/>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35" name="Oval 10"/>
            <p:cNvSpPr>
              <a:spLocks noChangeArrowheads="1"/>
            </p:cNvSpPr>
            <p:nvPr/>
          </p:nvSpPr>
          <p:spPr bwMode="auto">
            <a:xfrm>
              <a:off x="2864" y="1486"/>
              <a:ext cx="64" cy="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36" name="Oval 11"/>
            <p:cNvSpPr>
              <a:spLocks noChangeArrowheads="1"/>
            </p:cNvSpPr>
            <p:nvPr/>
          </p:nvSpPr>
          <p:spPr bwMode="auto">
            <a:xfrm>
              <a:off x="2725" y="1536"/>
              <a:ext cx="173" cy="173"/>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
        <p:nvSpPr>
          <p:cNvPr id="137" name="Title 2"/>
          <p:cNvSpPr>
            <a:spLocks noGrp="1"/>
          </p:cNvSpPr>
          <p:nvPr>
            <p:ph type="title"/>
          </p:nvPr>
        </p:nvSpPr>
        <p:spPr>
          <a:xfrm>
            <a:off x="457200" y="274638"/>
            <a:ext cx="8229600" cy="1143000"/>
          </a:xfrm>
        </p:spPr>
        <p:txBody>
          <a:bodyPr>
            <a:normAutofit/>
          </a:bodyPr>
          <a:lstStyle/>
          <a:p>
            <a:pPr algn="ctr"/>
            <a:r>
              <a:rPr lang="fa-IR" sz="3200" dirty="0" smtClean="0">
                <a:solidFill>
                  <a:srgbClr val="FF0000"/>
                </a:solidFill>
                <a:effectLst/>
                <a:cs typeface="B Titr" panose="00000700000000000000" pitchFamily="2" charset="-78"/>
              </a:rPr>
              <a:t>آشنایی با چیلر جذب سطحی</a:t>
            </a:r>
            <a:endParaRPr lang="en-US"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78182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repeatCount="indefinite"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500"/>
                                        <p:tgtEl>
                                          <p:spTgt spid="5"/>
                                        </p:tgtEl>
                                      </p:cBhvr>
                                    </p:animEffect>
                                  </p:childTnLst>
                                </p:cTn>
                              </p:par>
                              <p:par>
                                <p:cTn id="8" presetID="22" presetClass="entr" presetSubtype="4" repeatCount="indefinite"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1500"/>
                                        <p:tgtEl>
                                          <p:spTgt spid="6"/>
                                        </p:tgtEl>
                                      </p:cBhvr>
                                    </p:animEffect>
                                  </p:childTnLst>
                                </p:cTn>
                              </p:par>
                              <p:par>
                                <p:cTn id="11" presetID="42" presetClass="path" presetSubtype="0" repeatCount="indefinite" accel="50000" decel="50000" fill="hold" nodeType="withEffect">
                                  <p:stCondLst>
                                    <p:cond delay="0"/>
                                  </p:stCondLst>
                                  <p:childTnLst>
                                    <p:animMotion origin="layout" path="M 1.45833E-6 -4.81481E-6 L 0.00013 0.32801 " pathEditMode="relative" rAng="0" ptsTypes="AA">
                                      <p:cBhvr>
                                        <p:cTn id="12" dur="2000" fill="hold"/>
                                        <p:tgtEl>
                                          <p:spTgt spid="112"/>
                                        </p:tgtEl>
                                        <p:attrNameLst>
                                          <p:attrName>ppt_x</p:attrName>
                                          <p:attrName>ppt_y</p:attrName>
                                        </p:attrNameLst>
                                      </p:cBhvr>
                                      <p:rCtr x="0" y="16389"/>
                                    </p:animMotion>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94"/>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9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repeatCount="indefinite" accel="50000" decel="50000" fill="hold" nodeType="clickEffect">
                                  <p:stCondLst>
                                    <p:cond delay="0"/>
                                  </p:stCondLst>
                                  <p:childTnLst>
                                    <p:animMotion origin="layout" path="M -3.33333E-6 4.44444E-6 L 0.00664 -0.04514 L 0.00547 -0.12778 L -0.075 -0.12963 L -0.11029 -0.15718 L -0.13242 -0.08843 L -0.14349 -0.17268 L -0.17096 -0.09421 L -0.20299 -0.16111 L -0.225 -0.12963 " pathEditMode="relative" ptsTypes="AAAAAAAAAA">
                                      <p:cBhvr>
                                        <p:cTn id="22" dur="2000" fill="hold"/>
                                        <p:tgtEl>
                                          <p:spTgt spid="129"/>
                                        </p:tgtEl>
                                        <p:attrNameLst>
                                          <p:attrName>ppt_x</p:attrName>
                                          <p:attrName>ppt_y</p:attrName>
                                        </p:attrNameLst>
                                      </p:cBhvr>
                                    </p:animMotion>
                                  </p:childTnLst>
                                </p:cTn>
                              </p:par>
                            </p:childTnLst>
                          </p:cTn>
                        </p:par>
                        <p:par>
                          <p:cTn id="23" fill="hold">
                            <p:stCondLst>
                              <p:cond delay="2000"/>
                            </p:stCondLst>
                            <p:childTnLst>
                              <p:par>
                                <p:cTn id="24" presetID="1" presetClass="exit" presetSubtype="0" fill="hold" nodeType="afterEffect">
                                  <p:stCondLst>
                                    <p:cond delay="0"/>
                                  </p:stCondLst>
                                  <p:childTnLst>
                                    <p:set>
                                      <p:cBhvr>
                                        <p:cTn id="25" dur="1" fill="hold">
                                          <p:stCondLst>
                                            <p:cond delay="0"/>
                                          </p:stCondLst>
                                        </p:cTn>
                                        <p:tgtEl>
                                          <p:spTgt spid="104"/>
                                        </p:tgtEl>
                                        <p:attrNameLst>
                                          <p:attrName>style.visibility</p:attrName>
                                        </p:attrNameLst>
                                      </p:cBhvr>
                                      <p:to>
                                        <p:strVal val="hidden"/>
                                      </p:to>
                                    </p:set>
                                  </p:childTnLst>
                                </p:cTn>
                              </p:par>
                            </p:childTnLst>
                          </p:cTn>
                        </p:par>
                        <p:par>
                          <p:cTn id="26" fill="hold">
                            <p:stCondLst>
                              <p:cond delay="2000"/>
                            </p:stCondLst>
                            <p:childTnLst>
                              <p:par>
                                <p:cTn id="27" presetID="0" presetClass="path" presetSubtype="0" repeatCount="indefinite" accel="50000" decel="50000" fill="hold" nodeType="afterEffect">
                                  <p:stCondLst>
                                    <p:cond delay="0"/>
                                  </p:stCondLst>
                                  <p:childTnLst>
                                    <p:animMotion origin="layout" path="M 8.33333E-7 3.33333E-6 L 0.00664 0.0669 L 0.02877 -0.08033 L 0.01875 -0.21945 L -0.09597 -0.22732 L -0.09037 -0.16667 L -0.13008 -0.28218 L -0.15651 -0.15093 L -0.17305 -0.2706 " pathEditMode="relative" ptsTypes="AAAAAAAAA">
                                      <p:cBhvr>
                                        <p:cTn id="28" dur="2000" fill="hold"/>
                                        <p:tgtEl>
                                          <p:spTgt spid="60"/>
                                        </p:tgtEl>
                                        <p:attrNameLst>
                                          <p:attrName>ppt_x</p:attrName>
                                          <p:attrName>ppt_y</p:attrName>
                                        </p:attrNameLst>
                                      </p:cBhvr>
                                    </p:animMotion>
                                  </p:childTnLst>
                                </p:cTn>
                              </p:par>
                            </p:childTnLst>
                          </p:cTn>
                        </p:par>
                        <p:par>
                          <p:cTn id="29" fill="hold">
                            <p:stCondLst>
                              <p:cond delay="4000"/>
                            </p:stCondLst>
                            <p:childTnLst>
                              <p:par>
                                <p:cTn id="30" presetID="1" presetClass="exit" presetSubtype="0" fill="hold" nodeType="afterEffect">
                                  <p:stCondLst>
                                    <p:cond delay="0"/>
                                  </p:stCondLst>
                                  <p:childTnLst>
                                    <p:set>
                                      <p:cBhvr>
                                        <p:cTn id="31" dur="1" fill="hold">
                                          <p:stCondLst>
                                            <p:cond delay="0"/>
                                          </p:stCondLst>
                                        </p:cTn>
                                        <p:tgtEl>
                                          <p:spTgt spid="40"/>
                                        </p:tgtEl>
                                        <p:attrNameLst>
                                          <p:attrName>style.visibility</p:attrName>
                                        </p:attrNameLst>
                                      </p:cBhvr>
                                      <p:to>
                                        <p:strVal val="hidden"/>
                                      </p:to>
                                    </p:set>
                                  </p:childTnLst>
                                </p:cTn>
                              </p:par>
                            </p:childTnLst>
                          </p:cTn>
                        </p:par>
                        <p:par>
                          <p:cTn id="32" fill="hold">
                            <p:stCondLst>
                              <p:cond delay="4000"/>
                            </p:stCondLst>
                            <p:childTnLst>
                              <p:par>
                                <p:cTn id="33" presetID="0" presetClass="path" presetSubtype="0" repeatCount="indefinite" accel="50000" decel="50000" fill="hold" nodeType="afterEffect">
                                  <p:stCondLst>
                                    <p:cond delay="0"/>
                                  </p:stCondLst>
                                  <p:childTnLst>
                                    <p:animMotion origin="layout" path="M 2.08333E-7 -1.11111E-6 L 2.08333E-7 -0.12176 L 0.00886 -0.13935 L 0.02435 -0.16482 L 0.01328 -0.32384 L -0.09375 -0.33171 L -0.08385 -0.37269 L -0.12357 -0.25903 L -0.08711 -0.25324 L -0.07721 -0.29051 L -0.13672 -0.27662 " pathEditMode="relative" ptsTypes="AAAAAAAAAAA">
                                      <p:cBhvr>
                                        <p:cTn id="34" dur="2000" fill="hold"/>
                                        <p:tgtEl>
                                          <p:spTgt spid="56"/>
                                        </p:tgtEl>
                                        <p:attrNameLst>
                                          <p:attrName>ppt_x</p:attrName>
                                          <p:attrName>ppt_y</p:attrName>
                                        </p:attrNameLst>
                                      </p:cBhvr>
                                    </p:animMotion>
                                  </p:childTnLst>
                                </p:cTn>
                              </p:par>
                            </p:childTnLst>
                          </p:cTn>
                        </p:par>
                        <p:par>
                          <p:cTn id="35" fill="hold">
                            <p:stCondLst>
                              <p:cond delay="6000"/>
                            </p:stCondLst>
                            <p:childTnLst>
                              <p:par>
                                <p:cTn id="36" presetID="1" presetClass="exit" presetSubtype="0" fill="hold" nodeType="afterEffect">
                                  <p:stCondLst>
                                    <p:cond delay="0"/>
                                  </p:stCondLst>
                                  <p:childTnLst>
                                    <p:set>
                                      <p:cBhvr>
                                        <p:cTn id="37" dur="1" fill="hold">
                                          <p:stCondLst>
                                            <p:cond delay="0"/>
                                          </p:stCondLst>
                                        </p:cTn>
                                        <p:tgtEl>
                                          <p:spTgt spid="1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04"/>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40"/>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par>
                                <p:cTn id="46" presetID="1" presetClass="exit" presetSubtype="0" fill="hold" nodeType="withEffect">
                                  <p:stCondLst>
                                    <p:cond delay="0"/>
                                  </p:stCondLst>
                                  <p:childTnLst>
                                    <p:set>
                                      <p:cBhvr>
                                        <p:cTn id="47" dur="1" fill="hold">
                                          <p:stCondLst>
                                            <p:cond delay="0"/>
                                          </p:stCondLst>
                                        </p:cTn>
                                        <p:tgtEl>
                                          <p:spTgt spid="129"/>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60"/>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56"/>
                                        </p:tgtEl>
                                        <p:attrNameLst>
                                          <p:attrName>style.visibility</p:attrName>
                                        </p:attrNameLst>
                                      </p:cBhvr>
                                      <p:to>
                                        <p:strVal val="hidden"/>
                                      </p:to>
                                    </p:set>
                                  </p:childTnLst>
                                </p:cTn>
                              </p:par>
                              <p:par>
                                <p:cTn id="52" presetID="1" presetClass="entr" presetSubtype="0" fill="hold" nodeType="withEffect">
                                  <p:stCondLst>
                                    <p:cond delay="0"/>
                                  </p:stCondLst>
                                  <p:childTnLst>
                                    <p:set>
                                      <p:cBhvr>
                                        <p:cTn id="53" dur="1" fill="hold">
                                          <p:stCondLst>
                                            <p:cond delay="0"/>
                                          </p:stCondLst>
                                        </p:cTn>
                                        <p:tgtEl>
                                          <p:spTgt spid="64"/>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08"/>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2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121"/>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68"/>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17"/>
                                        </p:tgtEl>
                                        <p:attrNameLst>
                                          <p:attrName>style.visibility</p:attrName>
                                        </p:attrNameLst>
                                      </p:cBhvr>
                                      <p:to>
                                        <p:strVal val="visible"/>
                                      </p:to>
                                    </p:set>
                                  </p:childTnLst>
                                </p:cTn>
                              </p:par>
                            </p:childTnLst>
                          </p:cTn>
                        </p:par>
                        <p:par>
                          <p:cTn id="66" fill="hold">
                            <p:stCondLst>
                              <p:cond delay="0"/>
                            </p:stCondLst>
                            <p:childTnLst>
                              <p:par>
                                <p:cTn id="67" presetID="0" presetClass="path" presetSubtype="0" repeatCount="indefinite" accel="50000" decel="50000" fill="hold" nodeType="afterEffect">
                                  <p:stCondLst>
                                    <p:cond delay="0"/>
                                  </p:stCondLst>
                                  <p:childTnLst>
                                    <p:animMotion origin="layout" path="M -3.54167E-6 3.7037E-7 L 0.0461 0.01412 L -0.00664 0.05625 L -0.02903 0.03264 L -0.125 0.02107 L -0.1237 -0.18009 L -0.10924 -0.31574 L -0.1263 -0.36713 " pathEditMode="relative" ptsTypes="AAAAAAAA">
                                      <p:cBhvr>
                                        <p:cTn id="68" dur="2000" fill="hold"/>
                                        <p:tgtEl>
                                          <p:spTgt spid="76"/>
                                        </p:tgtEl>
                                        <p:attrNameLst>
                                          <p:attrName>ppt_x</p:attrName>
                                          <p:attrName>ppt_y</p:attrName>
                                        </p:attrNameLst>
                                      </p:cBhvr>
                                    </p:animMotion>
                                  </p:childTnLst>
                                </p:cTn>
                              </p:par>
                            </p:childTnLst>
                          </p:cTn>
                        </p:par>
                        <p:par>
                          <p:cTn id="69" fill="hold">
                            <p:stCondLst>
                              <p:cond delay="2000"/>
                            </p:stCondLst>
                            <p:childTnLst>
                              <p:par>
                                <p:cTn id="70" presetID="0" presetClass="path" presetSubtype="0" repeatCount="indefinite" accel="50000" decel="50000" fill="hold" nodeType="afterEffect">
                                  <p:stCondLst>
                                    <p:cond delay="0"/>
                                  </p:stCondLst>
                                  <p:childTnLst>
                                    <p:animMotion origin="layout" path="M 0.00039 2.22222E-6 L -0.022 -0.08889 L -0.04049 0.00486 L -0.10365 -0.02107 L -0.19167 -0.02801 L -0.19167 -0.17778 L -0.16276 -0.31088 L -0.16276 -0.25718 " pathEditMode="relative" ptsTypes="AAAAAAAA">
                                      <p:cBhvr>
                                        <p:cTn id="71" dur="2000" fill="hold"/>
                                        <p:tgtEl>
                                          <p:spTgt spid="80"/>
                                        </p:tgtEl>
                                        <p:attrNameLst>
                                          <p:attrName>ppt_x</p:attrName>
                                          <p:attrName>ppt_y</p:attrName>
                                        </p:attrNameLst>
                                      </p:cBhvr>
                                    </p:animMotion>
                                  </p:childTnLst>
                                </p:cTn>
                              </p:par>
                            </p:childTnLst>
                          </p:cTn>
                        </p:par>
                        <p:par>
                          <p:cTn id="72" fill="hold">
                            <p:stCondLst>
                              <p:cond delay="4000"/>
                            </p:stCondLst>
                            <p:childTnLst>
                              <p:par>
                                <p:cTn id="73" presetID="0" presetClass="path" presetSubtype="0" repeatCount="indefinite" accel="50000" decel="50000" fill="hold" nodeType="afterEffect">
                                  <p:stCondLst>
                                    <p:cond delay="0"/>
                                  </p:stCondLst>
                                  <p:childTnLst>
                                    <p:animMotion origin="layout" path="M -4.58333E-6 7.40741E-7 L 0.00664 0.07962 L -0.03554 -0.01413 L -0.07109 0.0537 L -0.08684 0.0375 L -0.2 0.0375 L -0.2039 -0.13334 L -0.2039 -0.26204 L -0.175 -0.24352 L -0.20781 -0.10764 " pathEditMode="relative" ptsTypes="AAAAAAAAAA">
                                      <p:cBhvr>
                                        <p:cTn id="74" dur="2000" fill="hold"/>
                                        <p:tgtEl>
                                          <p:spTgt spid="96"/>
                                        </p:tgtEl>
                                        <p:attrNameLst>
                                          <p:attrName>ppt_x</p:attrName>
                                          <p:attrName>ppt_y</p:attrName>
                                        </p:attrNameLst>
                                      </p:cBhvr>
                                    </p:animMotion>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nodeType="clickEffect">
                                  <p:stCondLst>
                                    <p:cond delay="0"/>
                                  </p:stCondLst>
                                  <p:childTnLst>
                                    <p:set>
                                      <p:cBhvr>
                                        <p:cTn id="78" dur="1" fill="hold">
                                          <p:stCondLst>
                                            <p:cond delay="0"/>
                                          </p:stCondLst>
                                        </p:cTn>
                                        <p:tgtEl>
                                          <p:spTgt spid="76"/>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80"/>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3" grpId="0" animBg="1"/>
      <p:bldP spid="9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410200"/>
          </a:xfrm>
        </p:spPr>
        <p:txBody>
          <a:bodyPr>
            <a:normAutofit/>
          </a:bodyPr>
          <a:lstStyle/>
          <a:p>
            <a:pPr algn="just" rtl="1"/>
            <a:r>
              <a:rPr lang="fa-IR" sz="2000" dirty="0">
                <a:solidFill>
                  <a:prstClr val="black"/>
                </a:solidFill>
                <a:cs typeface="B Nazanin" panose="00000400000000000000" pitchFamily="2" charset="-78"/>
              </a:rPr>
              <a:t>در این پروژه یک چیلر جذب سطحی مدل شده است.</a:t>
            </a:r>
          </a:p>
          <a:p>
            <a:pPr algn="just" rtl="1"/>
            <a:r>
              <a:rPr lang="fa-IR" sz="2000" dirty="0">
                <a:solidFill>
                  <a:prstClr val="black"/>
                </a:solidFill>
                <a:cs typeface="B Nazanin" panose="00000400000000000000" pitchFamily="2" charset="-78"/>
              </a:rPr>
              <a:t>این مدل سازی به وسیله یک کد عددی در فرترن انجام شده است.</a:t>
            </a:r>
          </a:p>
          <a:p>
            <a:pPr algn="just" rtl="1"/>
            <a:r>
              <a:rPr lang="fa-IR" sz="2000" dirty="0">
                <a:solidFill>
                  <a:prstClr val="black"/>
                </a:solidFill>
                <a:cs typeface="B Nazanin" panose="00000400000000000000" pitchFamily="2" charset="-78"/>
              </a:rPr>
              <a:t>این کد یک سیکل کامل از فرایند ترمودینامیکی درون این چیلر را مدل کرده است.</a:t>
            </a:r>
          </a:p>
          <a:p>
            <a:pPr algn="just" rtl="1"/>
            <a:r>
              <a:rPr lang="fa-IR" sz="2000" dirty="0">
                <a:solidFill>
                  <a:prstClr val="black"/>
                </a:solidFill>
                <a:cs typeface="B Nazanin" panose="00000400000000000000" pitchFamily="2" charset="-78"/>
              </a:rPr>
              <a:t>در این مدل سازی بخشی از بستر جاذب به صورت سه بعدی مدل شده است.</a:t>
            </a:r>
          </a:p>
          <a:p>
            <a:pPr algn="just" rtl="1"/>
            <a:r>
              <a:rPr lang="fa-IR" sz="2000" dirty="0">
                <a:solidFill>
                  <a:prstClr val="black"/>
                </a:solidFill>
                <a:cs typeface="B Nazanin" panose="00000400000000000000" pitchFamily="2" charset="-78"/>
              </a:rPr>
              <a:t>تمامی چهار مرحله از سیکل ترمودینامیکی در این مدل سازی لحاظ شده اند.</a:t>
            </a:r>
            <a:endParaRPr lang="en-US" sz="2000" dirty="0">
              <a:solidFill>
                <a:prstClr val="black"/>
              </a:solidFill>
              <a:cs typeface="B Nazanin" panose="00000400000000000000" pitchFamily="2" charset="-78"/>
            </a:endParaRPr>
          </a:p>
          <a:p>
            <a:pPr algn="just" rtl="1"/>
            <a:r>
              <a:rPr lang="fa-IR" sz="2000" dirty="0">
                <a:solidFill>
                  <a:prstClr val="black"/>
                </a:solidFill>
                <a:cs typeface="B Nazanin" panose="00000400000000000000" pitchFamily="2" charset="-78"/>
              </a:rPr>
              <a:t>فایل </a:t>
            </a:r>
            <a:r>
              <a:rPr lang="en-US" sz="2000" dirty="0">
                <a:solidFill>
                  <a:prstClr val="black"/>
                </a:solidFill>
                <a:latin typeface="Times" panose="02020603060405020304" pitchFamily="18" charset="0"/>
                <a:cs typeface="B Nazanin" panose="00000400000000000000" pitchFamily="2" charset="-78"/>
              </a:rPr>
              <a:t>Exe</a:t>
            </a:r>
            <a:r>
              <a:rPr lang="fa-IR" sz="2000" dirty="0">
                <a:solidFill>
                  <a:prstClr val="black"/>
                </a:solidFill>
                <a:cs typeface="B Nazanin" panose="00000400000000000000" pitchFamily="2" charset="-78"/>
              </a:rPr>
              <a:t> کد عددی نوشته شده توسط برنامه </a:t>
            </a:r>
            <a:r>
              <a:rPr lang="en-US" sz="2000" dirty="0">
                <a:solidFill>
                  <a:prstClr val="black"/>
                </a:solidFill>
                <a:latin typeface="Times" panose="02020603060405020304" pitchFamily="18" charset="0"/>
                <a:cs typeface="B Nazanin" panose="00000400000000000000" pitchFamily="2" charset="-78"/>
              </a:rPr>
              <a:t>Microsoft Visual Studio</a:t>
            </a:r>
            <a:r>
              <a:rPr lang="fa-IR" sz="2000" dirty="0">
                <a:solidFill>
                  <a:prstClr val="black"/>
                </a:solidFill>
                <a:cs typeface="B Nazanin" panose="00000400000000000000" pitchFamily="2" charset="-78"/>
              </a:rPr>
              <a:t> و </a:t>
            </a:r>
            <a:r>
              <a:rPr lang="en-US" sz="2000" dirty="0" smtClean="0">
                <a:solidFill>
                  <a:prstClr val="black"/>
                </a:solidFill>
                <a:latin typeface="Times" panose="02020603060405020304" pitchFamily="18" charset="0"/>
                <a:cs typeface="B Nazanin" panose="00000400000000000000" pitchFamily="2" charset="-78"/>
              </a:rPr>
              <a:t>Intel</a:t>
            </a:r>
            <a:r>
              <a:rPr lang="en-US" sz="2000" dirty="0" smtClean="0">
                <a:solidFill>
                  <a:prstClr val="black"/>
                </a:solidFill>
                <a:cs typeface="B Nazanin" panose="00000400000000000000" pitchFamily="2" charset="-78"/>
              </a:rPr>
              <a:t> </a:t>
            </a:r>
            <a:r>
              <a:rPr lang="en-US" sz="2000" dirty="0">
                <a:solidFill>
                  <a:prstClr val="black"/>
                </a:solidFill>
                <a:latin typeface="Times" panose="02020603060405020304" pitchFamily="18" charset="0"/>
                <a:cs typeface="B Nazanin" panose="00000400000000000000" pitchFamily="2" charset="-78"/>
              </a:rPr>
              <a:t>Visual</a:t>
            </a:r>
            <a:r>
              <a:rPr lang="en-US" sz="2000" dirty="0">
                <a:solidFill>
                  <a:prstClr val="black"/>
                </a:solidFill>
                <a:cs typeface="B Nazanin" panose="00000400000000000000" pitchFamily="2" charset="-78"/>
              </a:rPr>
              <a:t> </a:t>
            </a:r>
            <a:r>
              <a:rPr lang="en-US" sz="2000" dirty="0">
                <a:solidFill>
                  <a:prstClr val="black"/>
                </a:solidFill>
                <a:latin typeface="Times" panose="02020603060405020304" pitchFamily="18" charset="0"/>
                <a:cs typeface="B Nazanin" panose="00000400000000000000" pitchFamily="2" charset="-78"/>
              </a:rPr>
              <a:t>Fortran</a:t>
            </a:r>
            <a:r>
              <a:rPr lang="fa-IR" sz="2000" dirty="0">
                <a:solidFill>
                  <a:prstClr val="black"/>
                </a:solidFill>
                <a:cs typeface="B Nazanin" panose="00000400000000000000" pitchFamily="2" charset="-78"/>
              </a:rPr>
              <a:t> ایجاد می شود.</a:t>
            </a:r>
          </a:p>
          <a:p>
            <a:pPr algn="just" rtl="1"/>
            <a:r>
              <a:rPr lang="fa-IR" sz="2000" dirty="0">
                <a:solidFill>
                  <a:prstClr val="black"/>
                </a:solidFill>
                <a:cs typeface="B Nazanin" panose="00000400000000000000" pitchFamily="2" charset="-78"/>
              </a:rPr>
              <a:t>برای حل معادلات حاکم با استفاده از کد عددی لازم است که این معادلات به یک دسته معادلات جبری ساده تبدیل شوند.</a:t>
            </a:r>
          </a:p>
          <a:p>
            <a:pPr algn="just" rtl="1"/>
            <a:r>
              <a:rPr lang="fa-IR" sz="2000" dirty="0">
                <a:solidFill>
                  <a:prstClr val="black"/>
                </a:solidFill>
                <a:cs typeface="B Nazanin" panose="00000400000000000000" pitchFamily="2" charset="-78"/>
              </a:rPr>
              <a:t>با استفاده از روش حجم کنترل و طرح کاملا ضمنی معادلات حاکم گسسته شده و به دستگاه معادلات جبری تبدیل می­شوند.</a:t>
            </a:r>
            <a:endParaRPr lang="en-US" sz="2000" dirty="0">
              <a:solidFill>
                <a:prstClr val="black"/>
              </a:solidFill>
              <a:cs typeface="B Nazanin" panose="00000400000000000000" pitchFamily="2" charset="-78"/>
            </a:endParaRPr>
          </a:p>
          <a:p>
            <a:pPr algn="just" rtl="1"/>
            <a:r>
              <a:rPr lang="fa-IR" sz="2000" dirty="0">
                <a:solidFill>
                  <a:prstClr val="black"/>
                </a:solidFill>
                <a:cs typeface="B Nazanin" panose="00000400000000000000" pitchFamily="2" charset="-78"/>
              </a:rPr>
              <a:t>برای حل دستگاه معادلات از ماتریس سه قطری به عنوان </a:t>
            </a:r>
            <a:r>
              <a:rPr lang="en-US" sz="2000" dirty="0">
                <a:solidFill>
                  <a:prstClr val="black"/>
                </a:solidFill>
                <a:latin typeface="Times" panose="02020603060405020304" pitchFamily="18" charset="0"/>
                <a:cs typeface="B Nazanin" panose="00000400000000000000" pitchFamily="2" charset="-78"/>
              </a:rPr>
              <a:t>Solver</a:t>
            </a:r>
            <a:r>
              <a:rPr lang="fa-IR" sz="2000" dirty="0">
                <a:solidFill>
                  <a:prstClr val="black"/>
                </a:solidFill>
                <a:cs typeface="B Nazanin" panose="00000400000000000000" pitchFamily="2" charset="-78"/>
              </a:rPr>
              <a:t> استفاده شده است.</a:t>
            </a:r>
            <a:endParaRPr lang="en-US" sz="2000" dirty="0">
              <a:solidFill>
                <a:prstClr val="black"/>
              </a:solidFill>
              <a:cs typeface="B Nazanin" panose="00000400000000000000" pitchFamily="2" charset="-78"/>
            </a:endParaRPr>
          </a:p>
          <a:p>
            <a:pPr algn="r" rtl="1"/>
            <a:endParaRPr lang="en-US" dirty="0"/>
          </a:p>
        </p:txBody>
      </p:sp>
      <p:sp>
        <p:nvSpPr>
          <p:cNvPr id="3"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مقدمه</a:t>
            </a:r>
            <a:endParaRPr lang="en-US"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307535"/>
            <a:ext cx="6781800" cy="1261884"/>
          </a:xfrm>
          <a:prstGeom prst="rect">
            <a:avLst/>
          </a:prstGeom>
          <a:noFill/>
        </p:spPr>
        <p:txBody>
          <a:bodyPr wrap="square" rtlCol="0">
            <a:spAutoFit/>
          </a:bodyPr>
          <a:lstStyle/>
          <a:p>
            <a:pPr algn="r" rtl="1"/>
            <a:endParaRPr lang="fa-IR" sz="2800" dirty="0">
              <a:solidFill>
                <a:prstClr val="black"/>
              </a:solidFill>
              <a:cs typeface="B Nazanin" panose="00000400000000000000" pitchFamily="2" charset="-78"/>
            </a:endParaRPr>
          </a:p>
          <a:p>
            <a:pPr algn="r" rtl="1"/>
            <a:r>
              <a:rPr lang="fa-IR" sz="2000" dirty="0">
                <a:solidFill>
                  <a:prstClr val="black"/>
                </a:solidFill>
                <a:cs typeface="B Nazanin" panose="00000400000000000000" pitchFamily="2" charset="-78"/>
              </a:rPr>
              <a:t>این کد معادلات حاکم بر بستر جاذب را حل می کند</a:t>
            </a:r>
            <a:r>
              <a:rPr lang="fa-IR" sz="2000" dirty="0" smtClean="0">
                <a:solidFill>
                  <a:prstClr val="black"/>
                </a:solidFill>
                <a:cs typeface="B Nazanin" panose="00000400000000000000" pitchFamily="2" charset="-78"/>
              </a:rPr>
              <a:t>.</a:t>
            </a:r>
          </a:p>
          <a:p>
            <a:pPr algn="r" rtl="1"/>
            <a:endParaRPr lang="fa-IR" sz="2800" dirty="0">
              <a:solidFill>
                <a:prstClr val="black"/>
              </a:solidFill>
              <a:cs typeface="B Nazanin" panose="00000400000000000000" pitchFamily="2" charset="-78"/>
            </a:endParaRPr>
          </a:p>
        </p:txBody>
      </p:sp>
      <p:sp>
        <p:nvSpPr>
          <p:cNvPr id="5" name="TextBox 4"/>
          <p:cNvSpPr txBox="1"/>
          <p:nvPr/>
        </p:nvSpPr>
        <p:spPr>
          <a:xfrm>
            <a:off x="1295400" y="1154899"/>
            <a:ext cx="7452360" cy="2246769"/>
          </a:xfrm>
          <a:prstGeom prst="rect">
            <a:avLst/>
          </a:prstGeom>
          <a:noFill/>
        </p:spPr>
        <p:txBody>
          <a:bodyPr wrap="square" rtlCol="0">
            <a:spAutoFit/>
          </a:bodyPr>
          <a:lstStyle/>
          <a:p>
            <a:pPr marL="457200" indent="-457200" algn="r" rtl="1">
              <a:buFont typeface="Wingdings" panose="05000000000000000000" pitchFamily="2" charset="2"/>
              <a:buChar char="q"/>
            </a:pPr>
            <a:r>
              <a:rPr lang="fa-IR" sz="2000" dirty="0">
                <a:solidFill>
                  <a:prstClr val="black"/>
                </a:solidFill>
                <a:cs typeface="B Nazanin" panose="00000400000000000000" pitchFamily="2" charset="-78"/>
              </a:rPr>
              <a:t>معادله انرژی حاکم بر سیال ناقل حرارت</a:t>
            </a:r>
          </a:p>
          <a:p>
            <a:pPr marL="457200" indent="-457200" algn="r" rtl="1">
              <a:buFont typeface="Wingdings" panose="05000000000000000000" pitchFamily="2" charset="2"/>
              <a:buChar char="q"/>
            </a:pPr>
            <a:r>
              <a:rPr lang="fa-IR" sz="2000" dirty="0">
                <a:solidFill>
                  <a:prstClr val="black"/>
                </a:solidFill>
                <a:cs typeface="B Nazanin" panose="00000400000000000000" pitchFamily="2" charset="-78"/>
              </a:rPr>
              <a:t>معادله انرژی حاکم بر لوله فلزی</a:t>
            </a:r>
          </a:p>
          <a:p>
            <a:pPr marL="457200" indent="-457200" algn="r" rtl="1">
              <a:buFont typeface="Wingdings" panose="05000000000000000000" pitchFamily="2" charset="2"/>
              <a:buChar char="q"/>
            </a:pPr>
            <a:r>
              <a:rPr lang="fa-IR" sz="2000" dirty="0">
                <a:solidFill>
                  <a:prstClr val="black"/>
                </a:solidFill>
                <a:cs typeface="B Nazanin" panose="00000400000000000000" pitchFamily="2" charset="-78"/>
              </a:rPr>
              <a:t>معادله انرژی حاکم بر فین ها</a:t>
            </a:r>
          </a:p>
          <a:p>
            <a:pPr marL="457200" indent="-457200" algn="r" rtl="1">
              <a:buFont typeface="Wingdings" panose="05000000000000000000" pitchFamily="2" charset="2"/>
              <a:buChar char="q"/>
            </a:pPr>
            <a:r>
              <a:rPr lang="fa-IR" sz="2000" dirty="0">
                <a:solidFill>
                  <a:prstClr val="black"/>
                </a:solidFill>
                <a:cs typeface="B Nazanin" panose="00000400000000000000" pitchFamily="2" charset="-78"/>
              </a:rPr>
              <a:t>معادله انرژی حاکم بر بستر جاذب</a:t>
            </a:r>
          </a:p>
          <a:p>
            <a:pPr marL="457200" indent="-457200" algn="r" rtl="1">
              <a:buFont typeface="Wingdings" panose="05000000000000000000" pitchFamily="2" charset="2"/>
              <a:buChar char="q"/>
            </a:pPr>
            <a:r>
              <a:rPr lang="fa-IR" sz="2000" dirty="0">
                <a:solidFill>
                  <a:prstClr val="black"/>
                </a:solidFill>
                <a:cs typeface="B Nazanin" panose="00000400000000000000" pitchFamily="2" charset="-78"/>
              </a:rPr>
              <a:t>معادله پیوستگی حاکم بر بستر جاذب</a:t>
            </a:r>
          </a:p>
          <a:p>
            <a:pPr marL="457200" indent="-457200" algn="r" rtl="1">
              <a:buFont typeface="Wingdings" panose="05000000000000000000" pitchFamily="2" charset="2"/>
              <a:buChar char="q"/>
            </a:pPr>
            <a:r>
              <a:rPr lang="fa-IR" sz="2000" dirty="0">
                <a:solidFill>
                  <a:prstClr val="black"/>
                </a:solidFill>
                <a:cs typeface="B Nazanin" panose="00000400000000000000" pitchFamily="2" charset="-78"/>
              </a:rPr>
              <a:t>معادله سرعت (توسط رابطه دارسی)</a:t>
            </a:r>
            <a:endParaRPr lang="en-US" sz="2000" dirty="0">
              <a:solidFill>
                <a:prstClr val="black"/>
              </a:solidFill>
              <a:cs typeface="B Nazanin" panose="00000400000000000000" pitchFamily="2" charset="-78"/>
            </a:endParaRPr>
          </a:p>
          <a:p>
            <a:pPr algn="r" rtl="1"/>
            <a:endParaRPr lang="en-US" sz="2000" dirty="0">
              <a:solidFill>
                <a:prstClr val="black"/>
              </a:solidFill>
            </a:endParaRPr>
          </a:p>
        </p:txBody>
      </p:sp>
      <p:pic>
        <p:nvPicPr>
          <p:cNvPr id="6" name="Picture 5"/>
          <p:cNvPicPr/>
          <p:nvPr/>
        </p:nvPicPr>
        <p:blipFill>
          <a:blip r:embed="rId2" cstate="print"/>
          <a:srcRect/>
          <a:stretch>
            <a:fillRect/>
          </a:stretch>
        </p:blipFill>
        <p:spPr bwMode="auto">
          <a:xfrm>
            <a:off x="762000" y="2305716"/>
            <a:ext cx="2895600" cy="2667000"/>
          </a:xfrm>
          <a:prstGeom prst="rect">
            <a:avLst/>
          </a:prstGeom>
          <a:noFill/>
          <a:ln w="9525">
            <a:noFill/>
            <a:miter lim="800000"/>
            <a:headEnd/>
            <a:tailEnd/>
          </a:ln>
        </p:spPr>
      </p:pic>
      <p:sp>
        <p:nvSpPr>
          <p:cNvPr id="7" name="Rectangle 6"/>
          <p:cNvSpPr/>
          <p:nvPr/>
        </p:nvSpPr>
        <p:spPr>
          <a:xfrm>
            <a:off x="847344" y="5000148"/>
            <a:ext cx="2783523" cy="923330"/>
          </a:xfrm>
          <a:prstGeom prst="rect">
            <a:avLst/>
          </a:prstGeom>
        </p:spPr>
        <p:txBody>
          <a:bodyPr wrap="square">
            <a:spAutoFit/>
          </a:bodyPr>
          <a:lstStyle/>
          <a:p>
            <a:pPr algn="ctr" rtl="1"/>
            <a:r>
              <a:rPr lang="ar-SA" b="1" dirty="0">
                <a:latin typeface="Calibri" panose="020F0502020204030204" pitchFamily="34" charset="0"/>
                <a:ea typeface="Calibri" panose="020F0502020204030204" pitchFamily="34" charset="0"/>
                <a:cs typeface="B Nazanin" panose="00000400000000000000" pitchFamily="2" charset="-78"/>
              </a:rPr>
              <a:t>نمایی از یک مبدل حرارتی مورد استفاده در چیلر جذب سطحی و حوزه مربوط به مدل سازی عددی</a:t>
            </a:r>
            <a:endParaRPr lang="en-US" b="1" dirty="0">
              <a:cs typeface="B Nazanin" panose="00000400000000000000" pitchFamily="2" charset="-78"/>
            </a:endParaRPr>
          </a:p>
        </p:txBody>
      </p:sp>
      <p:sp>
        <p:nvSpPr>
          <p:cNvPr id="8" name="TextBox 7"/>
          <p:cNvSpPr txBox="1"/>
          <p:nvPr/>
        </p:nvSpPr>
        <p:spPr>
          <a:xfrm>
            <a:off x="3850323" y="3245822"/>
            <a:ext cx="4191000" cy="1754326"/>
          </a:xfrm>
          <a:prstGeom prst="rect">
            <a:avLst/>
          </a:prstGeom>
          <a:noFill/>
        </p:spPr>
        <p:txBody>
          <a:bodyPr wrap="square" rtlCol="0">
            <a:spAutoFit/>
          </a:bodyPr>
          <a:lstStyle/>
          <a:p>
            <a:pPr algn="just" rtl="1"/>
            <a:r>
              <a:rPr lang="ar-SA" sz="2000" b="1" dirty="0">
                <a:latin typeface="Calibri" panose="020F0502020204030204" pitchFamily="34" charset="0"/>
                <a:ea typeface="Calibri" panose="020F0502020204030204" pitchFamily="34" charset="0"/>
                <a:cs typeface="B Nazanin" panose="00000400000000000000" pitchFamily="2" charset="-78"/>
              </a:rPr>
              <a:t>در حوزه تحلیل عددی، مدل‌سازی کل محفظه جاذب به علت حجم بالای محاسبات عملا امکان پذیر نیست؛ بنابراین لازم است هندسه مورد بررسی را تا حد امکان</a:t>
            </a:r>
            <a:r>
              <a:rPr lang="fa-IR" sz="2000" b="1" dirty="0">
                <a:latin typeface="Calibri" panose="020F0502020204030204" pitchFamily="34" charset="0"/>
                <a:ea typeface="Calibri" panose="020F0502020204030204" pitchFamily="34" charset="0"/>
                <a:cs typeface="B Nazanin" panose="00000400000000000000" pitchFamily="2" charset="-78"/>
              </a:rPr>
              <a:t> کوچک نمود. </a:t>
            </a:r>
            <a:endParaRPr lang="fa-IR" sz="2000" b="1" dirty="0">
              <a:solidFill>
                <a:prstClr val="black"/>
              </a:solidFill>
              <a:cs typeface="B Nazanin" panose="00000400000000000000" pitchFamily="2" charset="-78"/>
            </a:endParaRPr>
          </a:p>
          <a:p>
            <a:pPr algn="r" rtl="1"/>
            <a:endParaRPr lang="fa-IR" sz="2800" dirty="0">
              <a:solidFill>
                <a:prstClr val="black"/>
              </a:solidFill>
              <a:cs typeface="B Nazanin" panose="00000400000000000000" pitchFamily="2" charset="-78"/>
            </a:endParaRPr>
          </a:p>
        </p:txBody>
      </p:sp>
      <p:sp>
        <p:nvSpPr>
          <p:cNvPr id="9"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مقدمه</a:t>
            </a:r>
            <a:endParaRPr lang="en-US"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2650369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شبکه بندی حوزه حل</a:t>
            </a:r>
            <a:endParaRPr lang="en-US" sz="3200" dirty="0">
              <a:solidFill>
                <a:srgbClr val="FF0000"/>
              </a:solidFill>
              <a:cs typeface="B Titr" panose="00000700000000000000" pitchFamily="2" charset="-78"/>
            </a:endParaRPr>
          </a:p>
        </p:txBody>
      </p:sp>
      <p:pic>
        <p:nvPicPr>
          <p:cNvPr id="6" name="Picture 5" descr="C:\Users\Milad\Desktop\New folder (3)\mesh3.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832" y="1259205"/>
            <a:ext cx="3706368" cy="3312796"/>
          </a:xfrm>
          <a:prstGeom prst="rect">
            <a:avLst/>
          </a:prstGeom>
          <a:noFill/>
          <a:ln>
            <a:noFill/>
          </a:ln>
        </p:spPr>
      </p:pic>
      <p:sp>
        <p:nvSpPr>
          <p:cNvPr id="7" name="Rectangle 6"/>
          <p:cNvSpPr/>
          <p:nvPr/>
        </p:nvSpPr>
        <p:spPr>
          <a:xfrm>
            <a:off x="176784" y="4387335"/>
            <a:ext cx="3260829" cy="369332"/>
          </a:xfrm>
          <a:prstGeom prst="rect">
            <a:avLst/>
          </a:prstGeom>
        </p:spPr>
        <p:txBody>
          <a:bodyPr wrap="none">
            <a:spAutoFit/>
          </a:bodyPr>
          <a:lstStyle/>
          <a:p>
            <a:r>
              <a:rPr lang="ar-SA" b="1" dirty="0">
                <a:latin typeface="Times New Roman" panose="02020603050405020304" pitchFamily="18" charset="0"/>
                <a:ea typeface="Times New Roman" panose="02020603050405020304" pitchFamily="18" charset="0"/>
                <a:cs typeface="B Nazanin" panose="00000400000000000000" pitchFamily="2" charset="-78"/>
              </a:rPr>
              <a:t>کل حوزه حل عددی به صورت سه بعدی</a:t>
            </a:r>
            <a:endParaRPr lang="en-US" b="1" dirty="0"/>
          </a:p>
        </p:txBody>
      </p:sp>
      <mc:AlternateContent xmlns:mc="http://schemas.openxmlformats.org/markup-compatibility/2006" xmlns:a14="http://schemas.microsoft.com/office/drawing/2010/main">
        <mc:Choice Requires="a14">
          <p:sp>
            <p:nvSpPr>
              <p:cNvPr id="8" name="Rectangle 7"/>
              <p:cNvSpPr/>
              <p:nvPr/>
            </p:nvSpPr>
            <p:spPr>
              <a:xfrm>
                <a:off x="3910584" y="1755845"/>
                <a:ext cx="5056632" cy="4524315"/>
              </a:xfrm>
              <a:prstGeom prst="rect">
                <a:avLst/>
              </a:prstGeom>
            </p:spPr>
            <p:txBody>
              <a:bodyPr wrap="square">
                <a:spAutoFit/>
              </a:bodyPr>
              <a:lstStyle/>
              <a:p>
                <a:pPr marL="342900" indent="-342900" algn="just" rtl="1">
                  <a:buFont typeface="Wingdings" panose="05000000000000000000" pitchFamily="2" charset="2"/>
                  <a:buChar char="§"/>
                </a:pPr>
                <a:r>
                  <a:rPr lang="fa-IR" sz="2400" dirty="0">
                    <a:latin typeface="Calibri" panose="020F0502020204030204" pitchFamily="34" charset="0"/>
                    <a:ea typeface="Calibri" panose="020F0502020204030204" pitchFamily="34" charset="0"/>
                    <a:cs typeface="B Nazanin" panose="00000400000000000000" pitchFamily="2" charset="-78"/>
                  </a:rPr>
                  <a:t>سطوح حجم کنترل مشترک بین ناحیه متخلخل و فین‌ها در صفحه عمود بر محور لوله بر هم منطبق هستند</a:t>
                </a:r>
                <a:r>
                  <a:rPr lang="fa-IR" sz="2400" dirty="0" smtClean="0">
                    <a:latin typeface="Calibri" panose="020F0502020204030204" pitchFamily="34" charset="0"/>
                    <a:ea typeface="Calibri" panose="020F0502020204030204" pitchFamily="34" charset="0"/>
                    <a:cs typeface="B Nazanin" panose="00000400000000000000" pitchFamily="2" charset="-78"/>
                  </a:rPr>
                  <a:t>.</a:t>
                </a:r>
              </a:p>
              <a:p>
                <a:pPr marL="342900" indent="-342900" algn="just" rtl="1">
                  <a:buFont typeface="Wingdings" panose="05000000000000000000" pitchFamily="2" charset="2"/>
                  <a:buChar char="§"/>
                </a:pPr>
                <a:r>
                  <a:rPr lang="ar-SA" sz="2400" dirty="0">
                    <a:latin typeface="Calibri" panose="020F0502020204030204" pitchFamily="34" charset="0"/>
                    <a:ea typeface="Calibri" panose="020F0502020204030204" pitchFamily="34" charset="0"/>
                    <a:cs typeface="B Nazanin" panose="00000400000000000000" pitchFamily="2" charset="-78"/>
                  </a:rPr>
                  <a:t>تعداد شبکه در امتداد محور لوله برای سیال ناقل حرارت و لوله فلزی برابر با تعداد شبکه برای ناحیه متخلخل است</a:t>
                </a:r>
                <a:r>
                  <a:rPr lang="ar-SA" sz="2400" dirty="0" smtClean="0">
                    <a:latin typeface="Calibri" panose="020F0502020204030204" pitchFamily="34" charset="0"/>
                    <a:ea typeface="Calibri" panose="020F0502020204030204" pitchFamily="34" charset="0"/>
                    <a:cs typeface="B Nazanin" panose="00000400000000000000" pitchFamily="2" charset="-78"/>
                  </a:rPr>
                  <a:t>.</a:t>
                </a:r>
                <a:endParaRPr lang="fa-IR" sz="2400" dirty="0" smtClean="0">
                  <a:latin typeface="Calibri" panose="020F0502020204030204" pitchFamily="34" charset="0"/>
                  <a:ea typeface="Calibri" panose="020F0502020204030204" pitchFamily="34" charset="0"/>
                  <a:cs typeface="B Nazanin" panose="00000400000000000000" pitchFamily="2" charset="-78"/>
                </a:endParaRPr>
              </a:p>
              <a:p>
                <a:pPr marL="342900" indent="-342900" algn="just" rtl="1">
                  <a:buFont typeface="Wingdings" panose="05000000000000000000" pitchFamily="2" charset="2"/>
                  <a:buChar char="§"/>
                </a:pPr>
                <a:r>
                  <a:rPr lang="ar-SA" sz="2400" dirty="0">
                    <a:latin typeface="Calibri" panose="020F0502020204030204" pitchFamily="34" charset="0"/>
                    <a:ea typeface="Calibri" panose="020F0502020204030204" pitchFamily="34" charset="0"/>
                    <a:cs typeface="B Nazanin" panose="00000400000000000000" pitchFamily="2" charset="-78"/>
                  </a:rPr>
                  <a:t>تعداد شبکه در امتداد شعاعی برای لوله فلزی برابر با تعداد شبکه برای ناحیه متخلخل در امتداد </a:t>
                </a:r>
                <a14:m>
                  <m:oMath xmlns:m="http://schemas.openxmlformats.org/officeDocument/2006/math">
                    <m:r>
                      <a:rPr lang="ar-SA" sz="2400">
                        <a:latin typeface="Cambria Math" panose="02040503050406030204" pitchFamily="18" charset="0"/>
                        <a:ea typeface="Calibri" panose="020F0502020204030204" pitchFamily="34" charset="0"/>
                        <a:cs typeface="B Nazanin" panose="00000400000000000000" pitchFamily="2" charset="-78"/>
                      </a:rPr>
                      <m:t>𝜂</m:t>
                    </m:r>
                  </m:oMath>
                </a14:m>
                <a:r>
                  <a:rPr lang="ar-SA" sz="2400" dirty="0">
                    <a:latin typeface="Calibri" panose="020F0502020204030204" pitchFamily="34" charset="0"/>
                    <a:ea typeface="Calibri" panose="020F0502020204030204" pitchFamily="34" charset="0"/>
                    <a:cs typeface="B Nazanin" panose="00000400000000000000" pitchFamily="2" charset="-78"/>
                  </a:rPr>
                  <a:t> است</a:t>
                </a:r>
                <a:r>
                  <a:rPr lang="ar-SA" sz="2400" dirty="0" smtClean="0">
                    <a:latin typeface="Calibri" panose="020F0502020204030204" pitchFamily="34" charset="0"/>
                    <a:ea typeface="Calibri" panose="020F0502020204030204" pitchFamily="34" charset="0"/>
                    <a:cs typeface="B Nazanin" panose="00000400000000000000" pitchFamily="2" charset="-78"/>
                  </a:rPr>
                  <a:t>.</a:t>
                </a:r>
                <a:endParaRPr lang="fa-IR" sz="2400" dirty="0" smtClean="0">
                  <a:latin typeface="Calibri" panose="020F0502020204030204" pitchFamily="34" charset="0"/>
                  <a:ea typeface="Calibri" panose="020F0502020204030204" pitchFamily="34" charset="0"/>
                  <a:cs typeface="B Nazanin" panose="00000400000000000000" pitchFamily="2" charset="-78"/>
                </a:endParaRPr>
              </a:p>
              <a:p>
                <a:pPr marL="342900" indent="-342900" algn="just" rtl="1">
                  <a:buFont typeface="Wingdings" panose="05000000000000000000" pitchFamily="2" charset="2"/>
                  <a:buChar char="§"/>
                </a:pPr>
                <a:r>
                  <a:rPr lang="ar-SA" sz="2400" dirty="0">
                    <a:latin typeface="Calibri" panose="020F0502020204030204" pitchFamily="34" charset="0"/>
                    <a:ea typeface="Calibri" panose="020F0502020204030204" pitchFamily="34" charset="0"/>
                    <a:cs typeface="B Nazanin" panose="00000400000000000000" pitchFamily="2" charset="-78"/>
                  </a:rPr>
                  <a:t>تعداد شبکه در امتداد </a:t>
                </a:r>
                <a14:m>
                  <m:oMath xmlns:m="http://schemas.openxmlformats.org/officeDocument/2006/math">
                    <m:r>
                      <a:rPr lang="ar-SA" sz="2400">
                        <a:latin typeface="Cambria Math" panose="02040503050406030204" pitchFamily="18" charset="0"/>
                        <a:ea typeface="Calibri" panose="020F0502020204030204" pitchFamily="34" charset="0"/>
                        <a:cs typeface="B Nazanin" panose="00000400000000000000" pitchFamily="2" charset="-78"/>
                      </a:rPr>
                      <m:t>𝜉</m:t>
                    </m:r>
                  </m:oMath>
                </a14:m>
                <a:r>
                  <a:rPr lang="ar-SA" sz="2400" dirty="0">
                    <a:latin typeface="Calibri" panose="020F0502020204030204" pitchFamily="34" charset="0"/>
                    <a:ea typeface="Calibri" panose="020F0502020204030204" pitchFamily="34" charset="0"/>
                    <a:cs typeface="B Nazanin" panose="00000400000000000000" pitchFamily="2" charset="-78"/>
                  </a:rPr>
                  <a:t> و </a:t>
                </a:r>
                <a14:m>
                  <m:oMath xmlns:m="http://schemas.openxmlformats.org/officeDocument/2006/math">
                    <m:r>
                      <a:rPr lang="ar-SA" sz="2400">
                        <a:latin typeface="Cambria Math" panose="02040503050406030204" pitchFamily="18" charset="0"/>
                        <a:ea typeface="Calibri" panose="020F0502020204030204" pitchFamily="34" charset="0"/>
                        <a:cs typeface="B Nazanin" panose="00000400000000000000" pitchFamily="2" charset="-78"/>
                      </a:rPr>
                      <m:t>𝜂</m:t>
                    </m:r>
                  </m:oMath>
                </a14:m>
                <a:r>
                  <a:rPr lang="ar-SA" sz="2400" dirty="0">
                    <a:latin typeface="Calibri" panose="020F0502020204030204" pitchFamily="34" charset="0"/>
                    <a:ea typeface="Calibri" panose="020F0502020204030204" pitchFamily="34" charset="0"/>
                    <a:cs typeface="B Nazanin" panose="00000400000000000000" pitchFamily="2" charset="-78"/>
                  </a:rPr>
                  <a:t> برای فین‌ها برابر با تعداد شبکه در امتداد </a:t>
                </a:r>
                <a14:m>
                  <m:oMath xmlns:m="http://schemas.openxmlformats.org/officeDocument/2006/math">
                    <m:r>
                      <a:rPr lang="ar-SA" sz="2400">
                        <a:latin typeface="Cambria Math" panose="02040503050406030204" pitchFamily="18" charset="0"/>
                        <a:ea typeface="Calibri" panose="020F0502020204030204" pitchFamily="34" charset="0"/>
                        <a:cs typeface="B Nazanin" panose="00000400000000000000" pitchFamily="2" charset="-78"/>
                      </a:rPr>
                      <m:t>𝜉</m:t>
                    </m:r>
                  </m:oMath>
                </a14:m>
                <a:r>
                  <a:rPr lang="ar-SA" sz="2400" dirty="0">
                    <a:latin typeface="Calibri" panose="020F0502020204030204" pitchFamily="34" charset="0"/>
                    <a:ea typeface="Calibri" panose="020F0502020204030204" pitchFamily="34" charset="0"/>
                    <a:cs typeface="B Nazanin" panose="00000400000000000000" pitchFamily="2" charset="-78"/>
                  </a:rPr>
                  <a:t> و </a:t>
                </a:r>
                <a14:m>
                  <m:oMath xmlns:m="http://schemas.openxmlformats.org/officeDocument/2006/math">
                    <m:r>
                      <a:rPr lang="ar-SA" sz="2400">
                        <a:latin typeface="Cambria Math" panose="02040503050406030204" pitchFamily="18" charset="0"/>
                        <a:ea typeface="Calibri" panose="020F0502020204030204" pitchFamily="34" charset="0"/>
                        <a:cs typeface="B Nazanin" panose="00000400000000000000" pitchFamily="2" charset="-78"/>
                      </a:rPr>
                      <m:t>𝜂</m:t>
                    </m:r>
                  </m:oMath>
                </a14:m>
                <a:r>
                  <a:rPr lang="ar-SA" sz="2400" dirty="0">
                    <a:latin typeface="Calibri" panose="020F0502020204030204" pitchFamily="34" charset="0"/>
                    <a:ea typeface="Calibri" panose="020F0502020204030204" pitchFamily="34" charset="0"/>
                    <a:cs typeface="B Nazanin" panose="00000400000000000000" pitchFamily="2" charset="-78"/>
                  </a:rPr>
                  <a:t> برای ناحیه متخلخل است. </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mc:Choice>
        <mc:Fallback xmlns="">
          <p:sp>
            <p:nvSpPr>
              <p:cNvPr id="8" name="Rectangle 7"/>
              <p:cNvSpPr>
                <a:spLocks noRot="1" noChangeAspect="1" noMove="1" noResize="1" noEditPoints="1" noAdjustHandles="1" noChangeArrowheads="1" noChangeShapeType="1" noTextEdit="1"/>
              </p:cNvSpPr>
              <p:nvPr/>
            </p:nvSpPr>
            <p:spPr>
              <a:xfrm>
                <a:off x="3910584" y="1755845"/>
                <a:ext cx="5056632" cy="4524315"/>
              </a:xfrm>
              <a:prstGeom prst="rect">
                <a:avLst/>
              </a:prstGeom>
              <a:blipFill rotWithShape="0">
                <a:blip r:embed="rId3"/>
                <a:stretch>
                  <a:fillRect l="-3498" t="-1752" r="-1689" b="-2561"/>
                </a:stretch>
              </a:blipFill>
            </p:spPr>
            <p:txBody>
              <a:bodyPr/>
              <a:lstStyle/>
              <a:p>
                <a:r>
                  <a:rPr lang="en-US">
                    <a:noFill/>
                  </a:rPr>
                  <a:t> </a:t>
                </a:r>
              </a:p>
            </p:txBody>
          </p:sp>
        </mc:Fallback>
      </mc:AlternateContent>
      <p:pic>
        <p:nvPicPr>
          <p:cNvPr id="12" name="Picture 11"/>
          <p:cNvPicPr/>
          <p:nvPr/>
        </p:nvPicPr>
        <p:blipFill>
          <a:blip r:embed="rId4" cstate="print"/>
          <a:srcRect/>
          <a:stretch>
            <a:fillRect/>
          </a:stretch>
        </p:blipFill>
        <p:spPr bwMode="auto">
          <a:xfrm>
            <a:off x="838200" y="1371600"/>
            <a:ext cx="7581582" cy="3626148"/>
          </a:xfrm>
          <a:prstGeom prst="rect">
            <a:avLst/>
          </a:prstGeom>
          <a:noFill/>
          <a:ln w="9525">
            <a:noFill/>
            <a:miter lim="800000"/>
            <a:headEnd/>
            <a:tailEnd/>
          </a:ln>
        </p:spPr>
      </p:pic>
      <p:sp>
        <p:nvSpPr>
          <p:cNvPr id="13" name="Rectangle 12"/>
          <p:cNvSpPr/>
          <p:nvPr/>
        </p:nvSpPr>
        <p:spPr>
          <a:xfrm>
            <a:off x="2616260" y="5069206"/>
            <a:ext cx="4025461" cy="369332"/>
          </a:xfrm>
          <a:prstGeom prst="rect">
            <a:avLst/>
          </a:prstGeom>
        </p:spPr>
        <p:txBody>
          <a:bodyPr wrap="none">
            <a:spAutoFit/>
          </a:bodyPr>
          <a:lstStyle/>
          <a:p>
            <a:pPr lvl="0" rtl="1"/>
            <a:r>
              <a:rPr lang="fa-IR" b="1" dirty="0">
                <a:cs typeface="B Nazanin" panose="00000400000000000000" pitchFamily="2" charset="-78"/>
              </a:rPr>
              <a:t>نحوه شماره گذاری شبکه های اطراف حجم کنترل</a:t>
            </a:r>
            <a:endParaRPr lang="en-US" b="1" dirty="0">
              <a:cs typeface="B Nazanin" panose="00000400000000000000" pitchFamily="2" charset="-78"/>
            </a:endParaRPr>
          </a:p>
        </p:txBody>
      </p:sp>
    </p:spTree>
    <p:extLst>
      <p:ext uri="{BB962C8B-B14F-4D97-AF65-F5344CB8AC3E}">
        <p14:creationId xmlns:p14="http://schemas.microsoft.com/office/powerpoint/2010/main" val="412345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4" presetClass="exit" presetSubtype="10" fill="hold" nodeType="withEffect">
                                  <p:stCondLst>
                                    <p:cond delay="0"/>
                                  </p:stCondLst>
                                  <p:childTnLst>
                                    <p:animEffect transition="out" filter="randombar(horizontal)">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14" presetClass="exit" presetSubtype="10" fill="hold" grpId="0" nodeType="withEffect">
                                  <p:stCondLst>
                                    <p:cond delay="0"/>
                                  </p:stCondLst>
                                  <p:childTnLst>
                                    <p:animEffect transition="out" filter="randombar(horizontal)">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par>
                          <p:cTn id="14" fill="hold">
                            <p:stCondLst>
                              <p:cond delay="500"/>
                            </p:stCondLst>
                            <p:childTnLst>
                              <p:par>
                                <p:cTn id="15" presetID="14" presetClass="entr" presetSubtype="1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randombar(horizontal)">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52400"/>
            <a:ext cx="8229600" cy="609600"/>
          </a:xfrm>
        </p:spPr>
        <p:txBody>
          <a:bodyPr>
            <a:normAutofit/>
          </a:bodyPr>
          <a:lstStyle/>
          <a:p>
            <a:pPr algn="ctr"/>
            <a:r>
              <a:rPr lang="fa-IR" sz="3200" dirty="0" smtClean="0">
                <a:solidFill>
                  <a:srgbClr val="FF0000"/>
                </a:solidFill>
                <a:effectLst/>
                <a:cs typeface="B Titr" panose="00000700000000000000" pitchFamily="2" charset="-78"/>
              </a:rPr>
              <a:t>کد عددی</a:t>
            </a:r>
            <a:endParaRPr lang="en-US" sz="3200" dirty="0">
              <a:solidFill>
                <a:srgbClr val="FF0000"/>
              </a:solidFill>
              <a:cs typeface="B Titr" panose="00000700000000000000" pitchFamily="2" charset="-78"/>
            </a:endParaRPr>
          </a:p>
        </p:txBody>
      </p:sp>
      <p:sp>
        <p:nvSpPr>
          <p:cNvPr id="5" name="TextBox 4"/>
          <p:cNvSpPr txBox="1"/>
          <p:nvPr/>
        </p:nvSpPr>
        <p:spPr>
          <a:xfrm>
            <a:off x="6781800" y="712535"/>
            <a:ext cx="2231457" cy="461665"/>
          </a:xfrm>
          <a:prstGeom prst="rect">
            <a:avLst/>
          </a:prstGeom>
          <a:noFill/>
        </p:spPr>
        <p:txBody>
          <a:bodyPr wrap="square" rtlCol="0">
            <a:spAutoFit/>
          </a:bodyPr>
          <a:lstStyle/>
          <a:p>
            <a:pPr algn="r" rtl="1"/>
            <a:r>
              <a:rPr lang="fa-IR" sz="2400" dirty="0" smtClean="0">
                <a:solidFill>
                  <a:prstClr val="black"/>
                </a:solidFill>
                <a:cs typeface="B Nazanin" panose="00000400000000000000" pitchFamily="2" charset="-78"/>
              </a:rPr>
              <a:t>متن اصلی برنامه:</a:t>
            </a:r>
          </a:p>
        </p:txBody>
      </p:sp>
      <p:sp>
        <p:nvSpPr>
          <p:cNvPr id="6" name="TextBox 5"/>
          <p:cNvSpPr txBox="1"/>
          <p:nvPr/>
        </p:nvSpPr>
        <p:spPr>
          <a:xfrm>
            <a:off x="-961724" y="1095991"/>
            <a:ext cx="10008668" cy="400110"/>
          </a:xfrm>
          <a:prstGeom prst="rect">
            <a:avLst/>
          </a:prstGeom>
          <a:noFill/>
        </p:spPr>
        <p:txBody>
          <a:bodyPr wrap="square" rtlCol="0">
            <a:spAutoFit/>
          </a:bodyPr>
          <a:lstStyle/>
          <a:p>
            <a:pPr algn="r" rtl="1"/>
            <a:r>
              <a:rPr lang="fa-IR" sz="2000" dirty="0" smtClean="0">
                <a:solidFill>
                  <a:prstClr val="black"/>
                </a:solidFill>
                <a:cs typeface="B Nazanin" panose="00000400000000000000" pitchFamily="2" charset="-78"/>
              </a:rPr>
              <a:t>در متن اصلی برنامه ابتدا باید با کمک متغیر </a:t>
            </a:r>
            <a:r>
              <a:rPr lang="en-US" dirty="0" smtClean="0">
                <a:solidFill>
                  <a:prstClr val="black"/>
                </a:solidFill>
                <a:latin typeface="Times" panose="02020603060405020304" pitchFamily="18" charset="0"/>
                <a:cs typeface="B Nazanin" panose="00000400000000000000" pitchFamily="2" charset="-78"/>
              </a:rPr>
              <a:t>State</a:t>
            </a:r>
            <a:r>
              <a:rPr lang="fa-IR" dirty="0" smtClean="0">
                <a:solidFill>
                  <a:prstClr val="black"/>
                </a:solidFill>
                <a:cs typeface="B Nazanin" panose="00000400000000000000" pitchFamily="2" charset="-78"/>
              </a:rPr>
              <a:t> </a:t>
            </a:r>
            <a:r>
              <a:rPr lang="fa-IR" sz="2000" dirty="0" smtClean="0">
                <a:solidFill>
                  <a:prstClr val="black"/>
                </a:solidFill>
                <a:cs typeface="B Nazanin" panose="00000400000000000000" pitchFamily="2" charset="-78"/>
              </a:rPr>
              <a:t>نحوه اجرا برنامه را مشخص نمود.</a:t>
            </a:r>
          </a:p>
        </p:txBody>
      </p:sp>
      <p:sp>
        <p:nvSpPr>
          <p:cNvPr id="7" name="TextBox 6"/>
          <p:cNvSpPr txBox="1"/>
          <p:nvPr/>
        </p:nvSpPr>
        <p:spPr>
          <a:xfrm>
            <a:off x="-995252" y="1456187"/>
            <a:ext cx="10008668" cy="400110"/>
          </a:xfrm>
          <a:prstGeom prst="rect">
            <a:avLst/>
          </a:prstGeom>
          <a:noFill/>
        </p:spPr>
        <p:txBody>
          <a:bodyPr wrap="square" rtlCol="0">
            <a:spAutoFit/>
          </a:bodyPr>
          <a:lstStyle/>
          <a:p>
            <a:pPr algn="r" rtl="1"/>
            <a:r>
              <a:rPr lang="fa-IR" sz="2000" dirty="0" smtClean="0">
                <a:solidFill>
                  <a:prstClr val="black"/>
                </a:solidFill>
                <a:cs typeface="B Nazanin" panose="00000400000000000000" pitchFamily="2" charset="-78"/>
              </a:rPr>
              <a:t>مقدار متغیر </a:t>
            </a:r>
            <a:r>
              <a:rPr lang="en-US" dirty="0">
                <a:solidFill>
                  <a:prstClr val="black"/>
                </a:solidFill>
                <a:latin typeface="Times" panose="02020603060405020304" pitchFamily="18" charset="0"/>
                <a:cs typeface="B Nazanin" panose="00000400000000000000" pitchFamily="2" charset="-78"/>
              </a:rPr>
              <a:t>State</a:t>
            </a:r>
            <a:r>
              <a:rPr lang="fa-IR" sz="2000" dirty="0" smtClean="0">
                <a:solidFill>
                  <a:prstClr val="black"/>
                </a:solidFill>
                <a:cs typeface="B Nazanin" panose="00000400000000000000" pitchFamily="2" charset="-78"/>
              </a:rPr>
              <a:t> برابر با صفر یا یک خواهد بود.</a:t>
            </a:r>
          </a:p>
        </p:txBody>
      </p:sp>
      <p:sp>
        <p:nvSpPr>
          <p:cNvPr id="8" name="TextBox 7"/>
          <p:cNvSpPr txBox="1"/>
          <p:nvPr/>
        </p:nvSpPr>
        <p:spPr>
          <a:xfrm>
            <a:off x="5178392" y="1797280"/>
            <a:ext cx="3367236" cy="400110"/>
          </a:xfrm>
          <a:prstGeom prst="rect">
            <a:avLst/>
          </a:prstGeom>
          <a:noFill/>
        </p:spPr>
        <p:txBody>
          <a:bodyPr wrap="square" rtlCol="0">
            <a:spAutoFit/>
          </a:bodyPr>
          <a:lstStyle/>
          <a:p>
            <a:pPr algn="r" rtl="1"/>
            <a:r>
              <a:rPr lang="fa-IR" sz="2000" dirty="0" smtClean="0">
                <a:solidFill>
                  <a:prstClr val="black"/>
                </a:solidFill>
                <a:cs typeface="B Nazanin" panose="00000400000000000000" pitchFamily="2" charset="-78"/>
              </a:rPr>
              <a:t>برنامه برای اولین بار اجرا شود</a:t>
            </a:r>
          </a:p>
        </p:txBody>
      </p:sp>
      <p:cxnSp>
        <p:nvCxnSpPr>
          <p:cNvPr id="9" name="Straight Arrow Connector 8"/>
          <p:cNvCxnSpPr/>
          <p:nvPr/>
        </p:nvCxnSpPr>
        <p:spPr>
          <a:xfrm flipH="1" flipV="1">
            <a:off x="3436218" y="2387079"/>
            <a:ext cx="2271563" cy="51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3054975" y="1816383"/>
            <a:ext cx="954107" cy="400110"/>
          </a:xfrm>
          <a:prstGeom prst="rect">
            <a:avLst/>
          </a:prstGeom>
        </p:spPr>
        <p:txBody>
          <a:bodyPr wrap="none">
            <a:spAutoFit/>
          </a:bodyPr>
          <a:lstStyle/>
          <a:p>
            <a:r>
              <a:rPr lang="en-US" dirty="0" smtClean="0">
                <a:solidFill>
                  <a:prstClr val="black"/>
                </a:solidFill>
                <a:latin typeface="Times" panose="02020603060405020304" pitchFamily="18" charset="0"/>
                <a:cs typeface="B Nazanin" panose="00000400000000000000" pitchFamily="2" charset="-78"/>
              </a:rPr>
              <a:t>State=0</a:t>
            </a:r>
            <a:r>
              <a:rPr lang="fa-IR" sz="2000" dirty="0" smtClean="0">
                <a:solidFill>
                  <a:prstClr val="black"/>
                </a:solidFill>
                <a:cs typeface="B Nazanin" panose="00000400000000000000" pitchFamily="2" charset="-78"/>
              </a:rPr>
              <a:t> </a:t>
            </a:r>
            <a:endParaRPr lang="en-US" dirty="0"/>
          </a:p>
        </p:txBody>
      </p:sp>
      <p:sp>
        <p:nvSpPr>
          <p:cNvPr id="11" name="TextBox 10"/>
          <p:cNvSpPr txBox="1"/>
          <p:nvPr/>
        </p:nvSpPr>
        <p:spPr>
          <a:xfrm>
            <a:off x="5636554" y="2197390"/>
            <a:ext cx="2933458" cy="369332"/>
          </a:xfrm>
          <a:prstGeom prst="rect">
            <a:avLst/>
          </a:prstGeom>
          <a:noFill/>
        </p:spPr>
        <p:txBody>
          <a:bodyPr wrap="square" rtlCol="0">
            <a:spAutoFit/>
          </a:bodyPr>
          <a:lstStyle/>
          <a:p>
            <a:pPr algn="r" rtl="1"/>
            <a:r>
              <a:rPr lang="fa-IR" dirty="0" smtClean="0">
                <a:solidFill>
                  <a:prstClr val="black"/>
                </a:solidFill>
                <a:cs typeface="B Nazanin" panose="00000400000000000000" pitchFamily="2" charset="-78"/>
              </a:rPr>
              <a:t>برنامه در راستای اجرای قبل اجرا گردد.</a:t>
            </a:r>
          </a:p>
        </p:txBody>
      </p:sp>
      <p:sp>
        <p:nvSpPr>
          <p:cNvPr id="12" name="Rectangle 11"/>
          <p:cNvSpPr/>
          <p:nvPr/>
        </p:nvSpPr>
        <p:spPr>
          <a:xfrm>
            <a:off x="2553537" y="2166612"/>
            <a:ext cx="954107" cy="400110"/>
          </a:xfrm>
          <a:prstGeom prst="rect">
            <a:avLst/>
          </a:prstGeom>
        </p:spPr>
        <p:txBody>
          <a:bodyPr wrap="none">
            <a:spAutoFit/>
          </a:bodyPr>
          <a:lstStyle/>
          <a:p>
            <a:r>
              <a:rPr lang="en-US" dirty="0" smtClean="0">
                <a:solidFill>
                  <a:prstClr val="black"/>
                </a:solidFill>
                <a:latin typeface="Times" panose="02020603060405020304" pitchFamily="18" charset="0"/>
                <a:cs typeface="B Nazanin" panose="00000400000000000000" pitchFamily="2" charset="-78"/>
              </a:rPr>
              <a:t>State=</a:t>
            </a:r>
            <a:r>
              <a:rPr lang="fa-IR" dirty="0" smtClean="0">
                <a:solidFill>
                  <a:prstClr val="black"/>
                </a:solidFill>
                <a:latin typeface="Times" panose="02020603060405020304" pitchFamily="18" charset="0"/>
                <a:cs typeface="B Nazanin" panose="00000400000000000000" pitchFamily="2" charset="-78"/>
              </a:rPr>
              <a:t>1</a:t>
            </a:r>
            <a:r>
              <a:rPr lang="fa-IR" sz="2000" dirty="0" smtClean="0">
                <a:solidFill>
                  <a:prstClr val="black"/>
                </a:solidFill>
                <a:cs typeface="B Nazanin" panose="00000400000000000000" pitchFamily="2" charset="-78"/>
              </a:rPr>
              <a:t> </a:t>
            </a:r>
            <a:endParaRPr lang="en-US" dirty="0"/>
          </a:p>
        </p:txBody>
      </p:sp>
      <p:cxnSp>
        <p:nvCxnSpPr>
          <p:cNvPr id="13" name="Straight Arrow Connector 12"/>
          <p:cNvCxnSpPr/>
          <p:nvPr/>
        </p:nvCxnSpPr>
        <p:spPr>
          <a:xfrm flipH="1" flipV="1">
            <a:off x="3886200" y="1997335"/>
            <a:ext cx="2271563" cy="51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Rectangle 14"/>
          <p:cNvSpPr/>
          <p:nvPr/>
        </p:nvSpPr>
        <p:spPr>
          <a:xfrm>
            <a:off x="419100" y="2776823"/>
            <a:ext cx="8547990" cy="707886"/>
          </a:xfrm>
          <a:prstGeom prst="rect">
            <a:avLst/>
          </a:prstGeom>
        </p:spPr>
        <p:txBody>
          <a:bodyPr wrap="square">
            <a:spAutoFit/>
          </a:bodyPr>
          <a:lstStyle/>
          <a:p>
            <a:pPr algn="just" rtl="1"/>
            <a:r>
              <a:rPr lang="fa-IR" sz="2000" dirty="0">
                <a:solidFill>
                  <a:prstClr val="black"/>
                </a:solidFill>
                <a:cs typeface="B Nazanin" panose="00000400000000000000" pitchFamily="2" charset="-78"/>
              </a:rPr>
              <a:t>برای قسمت های مختلف برنامه از قبیل ورودی ها و خروجی ها و محاسبات مربوط به گسسته سازی و ... سابروتین های مشخصی تعریف شده اند.</a:t>
            </a:r>
          </a:p>
        </p:txBody>
      </p:sp>
      <p:sp>
        <p:nvSpPr>
          <p:cNvPr id="16" name="Rectangle 15"/>
          <p:cNvSpPr/>
          <p:nvPr/>
        </p:nvSpPr>
        <p:spPr>
          <a:xfrm>
            <a:off x="390197" y="3416791"/>
            <a:ext cx="8547990" cy="707886"/>
          </a:xfrm>
          <a:prstGeom prst="rect">
            <a:avLst/>
          </a:prstGeom>
        </p:spPr>
        <p:txBody>
          <a:bodyPr wrap="square">
            <a:spAutoFit/>
          </a:bodyPr>
          <a:lstStyle/>
          <a:p>
            <a:pPr algn="just" rtl="1"/>
            <a:r>
              <a:rPr lang="fa-IR" sz="2000" dirty="0">
                <a:latin typeface="Calibri" panose="020F0502020204030204" pitchFamily="34" charset="0"/>
                <a:ea typeface="Calibri" panose="020F0502020204030204" pitchFamily="34" charset="0"/>
                <a:cs typeface="B Nazanin" panose="00000400000000000000" pitchFamily="2" charset="-78"/>
              </a:rPr>
              <a:t>پس از مشخص شدن وضعیت برنامه یک­سری سابروتین که وظیفه آماده­سازی شرایط برای اجرای کد را دارند، فراخوانی می­شوند. </a:t>
            </a:r>
            <a:endParaRPr lang="en-US" sz="2000" dirty="0">
              <a:cs typeface="B Nazanin" panose="00000400000000000000" pitchFamily="2" charset="-78"/>
            </a:endParaRPr>
          </a:p>
        </p:txBody>
      </p:sp>
      <p:sp>
        <p:nvSpPr>
          <p:cNvPr id="17" name="Rectangle 16"/>
          <p:cNvSpPr/>
          <p:nvPr/>
        </p:nvSpPr>
        <p:spPr>
          <a:xfrm>
            <a:off x="381000" y="4124677"/>
            <a:ext cx="8547990" cy="707886"/>
          </a:xfrm>
          <a:prstGeom prst="rect">
            <a:avLst/>
          </a:prstGeom>
        </p:spPr>
        <p:txBody>
          <a:bodyPr wrap="square">
            <a:spAutoFit/>
          </a:bodyPr>
          <a:lstStyle/>
          <a:p>
            <a:pPr algn="just" rtl="1"/>
            <a:r>
              <a:rPr lang="fa-IR" sz="2000" dirty="0">
                <a:latin typeface="Calibri" panose="020F0502020204030204" pitchFamily="34" charset="0"/>
                <a:cs typeface="B Nazanin" panose="00000400000000000000" pitchFamily="2" charset="-78"/>
              </a:rPr>
              <a:t>پس از ایجاد شرایط لازم برای اجرای برنامه، کد عددی شرایط مراحل چهارگانه یک سیکل کامل ترمودینامیکی را بررسی می کند. </a:t>
            </a:r>
            <a:endParaRPr lang="en-US" sz="2000" dirty="0">
              <a:cs typeface="B Nazanin" panose="00000400000000000000" pitchFamily="2" charset="-78"/>
            </a:endParaRPr>
          </a:p>
        </p:txBody>
      </p:sp>
      <p:sp>
        <p:nvSpPr>
          <p:cNvPr id="18" name="Rectangle 17"/>
          <p:cNvSpPr/>
          <p:nvPr/>
        </p:nvSpPr>
        <p:spPr>
          <a:xfrm>
            <a:off x="395452" y="4848196"/>
            <a:ext cx="8547990" cy="707886"/>
          </a:xfrm>
          <a:prstGeom prst="rect">
            <a:avLst/>
          </a:prstGeom>
        </p:spPr>
        <p:txBody>
          <a:bodyPr wrap="square">
            <a:spAutoFit/>
          </a:bodyPr>
          <a:lstStyle/>
          <a:p>
            <a:pPr algn="just" rtl="1"/>
            <a:r>
              <a:rPr lang="fa-IR" sz="2000" dirty="0">
                <a:latin typeface="Calibri" panose="020F0502020204030204" pitchFamily="34" charset="0"/>
                <a:cs typeface="B Nazanin" panose="00000400000000000000" pitchFamily="2" charset="-78"/>
              </a:rPr>
              <a:t>در صورتی که برنامه با توجه به شرایط به این نتیجه برسد که کدام مرحله باید در نظر گرفته شود، سابروتین های مربوط به حل معادلات را فرا می خواند. </a:t>
            </a:r>
            <a:endParaRPr lang="en-US" sz="2000" dirty="0">
              <a:cs typeface="B Nazanin" panose="00000400000000000000" pitchFamily="2" charset="-78"/>
            </a:endParaRPr>
          </a:p>
        </p:txBody>
      </p:sp>
      <p:sp>
        <p:nvSpPr>
          <p:cNvPr id="19" name="Rectangle 18"/>
          <p:cNvSpPr/>
          <p:nvPr/>
        </p:nvSpPr>
        <p:spPr>
          <a:xfrm>
            <a:off x="457200" y="5540449"/>
            <a:ext cx="8471790" cy="707886"/>
          </a:xfrm>
          <a:prstGeom prst="rect">
            <a:avLst/>
          </a:prstGeom>
        </p:spPr>
        <p:txBody>
          <a:bodyPr wrap="square">
            <a:spAutoFit/>
          </a:bodyPr>
          <a:lstStyle/>
          <a:p>
            <a:pPr algn="just" rtl="1"/>
            <a:r>
              <a:rPr lang="fa-IR" sz="2000" dirty="0">
                <a:latin typeface="Calibri" panose="020F0502020204030204" pitchFamily="34" charset="0"/>
                <a:cs typeface="B Nazanin" panose="00000400000000000000" pitchFamily="2" charset="-78"/>
              </a:rPr>
              <a:t>پس از حل معادلات حاکم برای هر گام زمانی برای هر مرحله و ارضا شرط همگرایی، دوباره شرایط هر مرحله بررسی شده و در صورت نیاز برنامه به حل مرحله ادامه و یا به مرحله بعد و یا سیکل بعد می پردازد.</a:t>
            </a:r>
            <a:endParaRPr lang="en-US" sz="2000" dirty="0">
              <a:cs typeface="B Nazanin" panose="00000400000000000000" pitchFamily="2" charset="-78"/>
            </a:endParaRPr>
          </a:p>
        </p:txBody>
      </p:sp>
    </p:spTree>
    <p:extLst>
      <p:ext uri="{BB962C8B-B14F-4D97-AF65-F5344CB8AC3E}">
        <p14:creationId xmlns:p14="http://schemas.microsoft.com/office/powerpoint/2010/main" val="347794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4174</TotalTime>
  <Words>1970</Words>
  <Application>Microsoft Office PowerPoint</Application>
  <PresentationFormat>On-screen Show (4:3)</PresentationFormat>
  <Paragraphs>248</Paragraphs>
  <Slides>22</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22</vt:i4>
      </vt:variant>
    </vt:vector>
  </HeadingPairs>
  <TitlesOfParts>
    <vt:vector size="36" baseType="lpstr">
      <vt:lpstr>Arial</vt:lpstr>
      <vt:lpstr>B Homa</vt:lpstr>
      <vt:lpstr>B Nazanin</vt:lpstr>
      <vt:lpstr>B Titr</vt:lpstr>
      <vt:lpstr>Calibri</vt:lpstr>
      <vt:lpstr>Cambria Math</vt:lpstr>
      <vt:lpstr>Lucida Sans Unicode</vt:lpstr>
      <vt:lpstr>Times</vt:lpstr>
      <vt:lpstr>Times New Roman</vt:lpstr>
      <vt:lpstr>Verdana</vt:lpstr>
      <vt:lpstr>Wingdings</vt:lpstr>
      <vt:lpstr>Wingdings 2</vt:lpstr>
      <vt:lpstr>Wingdings 3</vt:lpstr>
      <vt:lpstr>Concourse</vt:lpstr>
      <vt:lpstr>            بررسی اثر ذرات فلزی بر بستر جاذب چیلر جذب سطحی با استفاده از شبیه سازی عددی  میلاد آذرفر آبان 95     </vt:lpstr>
      <vt:lpstr>آشنایی با چیلر جذب سطحی</vt:lpstr>
      <vt:lpstr>آشنایی با چیلر جذب سطحی</vt:lpstr>
      <vt:lpstr>آشنایی با چیلر جذب سطحی</vt:lpstr>
      <vt:lpstr>آشنایی با چیلر جذب سطحی</vt:lpstr>
      <vt:lpstr>مقدمه</vt:lpstr>
      <vt:lpstr>مقدمه</vt:lpstr>
      <vt:lpstr>شبکه بندی حوزه حل</vt:lpstr>
      <vt:lpstr>کد عددی</vt:lpstr>
      <vt:lpstr>کد عددی-سابروتین ها</vt:lpstr>
      <vt:lpstr>کد عددی-سابروتین ها</vt:lpstr>
      <vt:lpstr>کد عددی-سابروتین ها</vt:lpstr>
      <vt:lpstr>کد عددی-سابروتین ها</vt:lpstr>
      <vt:lpstr>کد عددی-سابروتین ها</vt:lpstr>
      <vt:lpstr>اعتبارسنجی</vt:lpstr>
      <vt:lpstr>خصوصیات و توانمندی های کد</vt:lpstr>
      <vt:lpstr>خصوصیات و توانمندی های کد</vt:lpstr>
      <vt:lpstr>خصوصیات و توانمندی های کد</vt:lpstr>
      <vt:lpstr>خصوصیات و توانمندی های کد</vt:lpstr>
      <vt:lpstr>آن چه در این کد خواهید آموخت</vt:lpstr>
      <vt:lpstr>نکات و الزامات کد</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208</cp:revision>
  <dcterms:created xsi:type="dcterms:W3CDTF">2006-08-16T00:00:00Z</dcterms:created>
  <dcterms:modified xsi:type="dcterms:W3CDTF">2017-04-17T10:21:59Z</dcterms:modified>
</cp:coreProperties>
</file>