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66" r:id="rId2"/>
    <p:sldId id="395" r:id="rId3"/>
    <p:sldId id="403" r:id="rId4"/>
    <p:sldId id="389" r:id="rId5"/>
    <p:sldId id="379" r:id="rId6"/>
    <p:sldId id="397" r:id="rId7"/>
    <p:sldId id="398" r:id="rId8"/>
    <p:sldId id="399" r:id="rId9"/>
    <p:sldId id="400" r:id="rId10"/>
    <p:sldId id="401" r:id="rId11"/>
    <p:sldId id="4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0C4D-0180-40D2-A856-4ABE5A1A069E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B8DA-E986-49A0-9432-B1D2119FAF59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C608-5F6B-4B63-877E-475840BA68C2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79F-5204-42F1-94E5-7F35567538DB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4C4D-0FBA-4EA7-840D-D98AE8E20134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381-DD72-4ACD-886C-E080E4E4AD4F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902C-ABFA-4ACC-87B3-54E6B0DABEEE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4FA-93E7-482C-BBFB-C57F051F7D55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A29ED0-9E00-4234-B909-B4C6398DC9B8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36945"/>
            <a:ext cx="8229600" cy="11430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>
                <a:effectLst/>
                <a:cs typeface="B Titr" pitchFamily="2" charset="-78"/>
              </a:rPr>
              <a:t>حل عددی جابجایی میکروتیرهای مربعی شکل بر عملکرد </a:t>
            </a:r>
            <a:r>
              <a:rPr lang="fa-IR" sz="3200" dirty="0" smtClean="0">
                <a:effectLst/>
                <a:cs typeface="B Titr" pitchFamily="2" charset="-78"/>
              </a:rPr>
              <a:t>حرارتی</a:t>
            </a:r>
            <a:r>
              <a:rPr lang="en-US" sz="3200" dirty="0" smtClean="0">
                <a:effectLst/>
                <a:cs typeface="B Titr" pitchFamily="2" charset="-78"/>
              </a:rPr>
              <a:t> </a:t>
            </a:r>
            <a:r>
              <a:rPr lang="fa-IR" sz="3200" dirty="0" smtClean="0">
                <a:effectLst/>
                <a:cs typeface="B Titr" pitchFamily="2" charset="-78"/>
              </a:rPr>
              <a:t>میکروکانال‌های </a:t>
            </a:r>
            <a:r>
              <a:rPr lang="fa-IR" sz="3200" dirty="0">
                <a:effectLst/>
                <a:cs typeface="B Titr" pitchFamily="2" charset="-78"/>
              </a:rPr>
              <a:t>دارای سطوح فوق آب‌گریز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محمدرضا اختری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شهریور </a:t>
            </a: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95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7266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60513" y="6003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آشنایی اولیه با مفاهیم هیدرودینامیک و انتقال انتقال حرارت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باسطوح فوق آب‏گریز و مشخصه‏های آن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نرم 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Gambit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6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Fluent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پروژه های تکمیلی طرح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648200"/>
          </a:xfrm>
        </p:spPr>
        <p:txBody>
          <a:bodyPr>
            <a:normAutofit/>
          </a:bodyPr>
          <a:lstStyle/>
          <a:p>
            <a:pPr marL="109728" indent="0" algn="justLow" rtl="1">
              <a:spcAft>
                <a:spcPts val="600"/>
              </a:spcAft>
              <a:buNone/>
            </a:pP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استفاده از  گاز هلیوم(که دارای ضریب انتقال حرارتی بیش از  هوا می‏باشد) به‏جای هوا در  حفره‏ها جهت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برخورداری از انتقال حرارت از سطح حفره­ها علاوه بر سطوح جامد</a:t>
            </a:r>
            <a:endParaRPr lang="en-US" sz="2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Low" rtl="1">
              <a:spcAft>
                <a:spcPts val="600"/>
              </a:spcAft>
              <a:buNone/>
            </a:pP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بررسی اثر انحنای سطح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تماس بین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سیال – گاز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 تأثیرر زاویه انحناهای مختلف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در افت فشار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انتقال حرارت در سطوح فوق آب­گریز همراه با میکروتیرهای مربعی شکل</a:t>
            </a:r>
            <a:endParaRPr lang="en-US" sz="2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Low" rtl="1">
              <a:buNone/>
            </a:pP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مطالعه و استفاده از نانوسیال درون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میکروکانال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به‏جای سیال کاری آب جهت بهبود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انتقال حرارت</a:t>
            </a:r>
            <a:endParaRPr lang="en-US" sz="2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Low" rtl="1">
              <a:spcAft>
                <a:spcPts val="600"/>
              </a:spcAft>
              <a:buNone/>
            </a:pP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تحقیق روی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میکرومبدل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و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میکروتیوپ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دارای سطوح فوق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آب­گریز  جهت کاهش افت فشار  و افزایش انتقال حرارت در آنها</a:t>
            </a:r>
            <a:endParaRPr lang="en-US" sz="2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Low" rtl="1">
              <a:buNone/>
            </a:pP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ایجاد زبری­ برروی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سطح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جامد دارای انتقال حرارت و  مطالعه الگوهای مختلف زبری(سینوسی، خطوط صاف و ...) در سطوح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فوق </a:t>
            </a:r>
            <a:r>
              <a:rPr lang="fa-IR" sz="2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آب­گریز و تاثیر آن بر بهبود انتقال </a:t>
            </a:r>
            <a:r>
              <a:rPr lang="fa-IR" sz="2200" b="1" dirty="0">
                <a:latin typeface="Times New Roman" panose="02020603050405020304" pitchFamily="18" charset="0"/>
                <a:cs typeface="B Titr" panose="00000700000000000000" pitchFamily="2" charset="-78"/>
              </a:rPr>
              <a:t>حرارت و افت فشار</a:t>
            </a:r>
            <a:endParaRPr lang="en-US" sz="22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7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638800"/>
          </a:xfrm>
        </p:spPr>
        <p:txBody>
          <a:bodyPr>
            <a:noAutofit/>
          </a:bodyPr>
          <a:lstStyle/>
          <a:p>
            <a:pPr marL="109728" indent="0" algn="justLow" rtl="1">
              <a:buNone/>
            </a:pPr>
            <a:r>
              <a:rPr lang="fa-IR" sz="3000" dirty="0">
                <a:cs typeface="B Titr" pitchFamily="2" charset="-78"/>
              </a:rPr>
              <a:t> سطح فوق </a:t>
            </a:r>
            <a:r>
              <a:rPr lang="ar-SA" sz="3000" dirty="0">
                <a:cs typeface="B Titr" pitchFamily="2" charset="-78"/>
              </a:rPr>
              <a:t>آب‌گریز</a:t>
            </a:r>
            <a:r>
              <a:rPr lang="fa-IR" sz="3000" dirty="0">
                <a:cs typeface="B Titr" pitchFamily="2" charset="-78"/>
              </a:rPr>
              <a:t> به سطحی گفته می­شود که اگر </a:t>
            </a:r>
            <a:r>
              <a:rPr lang="fa-IR" sz="3000" dirty="0" smtClean="0">
                <a:cs typeface="B Titr" pitchFamily="2" charset="-78"/>
              </a:rPr>
              <a:t> قطره </a:t>
            </a:r>
            <a:r>
              <a:rPr lang="fa-IR" sz="3000" dirty="0">
                <a:cs typeface="B Titr" pitchFamily="2" charset="-78"/>
              </a:rPr>
              <a:t>آب روی آن قرار </a:t>
            </a:r>
            <a:r>
              <a:rPr lang="fa-IR" sz="3000" dirty="0" smtClean="0">
                <a:cs typeface="B Titr" pitchFamily="2" charset="-78"/>
              </a:rPr>
              <a:t>گیرد،زاویه‏ای </a:t>
            </a:r>
            <a:r>
              <a:rPr lang="fa-IR" sz="3000" dirty="0">
                <a:cs typeface="B Titr" pitchFamily="2" charset="-78"/>
              </a:rPr>
              <a:t>که سطح جامد </a:t>
            </a:r>
            <a:r>
              <a:rPr lang="fa-IR" sz="3000" dirty="0" smtClean="0">
                <a:cs typeface="B Titr" pitchFamily="2" charset="-78"/>
              </a:rPr>
              <a:t>با </a:t>
            </a:r>
            <a:r>
              <a:rPr lang="fa-IR" sz="3000" dirty="0">
                <a:cs typeface="B Titr" pitchFamily="2" charset="-78"/>
              </a:rPr>
              <a:t>سطح آزاد قطره می­سازد، بیش از </a:t>
            </a:r>
            <a:r>
              <a:rPr lang="fa-IR" sz="3000" dirty="0" smtClean="0">
                <a:cs typeface="B Titr" pitchFamily="2" charset="-78"/>
              </a:rPr>
              <a:t> 150 </a:t>
            </a:r>
            <a:r>
              <a:rPr lang="fa-IR" sz="3000" dirty="0">
                <a:cs typeface="B Titr" pitchFamily="2" charset="-78"/>
              </a:rPr>
              <a:t>درجه باشد.</a:t>
            </a:r>
          </a:p>
          <a:p>
            <a:pPr marL="109728" indent="0" algn="justLow" rtl="1">
              <a:buNone/>
            </a:pPr>
            <a:r>
              <a:rPr lang="fa-IR" sz="3000" dirty="0">
                <a:cs typeface="B Titr" pitchFamily="2" charset="-78"/>
              </a:rPr>
              <a:t>  سطوح جامد را می­توان با ایجاد شیارهایی در </a:t>
            </a:r>
            <a:r>
              <a:rPr lang="fa-IR" sz="3000" dirty="0" smtClean="0">
                <a:cs typeface="B Titr" pitchFamily="2" charset="-78"/>
              </a:rPr>
              <a:t> ابعاد </a:t>
            </a:r>
            <a:r>
              <a:rPr lang="fa-IR" sz="3000" dirty="0">
                <a:cs typeface="B Titr" pitchFamily="2" charset="-78"/>
              </a:rPr>
              <a:t>میکرو به سطوح فوق </a:t>
            </a:r>
            <a:r>
              <a:rPr lang="fa-IR" sz="3000" dirty="0" smtClean="0">
                <a:cs typeface="B Titr" pitchFamily="2" charset="-78"/>
              </a:rPr>
              <a:t>آب‏گریز  تبدیل </a:t>
            </a:r>
            <a:r>
              <a:rPr lang="fa-IR" sz="3000" dirty="0">
                <a:cs typeface="B Titr" pitchFamily="2" charset="-78"/>
              </a:rPr>
              <a:t>نمود. با ایجاد شیارهایی در سطوح داخلی میکروکانال هوا در </a:t>
            </a:r>
            <a:r>
              <a:rPr lang="fa-IR" sz="3000" dirty="0" smtClean="0">
                <a:cs typeface="B Titr" pitchFamily="2" charset="-78"/>
              </a:rPr>
              <a:t> میکروحفره­ها </a:t>
            </a:r>
            <a:r>
              <a:rPr lang="fa-IR" sz="3000" dirty="0">
                <a:cs typeface="B Titr" pitchFamily="2" charset="-78"/>
              </a:rPr>
              <a:t>محبوس می­شود و هنگام عبور آب در </a:t>
            </a:r>
            <a:r>
              <a:rPr lang="fa-IR" sz="3000" dirty="0" smtClean="0">
                <a:cs typeface="B Titr" pitchFamily="2" charset="-78"/>
              </a:rPr>
              <a:t> میکروکانال به‏دلیل </a:t>
            </a:r>
            <a:r>
              <a:rPr lang="fa-IR" sz="3000" dirty="0">
                <a:cs typeface="B Titr" pitchFamily="2" charset="-78"/>
              </a:rPr>
              <a:t>وجود کشش سطحی، آب نمی­تواند به درون میکروحفره­ها نفوذ کند و </a:t>
            </a:r>
            <a:r>
              <a:rPr lang="fa-IR" sz="3000" dirty="0" smtClean="0">
                <a:cs typeface="B Titr" pitchFamily="2" charset="-78"/>
              </a:rPr>
              <a:t> جریان </a:t>
            </a:r>
            <a:r>
              <a:rPr lang="fa-IR" sz="3000" dirty="0">
                <a:cs typeface="B Titr" pitchFamily="2" charset="-78"/>
              </a:rPr>
              <a:t>مایع بر روی هوا جایی که از تنش برشی اعمالی هوا بر سیال می­توان صرفنظر </a:t>
            </a:r>
            <a:r>
              <a:rPr lang="fa-IR" sz="3000" dirty="0" smtClean="0">
                <a:cs typeface="B Titr" pitchFamily="2" charset="-78"/>
              </a:rPr>
              <a:t> کرد </a:t>
            </a:r>
            <a:r>
              <a:rPr lang="fa-IR" sz="3000" dirty="0">
                <a:cs typeface="B Titr" pitchFamily="2" charset="-78"/>
              </a:rPr>
              <a:t>جریان می­یابد. بنابراین با فوق </a:t>
            </a:r>
            <a:r>
              <a:rPr lang="fa-IR" sz="3000" dirty="0" smtClean="0">
                <a:cs typeface="B Titr" pitchFamily="2" charset="-78"/>
              </a:rPr>
              <a:t>آب‏گریز  کردن </a:t>
            </a:r>
            <a:r>
              <a:rPr lang="fa-IR" sz="3000" dirty="0">
                <a:cs typeface="B Titr" pitchFamily="2" charset="-78"/>
              </a:rPr>
              <a:t>سطح داخلی میکروکانال، سطح تماس میان سیال و جامد کم گشته </a:t>
            </a:r>
            <a:r>
              <a:rPr lang="fa-IR" sz="3000" dirty="0" smtClean="0">
                <a:cs typeface="B Titr" pitchFamily="2" charset="-78"/>
              </a:rPr>
              <a:t>و  </a:t>
            </a:r>
            <a:r>
              <a:rPr lang="fa-IR" sz="3000" dirty="0">
                <a:cs typeface="B Titr" pitchFamily="2" charset="-78"/>
              </a:rPr>
              <a:t>در نتیجه آن، تنش برشی اعمالی بر سیال نیز کم می­گردد و </a:t>
            </a:r>
            <a:r>
              <a:rPr lang="fa-IR" sz="3000" dirty="0" smtClean="0">
                <a:cs typeface="B Titr" pitchFamily="2" charset="-78"/>
              </a:rPr>
              <a:t> موجب </a:t>
            </a:r>
            <a:r>
              <a:rPr lang="fa-IR" sz="3000" dirty="0">
                <a:cs typeface="B Titr" pitchFamily="2" charset="-78"/>
              </a:rPr>
              <a:t>کاهش افت فشار سیال شده و انرژی لازم برای پمپاژ جریان کمتر می­شود.</a:t>
            </a:r>
            <a:endParaRPr lang="en-US" sz="3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7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5791200"/>
          </a:xfrm>
        </p:spPr>
        <p:txBody>
          <a:bodyPr>
            <a:noAutofit/>
          </a:bodyPr>
          <a:lstStyle/>
          <a:p>
            <a:pPr marL="109728" indent="0" algn="justLow" rtl="1">
              <a:buNone/>
            </a:pPr>
            <a:r>
              <a:rPr lang="en-US" sz="3000" dirty="0" smtClean="0">
                <a:cs typeface="B Titr" pitchFamily="2" charset="-78"/>
              </a:rPr>
              <a:t>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مدل­سازی عددی گامی جهت اطمینان یافتن از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کارایی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عملکرد موضوع مورد بررسی است. همچنین باعث می­شود قبل از ساخت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اجرایی کردن پروژه­ها از صحت نتایج اطمینان حاصل شود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هزینه­های ساخت را به­شدت کاهش دهد. در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این تحقیق جریان سه بعدی پایا برروی سطوح فوق </a:t>
            </a:r>
            <a:r>
              <a:rPr lang="fa-IR" sz="3000" dirty="0" smtClean="0">
                <a:cs typeface="B Titr" pitchFamily="2" charset="-78"/>
              </a:rPr>
              <a:t>آب‏</a:t>
            </a:r>
            <a:r>
              <a:rPr lang="ar-SA" sz="3000" dirty="0" smtClean="0">
                <a:cs typeface="B Titr" pitchFamily="2" charset="-78"/>
              </a:rPr>
              <a:t>گریز مورد بررسی قرار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می­گیرد. از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آب که یک سیال لزج می­باشد به</a:t>
            </a:r>
            <a:r>
              <a:rPr lang="fa-IR" sz="3000" dirty="0" smtClean="0">
                <a:cs typeface="B Titr" pitchFamily="2" charset="-78"/>
              </a:rPr>
              <a:t>‏</a:t>
            </a:r>
            <a:r>
              <a:rPr lang="ar-SA" sz="3000" dirty="0" smtClean="0">
                <a:cs typeface="B Titr" pitchFamily="2" charset="-78"/>
              </a:rPr>
              <a:t>عنوان سیال کاری استفاده شده است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نقش پارامترهای مؤثر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یعنی جزء کسری حفره و عدد رینولدز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جهت بهبود انتقال حرارت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همچنین نقش این پارامترها در ضریب اصطکاک و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عدد ناسلت در جریان آرام مورد بررسی قرار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گرفته­اند. جهت حل عددی ابتدا در نرم­افزار گمبیت هندسه ترسیم شده و دارای شبکه بندی ساختار یافته می­شود. برای محساسبات از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نرم­افزار 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دینامیک سیالات محاسباتی</a:t>
            </a:r>
            <a:r>
              <a:rPr lang="fa-IR" sz="3000" dirty="0" smtClean="0">
                <a:cs typeface="B Titr" pitchFamily="2" charset="-78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fa-IR" sz="3000" dirty="0" smtClean="0">
                <a:cs typeface="B Titr" pitchFamily="2" charset="-78"/>
              </a:rPr>
              <a:t>)</a:t>
            </a:r>
            <a:r>
              <a:rPr lang="ar-SA" sz="3000" dirty="0" smtClean="0">
                <a:cs typeface="B Titr" pitchFamily="2" charset="-78"/>
              </a:rPr>
              <a:t> فلوئنت</a:t>
            </a:r>
            <a:r>
              <a:rPr lang="en-US" sz="3000" dirty="0" smtClean="0">
                <a:cs typeface="B Titr" pitchFamily="2" charset="-78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Fluent6.3.26</a:t>
            </a:r>
            <a:r>
              <a:rPr lang="en-US" sz="3000" dirty="0" smtClean="0">
                <a:cs typeface="B Titr" pitchFamily="2" charset="-78"/>
              </a:rPr>
              <a:t>)</a:t>
            </a:r>
            <a:r>
              <a:rPr lang="fa-IR" sz="3000" dirty="0">
                <a:cs typeface="B Titr" pitchFamily="2" charset="-78"/>
              </a:rPr>
              <a:t>،</a:t>
            </a:r>
            <a:r>
              <a:rPr lang="fa-IR" sz="3000" dirty="0" smtClean="0">
                <a:cs typeface="B Titr" pitchFamily="2" charset="-78"/>
              </a:rPr>
              <a:t> به روش حجم محدود و</a:t>
            </a:r>
            <a:r>
              <a:rPr lang="ar-SA" sz="3000" dirty="0" smtClean="0">
                <a:cs typeface="B Titr" pitchFamily="2" charset="-78"/>
              </a:rPr>
              <a:t> به­صورت</a:t>
            </a:r>
            <a:r>
              <a:rPr lang="fa-IR" sz="3000" dirty="0" smtClean="0">
                <a:cs typeface="B Titr" pitchFamily="2" charset="-78"/>
              </a:rPr>
              <a:t> </a:t>
            </a:r>
            <a:r>
              <a:rPr lang="ar-SA" sz="3000" dirty="0" smtClean="0">
                <a:cs typeface="B Titr" pitchFamily="2" charset="-78"/>
              </a:rPr>
              <a:t> پردازش موازی</a:t>
            </a:r>
            <a:r>
              <a:rPr lang="en-US" sz="3000" dirty="0" smtClean="0">
                <a:cs typeface="B Titr" pitchFamily="2" charset="-78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3000" dirty="0" smtClean="0">
                <a:cs typeface="B Titr" pitchFamily="2" charset="-78"/>
              </a:rPr>
              <a:t>)</a:t>
            </a:r>
            <a:r>
              <a:rPr lang="ar-SA" sz="3000" dirty="0" smtClean="0">
                <a:cs typeface="B Titr" pitchFamily="2" charset="-78"/>
              </a:rPr>
              <a:t> جهت افزایش سرعت محاسبات کمک گرفته می­ش</a:t>
            </a:r>
            <a:r>
              <a:rPr lang="fa-IR" sz="3000" dirty="0" smtClean="0">
                <a:cs typeface="B Titr" pitchFamily="2" charset="-78"/>
              </a:rPr>
              <a:t>ود</a:t>
            </a:r>
            <a:r>
              <a:rPr lang="en-US" sz="3000" dirty="0" smtClean="0">
                <a:cs typeface="B Titr" pitchFamily="2" charset="-78"/>
              </a:rPr>
              <a:t>.</a:t>
            </a:r>
            <a:endParaRPr lang="en-US" sz="3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6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توانمندی‏های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شبکه</a:t>
            </a:r>
          </a:p>
        </p:txBody>
      </p:sp>
      <p:pic>
        <p:nvPicPr>
          <p:cNvPr id="4" name="Content Placeholder 3" descr="E:\11111111 ratio1.2,5\mes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" y="2757934"/>
            <a:ext cx="4069080" cy="23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11111111 ratio1.2,5\alligned\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90" y="2757934"/>
            <a:ext cx="3429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43000" y="1143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رسم هندسه سه بعدی و مش بندی آن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9124" y="1143000"/>
            <a:ext cx="6393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عدد ناسلت کل میکروکانال دارای سطح فوق آب‏گریز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2050" name="Picture 50" descr="contour nusselt bottoom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5397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8" descr="contour nuseltbotom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-184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توانمندی‏های شبکه</a:t>
            </a:r>
            <a:endParaRPr lang="fa-IR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9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9124" y="1092815"/>
            <a:ext cx="6393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سرعت لغزشی روی سطح دیواره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3074" name="Picture 44" descr="vector velocity botom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5240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3" descr="vector velocity botom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توانمندی‏های شبکه</a:t>
            </a:r>
            <a:endParaRPr lang="fa-IR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82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2962" y="1143000"/>
            <a:ext cx="6625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عدد پوازوی در سطوح فوق آب‏گریز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7970"/>
              </p:ext>
            </p:extLst>
          </p:nvPr>
        </p:nvGraphicFramePr>
        <p:xfrm>
          <a:off x="2177869" y="2057400"/>
          <a:ext cx="4788262" cy="20574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632114">
                  <a:extLst>
                    <a:ext uri="{9D8B030D-6E8A-4147-A177-3AD203B41FA5}">
                      <a16:colId xmlns:a16="http://schemas.microsoft.com/office/drawing/2014/main" xmlns="" val="53775599"/>
                    </a:ext>
                  </a:extLst>
                </a:gridCol>
                <a:gridCol w="632114">
                  <a:extLst>
                    <a:ext uri="{9D8B030D-6E8A-4147-A177-3AD203B41FA5}">
                      <a16:colId xmlns:a16="http://schemas.microsoft.com/office/drawing/2014/main" xmlns="" val="3418454528"/>
                    </a:ext>
                  </a:extLst>
                </a:gridCol>
                <a:gridCol w="632114">
                  <a:extLst>
                    <a:ext uri="{9D8B030D-6E8A-4147-A177-3AD203B41FA5}">
                      <a16:colId xmlns:a16="http://schemas.microsoft.com/office/drawing/2014/main" xmlns="" val="904102977"/>
                    </a:ext>
                  </a:extLst>
                </a:gridCol>
                <a:gridCol w="632114">
                  <a:extLst>
                    <a:ext uri="{9D8B030D-6E8A-4147-A177-3AD203B41FA5}">
                      <a16:colId xmlns:a16="http://schemas.microsoft.com/office/drawing/2014/main" xmlns="" val="594896968"/>
                    </a:ext>
                  </a:extLst>
                </a:gridCol>
                <a:gridCol w="632114">
                  <a:extLst>
                    <a:ext uri="{9D8B030D-6E8A-4147-A177-3AD203B41FA5}">
                      <a16:colId xmlns:a16="http://schemas.microsoft.com/office/drawing/2014/main" xmlns="" val="3872318534"/>
                    </a:ext>
                  </a:extLst>
                </a:gridCol>
                <a:gridCol w="730881">
                  <a:extLst>
                    <a:ext uri="{9D8B030D-6E8A-4147-A177-3AD203B41FA5}">
                      <a16:colId xmlns:a16="http://schemas.microsoft.com/office/drawing/2014/main" xmlns="" val="3847526129"/>
                    </a:ext>
                  </a:extLst>
                </a:gridCol>
                <a:gridCol w="896811">
                  <a:extLst>
                    <a:ext uri="{9D8B030D-6E8A-4147-A177-3AD203B41FA5}">
                      <a16:colId xmlns:a16="http://schemas.microsoft.com/office/drawing/2014/main" xmlns="" val="1598643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1/0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3/0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5/0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7/0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9/0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عدد رینولدز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الگو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4707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88/82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79/24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55/82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منظم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02076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88/93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79/24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56/01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337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89/05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80/07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58/91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81419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89/1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79/76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56/17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جابجاشده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266154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89/25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79/92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56/62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8818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95/29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93/54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89/45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81/51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62/51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7285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توانمندی‏های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شبکه</a:t>
            </a:r>
          </a:p>
        </p:txBody>
      </p:sp>
    </p:spTree>
    <p:extLst>
      <p:ext uri="{BB962C8B-B14F-4D97-AF65-F5344CB8AC3E}">
        <p14:creationId xmlns:p14="http://schemas.microsoft.com/office/powerpoint/2010/main" val="35707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9162" y="1158240"/>
            <a:ext cx="6625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کارایی سطح فوق آب‏گریز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86" y="1981200"/>
            <a:ext cx="6761628" cy="35480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توانمندی‏های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شبکه</a:t>
            </a:r>
          </a:p>
        </p:txBody>
      </p:sp>
    </p:spTree>
    <p:extLst>
      <p:ext uri="{BB962C8B-B14F-4D97-AF65-F5344CB8AC3E}">
        <p14:creationId xmlns:p14="http://schemas.microsoft.com/office/powerpoint/2010/main" val="37292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65" y="15433"/>
            <a:ext cx="8326853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آن‏چه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در این برنامه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6191" y="1371600"/>
            <a:ext cx="8229600" cy="48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Low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آشنایی با معادلات پیوستگی، مومنتم، انتقال حرارت، سرعت و طول لغزشی</a:t>
            </a:r>
          </a:p>
          <a:p>
            <a:pPr marL="109728" indent="0" algn="justLow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آشنایی با سطح فوق آب‏گریز و کارایی آن</a:t>
            </a:r>
          </a:p>
          <a:p>
            <a:pPr marL="109728" indent="0" algn="justLow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</a:t>
            </a:r>
            <a:r>
              <a:rPr lang="fa-IR" sz="2400" b="1" dirty="0">
                <a:cs typeface="B Titr" panose="00000700000000000000" pitchFamily="2" charset="-78"/>
              </a:rPr>
              <a:t>محاسبه عدد پوازوی، عدد ناسلت، ضریب کارایی، سرعت و طول لغزشی در سطوح فوق </a:t>
            </a:r>
            <a:r>
              <a:rPr lang="fa-IR" sz="2400" b="1" dirty="0" smtClean="0">
                <a:cs typeface="B Titr" panose="00000700000000000000" pitchFamily="2" charset="-78"/>
              </a:rPr>
              <a:t>آب‏گریز</a:t>
            </a: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</a:t>
            </a:r>
            <a:r>
              <a:rPr lang="fa-IR" sz="2400" b="1" dirty="0">
                <a:cs typeface="B Titr" panose="00000700000000000000" pitchFamily="2" charset="-78"/>
              </a:rPr>
              <a:t>بررسی هیدرودینامیک جریان و انتقال حرارت روی سطح فوق </a:t>
            </a:r>
            <a:r>
              <a:rPr lang="fa-IR" sz="2400" b="1" dirty="0" smtClean="0">
                <a:cs typeface="B Titr" panose="00000700000000000000" pitchFamily="2" charset="-78"/>
              </a:rPr>
              <a:t>آب‏گریز</a:t>
            </a:r>
          </a:p>
        </p:txBody>
      </p:sp>
    </p:spTree>
    <p:extLst>
      <p:ext uri="{BB962C8B-B14F-4D97-AF65-F5344CB8AC3E}">
        <p14:creationId xmlns:p14="http://schemas.microsoft.com/office/powerpoint/2010/main" val="26496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7321</TotalTime>
  <Words>665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حل عددی جابجایی میکروتیرهای مربعی شکل بر عملکرد حرارتی میکروکانال‌های دارای سطوح فوق آب‌گریز  محمدرضا اختری شهریور 95 MarketCode.ir    </vt:lpstr>
      <vt:lpstr>PowerPoint Presentation</vt:lpstr>
      <vt:lpstr>PowerPoint Presentation</vt:lpstr>
      <vt:lpstr>توانمندی‏های شبکه</vt:lpstr>
      <vt:lpstr>PowerPoint Presentation</vt:lpstr>
      <vt:lpstr>PowerPoint Presentation</vt:lpstr>
      <vt:lpstr>توانمندی‏های شبکه</vt:lpstr>
      <vt:lpstr>توانمندی‏های شبکه</vt:lpstr>
      <vt:lpstr>آن‏چه در این برنامه خواهید آموخت</vt:lpstr>
      <vt:lpstr>PowerPoint Presentation</vt:lpstr>
      <vt:lpstr>پروژه های تکمیلی طرح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239</cp:revision>
  <dcterms:created xsi:type="dcterms:W3CDTF">2006-08-16T00:00:00Z</dcterms:created>
  <dcterms:modified xsi:type="dcterms:W3CDTF">2016-12-15T08:13:05Z</dcterms:modified>
</cp:coreProperties>
</file>