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5"/>
  </p:notesMasterIdLst>
  <p:sldIdLst>
    <p:sldId id="366" r:id="rId2"/>
    <p:sldId id="354" r:id="rId3"/>
    <p:sldId id="355" r:id="rId4"/>
    <p:sldId id="356" r:id="rId5"/>
    <p:sldId id="357" r:id="rId6"/>
    <p:sldId id="358" r:id="rId7"/>
    <p:sldId id="359" r:id="rId8"/>
    <p:sldId id="360" r:id="rId9"/>
    <p:sldId id="361" r:id="rId10"/>
    <p:sldId id="362" r:id="rId11"/>
    <p:sldId id="367" r:id="rId12"/>
    <p:sldId id="365" r:id="rId13"/>
    <p:sldId id="3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07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v>f=20KHz</c:v>
          </c:tx>
          <c:spPr>
            <a:ln w="9525" cap="rnd">
              <a:solidFill>
                <a:schemeClr val="accent1">
                  <a:alpha val="50000"/>
                </a:schemeClr>
              </a:solidFill>
              <a:round/>
            </a:ln>
            <a:effectLst/>
          </c:spPr>
          <c:marker>
            <c:symbol val="none"/>
          </c:marker>
          <c:xVal>
            <c:numRef>
              <c:f>Sheet1!$B$2:$K$2</c:f>
              <c:numCache>
                <c:formatCode>General</c:formatCode>
                <c:ptCount val="10"/>
                <c:pt idx="0">
                  <c:v>960</c:v>
                </c:pt>
                <c:pt idx="1">
                  <c:v>928</c:v>
                </c:pt>
                <c:pt idx="2">
                  <c:v>896</c:v>
                </c:pt>
                <c:pt idx="3">
                  <c:v>736</c:v>
                </c:pt>
                <c:pt idx="4">
                  <c:v>704</c:v>
                </c:pt>
                <c:pt idx="5">
                  <c:v>672</c:v>
                </c:pt>
                <c:pt idx="6">
                  <c:v>544</c:v>
                </c:pt>
                <c:pt idx="7">
                  <c:v>512</c:v>
                </c:pt>
                <c:pt idx="8">
                  <c:v>480</c:v>
                </c:pt>
                <c:pt idx="9">
                  <c:v>352</c:v>
                </c:pt>
              </c:numCache>
            </c:numRef>
          </c:xVal>
          <c:yVal>
            <c:numRef>
              <c:f>Sheet1!$B$1:$V$1</c:f>
              <c:numCache>
                <c:formatCode>General</c:formatCode>
                <c:ptCount val="21"/>
                <c:pt idx="0">
                  <c:v>1140.54</c:v>
                </c:pt>
                <c:pt idx="1">
                  <c:v>1105.6199999999999</c:v>
                </c:pt>
                <c:pt idx="2">
                  <c:v>1065.1400000000001</c:v>
                </c:pt>
                <c:pt idx="3">
                  <c:v>877.34</c:v>
                </c:pt>
                <c:pt idx="4">
                  <c:v>838.88</c:v>
                </c:pt>
                <c:pt idx="5">
                  <c:v>801.37</c:v>
                </c:pt>
                <c:pt idx="6">
                  <c:v>648.4</c:v>
                </c:pt>
                <c:pt idx="7">
                  <c:v>609.91</c:v>
                </c:pt>
                <c:pt idx="8">
                  <c:v>572.41</c:v>
                </c:pt>
                <c:pt idx="9">
                  <c:v>419.44</c:v>
                </c:pt>
                <c:pt idx="10">
                  <c:v>389.83</c:v>
                </c:pt>
                <c:pt idx="11">
                  <c:v>373.05</c:v>
                </c:pt>
                <c:pt idx="12">
                  <c:v>356.27</c:v>
                </c:pt>
                <c:pt idx="13">
                  <c:v>288.18</c:v>
                </c:pt>
                <c:pt idx="14">
                  <c:v>271.39999999999998</c:v>
                </c:pt>
                <c:pt idx="15">
                  <c:v>254.62</c:v>
                </c:pt>
                <c:pt idx="16">
                  <c:v>186.52</c:v>
                </c:pt>
                <c:pt idx="17">
                  <c:v>151.97999999999999</c:v>
                </c:pt>
                <c:pt idx="18">
                  <c:v>143.1</c:v>
                </c:pt>
                <c:pt idx="19">
                  <c:v>134.22</c:v>
                </c:pt>
                <c:pt idx="20">
                  <c:v>98.3</c:v>
                </c:pt>
              </c:numCache>
            </c:numRef>
          </c:yVal>
          <c:smooth val="1"/>
        </c:ser>
        <c:ser>
          <c:idx val="1"/>
          <c:order val="1"/>
          <c:tx>
            <c:v>f=15KHz</c:v>
          </c:tx>
          <c:spPr>
            <a:ln w="9525" cap="rnd">
              <a:solidFill>
                <a:schemeClr val="accent2">
                  <a:alpha val="50000"/>
                </a:schemeClr>
              </a:solidFill>
              <a:round/>
            </a:ln>
            <a:effectLst/>
          </c:spPr>
          <c:marker>
            <c:symbol val="none"/>
          </c:marker>
          <c:xVal>
            <c:numRef>
              <c:f>Sheet1!$B$3:$K$3</c:f>
              <c:numCache>
                <c:formatCode>General</c:formatCode>
                <c:ptCount val="10"/>
                <c:pt idx="0">
                  <c:v>960</c:v>
                </c:pt>
                <c:pt idx="1">
                  <c:v>928</c:v>
                </c:pt>
                <c:pt idx="2">
                  <c:v>896</c:v>
                </c:pt>
                <c:pt idx="3">
                  <c:v>736</c:v>
                </c:pt>
                <c:pt idx="4">
                  <c:v>704</c:v>
                </c:pt>
                <c:pt idx="5">
                  <c:v>672</c:v>
                </c:pt>
                <c:pt idx="6">
                  <c:v>544</c:v>
                </c:pt>
                <c:pt idx="7">
                  <c:v>512</c:v>
                </c:pt>
                <c:pt idx="8">
                  <c:v>480</c:v>
                </c:pt>
                <c:pt idx="9">
                  <c:v>352</c:v>
                </c:pt>
              </c:numCache>
            </c:numRef>
          </c:xVal>
          <c:yVal>
            <c:numRef>
              <c:f>Sheet1!$B$1:$V$1</c:f>
              <c:numCache>
                <c:formatCode>General</c:formatCode>
                <c:ptCount val="21"/>
                <c:pt idx="0">
                  <c:v>1140.54</c:v>
                </c:pt>
                <c:pt idx="1">
                  <c:v>1105.6199999999999</c:v>
                </c:pt>
                <c:pt idx="2">
                  <c:v>1065.1400000000001</c:v>
                </c:pt>
                <c:pt idx="3">
                  <c:v>877.34</c:v>
                </c:pt>
                <c:pt idx="4">
                  <c:v>838.88</c:v>
                </c:pt>
                <c:pt idx="5">
                  <c:v>801.37</c:v>
                </c:pt>
                <c:pt idx="6">
                  <c:v>648.4</c:v>
                </c:pt>
                <c:pt idx="7">
                  <c:v>609.91</c:v>
                </c:pt>
                <c:pt idx="8">
                  <c:v>572.41</c:v>
                </c:pt>
                <c:pt idx="9">
                  <c:v>419.44</c:v>
                </c:pt>
                <c:pt idx="10">
                  <c:v>389.83</c:v>
                </c:pt>
                <c:pt idx="11">
                  <c:v>373.05</c:v>
                </c:pt>
                <c:pt idx="12">
                  <c:v>356.27</c:v>
                </c:pt>
                <c:pt idx="13">
                  <c:v>288.18</c:v>
                </c:pt>
                <c:pt idx="14">
                  <c:v>271.39999999999998</c:v>
                </c:pt>
                <c:pt idx="15">
                  <c:v>254.62</c:v>
                </c:pt>
                <c:pt idx="16">
                  <c:v>186.52</c:v>
                </c:pt>
                <c:pt idx="17">
                  <c:v>151.97999999999999</c:v>
                </c:pt>
                <c:pt idx="18">
                  <c:v>143.1</c:v>
                </c:pt>
                <c:pt idx="19">
                  <c:v>134.22</c:v>
                </c:pt>
                <c:pt idx="20">
                  <c:v>98.3</c:v>
                </c:pt>
              </c:numCache>
            </c:numRef>
          </c:yVal>
          <c:smooth val="1"/>
        </c:ser>
        <c:ser>
          <c:idx val="2"/>
          <c:order val="2"/>
          <c:tx>
            <c:v>f=10KHz</c:v>
          </c:tx>
          <c:spPr>
            <a:ln w="9525" cap="rnd">
              <a:solidFill>
                <a:schemeClr val="accent3">
                  <a:alpha val="50000"/>
                </a:schemeClr>
              </a:solidFill>
              <a:round/>
            </a:ln>
            <a:effectLst/>
          </c:spPr>
          <c:marker>
            <c:symbol val="none"/>
          </c:marker>
          <c:xVal>
            <c:numRef>
              <c:f>Sheet1!$B$4:$K$4</c:f>
              <c:numCache>
                <c:formatCode>General</c:formatCode>
                <c:ptCount val="10"/>
                <c:pt idx="0">
                  <c:v>959</c:v>
                </c:pt>
                <c:pt idx="1">
                  <c:v>927</c:v>
                </c:pt>
                <c:pt idx="2">
                  <c:v>895</c:v>
                </c:pt>
                <c:pt idx="3">
                  <c:v>735</c:v>
                </c:pt>
                <c:pt idx="4">
                  <c:v>704</c:v>
                </c:pt>
                <c:pt idx="5">
                  <c:v>672</c:v>
                </c:pt>
                <c:pt idx="6">
                  <c:v>544</c:v>
                </c:pt>
                <c:pt idx="7">
                  <c:v>512</c:v>
                </c:pt>
                <c:pt idx="8">
                  <c:v>480</c:v>
                </c:pt>
                <c:pt idx="9">
                  <c:v>351</c:v>
                </c:pt>
              </c:numCache>
            </c:numRef>
          </c:xVal>
          <c:yVal>
            <c:numRef>
              <c:f>Sheet1!$B$1:$V$1</c:f>
              <c:numCache>
                <c:formatCode>General</c:formatCode>
                <c:ptCount val="21"/>
                <c:pt idx="0">
                  <c:v>1140.54</c:v>
                </c:pt>
                <c:pt idx="1">
                  <c:v>1105.6199999999999</c:v>
                </c:pt>
                <c:pt idx="2">
                  <c:v>1065.1400000000001</c:v>
                </c:pt>
                <c:pt idx="3">
                  <c:v>877.34</c:v>
                </c:pt>
                <c:pt idx="4">
                  <c:v>838.88</c:v>
                </c:pt>
                <c:pt idx="5">
                  <c:v>801.37</c:v>
                </c:pt>
                <c:pt idx="6">
                  <c:v>648.4</c:v>
                </c:pt>
                <c:pt idx="7">
                  <c:v>609.91</c:v>
                </c:pt>
                <c:pt idx="8">
                  <c:v>572.41</c:v>
                </c:pt>
                <c:pt idx="9">
                  <c:v>419.44</c:v>
                </c:pt>
                <c:pt idx="10">
                  <c:v>389.83</c:v>
                </c:pt>
                <c:pt idx="11">
                  <c:v>373.05</c:v>
                </c:pt>
                <c:pt idx="12">
                  <c:v>356.27</c:v>
                </c:pt>
                <c:pt idx="13">
                  <c:v>288.18</c:v>
                </c:pt>
                <c:pt idx="14">
                  <c:v>271.39999999999998</c:v>
                </c:pt>
                <c:pt idx="15">
                  <c:v>254.62</c:v>
                </c:pt>
                <c:pt idx="16">
                  <c:v>186.52</c:v>
                </c:pt>
                <c:pt idx="17">
                  <c:v>151.97999999999999</c:v>
                </c:pt>
                <c:pt idx="18">
                  <c:v>143.1</c:v>
                </c:pt>
                <c:pt idx="19">
                  <c:v>134.22</c:v>
                </c:pt>
                <c:pt idx="20">
                  <c:v>98.3</c:v>
                </c:pt>
              </c:numCache>
            </c:numRef>
          </c:yVal>
          <c:smooth val="1"/>
        </c:ser>
        <c:dLbls>
          <c:showLegendKey val="0"/>
          <c:showVal val="0"/>
          <c:showCatName val="0"/>
          <c:showSerName val="0"/>
          <c:showPercent val="0"/>
          <c:showBubbleSize val="0"/>
        </c:dLbls>
        <c:axId val="635101056"/>
        <c:axId val="635101616"/>
      </c:scatterChart>
      <c:valAx>
        <c:axId val="635101056"/>
        <c:scaling>
          <c:orientation val="minMax"/>
        </c:scaling>
        <c:delete val="0"/>
        <c:axPos val="b"/>
        <c:majorGridlines>
          <c:spPr>
            <a:ln w="9525" cap="flat" cmpd="sng" algn="ctr">
              <a:solidFill>
                <a:schemeClr val="dk1">
                  <a:lumMod val="15000"/>
                  <a:lumOff val="85000"/>
                </a:schemeClr>
              </a:solidFill>
              <a:round/>
            </a:ln>
            <a:effectLst/>
          </c:spPr>
        </c:majorGridlines>
        <c:title>
          <c:tx>
            <c:rich>
              <a:bodyPr rot="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r>
                  <a:rPr lang="en-US"/>
                  <a:t>Density(Kg/m^3)</a:t>
                </a:r>
              </a:p>
            </c:rich>
          </c:tx>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635101616"/>
        <c:crosses val="autoZero"/>
        <c:crossBetween val="midCat"/>
      </c:valAx>
      <c:valAx>
        <c:axId val="635101616"/>
        <c:scaling>
          <c:orientation val="minMax"/>
        </c:scaling>
        <c:delete val="0"/>
        <c:axPos val="l"/>
        <c:majorGridlines>
          <c:spPr>
            <a:ln w="9525" cap="flat" cmpd="sng" algn="ctr">
              <a:solidFill>
                <a:schemeClr val="dk1">
                  <a:lumMod val="15000"/>
                  <a:lumOff val="85000"/>
                </a:schemeClr>
              </a:soli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r>
                  <a:rPr lang="en-US"/>
                  <a:t>Pressure(atm)</a:t>
                </a:r>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635101056"/>
        <c:crosses val="autoZero"/>
        <c:crossBetween val="midCat"/>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v>f=20KHz</c:v>
          </c:tx>
          <c:spPr>
            <a:ln w="9525" cap="rnd">
              <a:solidFill>
                <a:srgbClr val="A50021">
                  <a:alpha val="50000"/>
                </a:srgbClr>
              </a:solidFill>
              <a:round/>
            </a:ln>
            <a:effectLst/>
          </c:spPr>
          <c:marker>
            <c:symbol val="none"/>
          </c:marker>
          <c:xVal>
            <c:numRef>
              <c:f>Sheet1!$B$6:$K$6</c:f>
              <c:numCache>
                <c:formatCode>General</c:formatCode>
                <c:ptCount val="10"/>
                <c:pt idx="0">
                  <c:v>2130</c:v>
                </c:pt>
                <c:pt idx="1">
                  <c:v>2006</c:v>
                </c:pt>
                <c:pt idx="2">
                  <c:v>1980</c:v>
                </c:pt>
                <c:pt idx="3">
                  <c:v>1630</c:v>
                </c:pt>
                <c:pt idx="4">
                  <c:v>1560</c:v>
                </c:pt>
                <c:pt idx="5">
                  <c:v>1490</c:v>
                </c:pt>
                <c:pt idx="6">
                  <c:v>1200</c:v>
                </c:pt>
                <c:pt idx="7">
                  <c:v>1130</c:v>
                </c:pt>
                <c:pt idx="8">
                  <c:v>1060</c:v>
                </c:pt>
                <c:pt idx="9">
                  <c:v>779</c:v>
                </c:pt>
              </c:numCache>
            </c:numRef>
          </c:xVal>
          <c:yVal>
            <c:numRef>
              <c:f>Sheet1!$B$1:$V$1</c:f>
              <c:numCache>
                <c:formatCode>General</c:formatCode>
                <c:ptCount val="21"/>
                <c:pt idx="0">
                  <c:v>1140.54</c:v>
                </c:pt>
                <c:pt idx="1">
                  <c:v>1105.6199999999999</c:v>
                </c:pt>
                <c:pt idx="2">
                  <c:v>1065.1400000000001</c:v>
                </c:pt>
                <c:pt idx="3">
                  <c:v>877.34</c:v>
                </c:pt>
                <c:pt idx="4">
                  <c:v>838.88</c:v>
                </c:pt>
                <c:pt idx="5">
                  <c:v>801.37</c:v>
                </c:pt>
                <c:pt idx="6">
                  <c:v>648.4</c:v>
                </c:pt>
                <c:pt idx="7">
                  <c:v>609.91</c:v>
                </c:pt>
                <c:pt idx="8">
                  <c:v>572.41</c:v>
                </c:pt>
                <c:pt idx="9">
                  <c:v>419.44</c:v>
                </c:pt>
                <c:pt idx="10">
                  <c:v>389.83</c:v>
                </c:pt>
                <c:pt idx="11">
                  <c:v>373.05</c:v>
                </c:pt>
                <c:pt idx="12">
                  <c:v>356.27</c:v>
                </c:pt>
                <c:pt idx="13">
                  <c:v>288.18</c:v>
                </c:pt>
                <c:pt idx="14">
                  <c:v>271.39999999999998</c:v>
                </c:pt>
                <c:pt idx="15">
                  <c:v>254.62</c:v>
                </c:pt>
                <c:pt idx="16">
                  <c:v>186.52</c:v>
                </c:pt>
                <c:pt idx="17">
                  <c:v>151.97999999999999</c:v>
                </c:pt>
                <c:pt idx="18">
                  <c:v>143.1</c:v>
                </c:pt>
                <c:pt idx="19">
                  <c:v>134.22</c:v>
                </c:pt>
                <c:pt idx="20">
                  <c:v>98.3</c:v>
                </c:pt>
              </c:numCache>
            </c:numRef>
          </c:yVal>
          <c:smooth val="1"/>
        </c:ser>
        <c:ser>
          <c:idx val="1"/>
          <c:order val="1"/>
          <c:tx>
            <c:v>f=15KHz</c:v>
          </c:tx>
          <c:spPr>
            <a:ln w="9525" cap="rnd">
              <a:solidFill>
                <a:schemeClr val="accent2">
                  <a:alpha val="50000"/>
                </a:schemeClr>
              </a:solidFill>
              <a:round/>
            </a:ln>
            <a:effectLst/>
          </c:spPr>
          <c:marker>
            <c:symbol val="none"/>
          </c:marker>
          <c:xVal>
            <c:numRef>
              <c:f>Sheet1!$B$7:$K$7</c:f>
              <c:numCache>
                <c:formatCode>General</c:formatCode>
                <c:ptCount val="10"/>
                <c:pt idx="0">
                  <c:v>1283</c:v>
                </c:pt>
                <c:pt idx="1">
                  <c:v>1240</c:v>
                </c:pt>
                <c:pt idx="2">
                  <c:v>1200</c:v>
                </c:pt>
                <c:pt idx="3">
                  <c:v>984</c:v>
                </c:pt>
                <c:pt idx="4">
                  <c:v>941</c:v>
                </c:pt>
                <c:pt idx="5">
                  <c:v>898</c:v>
                </c:pt>
                <c:pt idx="6">
                  <c:v>727</c:v>
                </c:pt>
                <c:pt idx="7">
                  <c:v>684</c:v>
                </c:pt>
                <c:pt idx="8">
                  <c:v>642</c:v>
                </c:pt>
                <c:pt idx="9">
                  <c:v>470</c:v>
                </c:pt>
              </c:numCache>
            </c:numRef>
          </c:xVal>
          <c:yVal>
            <c:numRef>
              <c:f>Sheet1!$B$1:$V$1</c:f>
              <c:numCache>
                <c:formatCode>General</c:formatCode>
                <c:ptCount val="21"/>
                <c:pt idx="0">
                  <c:v>1140.54</c:v>
                </c:pt>
                <c:pt idx="1">
                  <c:v>1105.6199999999999</c:v>
                </c:pt>
                <c:pt idx="2">
                  <c:v>1065.1400000000001</c:v>
                </c:pt>
                <c:pt idx="3">
                  <c:v>877.34</c:v>
                </c:pt>
                <c:pt idx="4">
                  <c:v>838.88</c:v>
                </c:pt>
                <c:pt idx="5">
                  <c:v>801.37</c:v>
                </c:pt>
                <c:pt idx="6">
                  <c:v>648.4</c:v>
                </c:pt>
                <c:pt idx="7">
                  <c:v>609.91</c:v>
                </c:pt>
                <c:pt idx="8">
                  <c:v>572.41</c:v>
                </c:pt>
                <c:pt idx="9">
                  <c:v>419.44</c:v>
                </c:pt>
                <c:pt idx="10">
                  <c:v>389.83</c:v>
                </c:pt>
                <c:pt idx="11">
                  <c:v>373.05</c:v>
                </c:pt>
                <c:pt idx="12">
                  <c:v>356.27</c:v>
                </c:pt>
                <c:pt idx="13">
                  <c:v>288.18</c:v>
                </c:pt>
                <c:pt idx="14">
                  <c:v>271.39999999999998</c:v>
                </c:pt>
                <c:pt idx="15">
                  <c:v>254.62</c:v>
                </c:pt>
                <c:pt idx="16">
                  <c:v>186.52</c:v>
                </c:pt>
                <c:pt idx="17">
                  <c:v>151.97999999999999</c:v>
                </c:pt>
                <c:pt idx="18">
                  <c:v>143.1</c:v>
                </c:pt>
                <c:pt idx="19">
                  <c:v>134.22</c:v>
                </c:pt>
                <c:pt idx="20">
                  <c:v>98.3</c:v>
                </c:pt>
              </c:numCache>
            </c:numRef>
          </c:yVal>
          <c:smooth val="1"/>
        </c:ser>
        <c:ser>
          <c:idx val="2"/>
          <c:order val="2"/>
          <c:tx>
            <c:v>f=10KHz</c:v>
          </c:tx>
          <c:spPr>
            <a:ln w="9525" cap="rnd">
              <a:solidFill>
                <a:schemeClr val="accent2">
                  <a:lumMod val="50000"/>
                  <a:alpha val="50000"/>
                </a:schemeClr>
              </a:solidFill>
              <a:round/>
            </a:ln>
            <a:effectLst/>
          </c:spPr>
          <c:marker>
            <c:symbol val="none"/>
          </c:marker>
          <c:xVal>
            <c:numRef>
              <c:f>Sheet1!$B$8:$K$8</c:f>
              <c:numCache>
                <c:formatCode>General</c:formatCode>
                <c:ptCount val="10"/>
                <c:pt idx="0">
                  <c:v>974</c:v>
                </c:pt>
                <c:pt idx="1">
                  <c:v>942</c:v>
                </c:pt>
                <c:pt idx="2">
                  <c:v>909</c:v>
                </c:pt>
                <c:pt idx="3">
                  <c:v>747</c:v>
                </c:pt>
                <c:pt idx="4">
                  <c:v>714</c:v>
                </c:pt>
                <c:pt idx="5">
                  <c:v>682</c:v>
                </c:pt>
                <c:pt idx="6">
                  <c:v>552</c:v>
                </c:pt>
                <c:pt idx="7">
                  <c:v>519</c:v>
                </c:pt>
                <c:pt idx="8">
                  <c:v>487</c:v>
                </c:pt>
                <c:pt idx="9">
                  <c:v>357</c:v>
                </c:pt>
              </c:numCache>
            </c:numRef>
          </c:xVal>
          <c:yVal>
            <c:numRef>
              <c:f>Sheet1!$B$1:$V$1</c:f>
              <c:numCache>
                <c:formatCode>General</c:formatCode>
                <c:ptCount val="21"/>
                <c:pt idx="0">
                  <c:v>1140.54</c:v>
                </c:pt>
                <c:pt idx="1">
                  <c:v>1105.6199999999999</c:v>
                </c:pt>
                <c:pt idx="2">
                  <c:v>1065.1400000000001</c:v>
                </c:pt>
                <c:pt idx="3">
                  <c:v>877.34</c:v>
                </c:pt>
                <c:pt idx="4">
                  <c:v>838.88</c:v>
                </c:pt>
                <c:pt idx="5">
                  <c:v>801.37</c:v>
                </c:pt>
                <c:pt idx="6">
                  <c:v>648.4</c:v>
                </c:pt>
                <c:pt idx="7">
                  <c:v>609.91</c:v>
                </c:pt>
                <c:pt idx="8">
                  <c:v>572.41</c:v>
                </c:pt>
                <c:pt idx="9">
                  <c:v>419.44</c:v>
                </c:pt>
                <c:pt idx="10">
                  <c:v>389.83</c:v>
                </c:pt>
                <c:pt idx="11">
                  <c:v>373.05</c:v>
                </c:pt>
                <c:pt idx="12">
                  <c:v>356.27</c:v>
                </c:pt>
                <c:pt idx="13">
                  <c:v>288.18</c:v>
                </c:pt>
                <c:pt idx="14">
                  <c:v>271.39999999999998</c:v>
                </c:pt>
                <c:pt idx="15">
                  <c:v>254.62</c:v>
                </c:pt>
                <c:pt idx="16">
                  <c:v>186.52</c:v>
                </c:pt>
                <c:pt idx="17">
                  <c:v>151.97999999999999</c:v>
                </c:pt>
                <c:pt idx="18">
                  <c:v>143.1</c:v>
                </c:pt>
                <c:pt idx="19">
                  <c:v>134.22</c:v>
                </c:pt>
                <c:pt idx="20">
                  <c:v>98.3</c:v>
                </c:pt>
              </c:numCache>
            </c:numRef>
          </c:yVal>
          <c:smooth val="1"/>
        </c:ser>
        <c:dLbls>
          <c:showLegendKey val="0"/>
          <c:showVal val="0"/>
          <c:showCatName val="0"/>
          <c:showSerName val="0"/>
          <c:showPercent val="0"/>
          <c:showBubbleSize val="0"/>
        </c:dLbls>
        <c:axId val="556165680"/>
        <c:axId val="636058064"/>
      </c:scatterChart>
      <c:valAx>
        <c:axId val="556165680"/>
        <c:scaling>
          <c:orientation val="minMax"/>
        </c:scaling>
        <c:delete val="0"/>
        <c:axPos val="b"/>
        <c:majorGridlines>
          <c:spPr>
            <a:ln w="9525" cap="flat" cmpd="sng" algn="ctr">
              <a:solidFill>
                <a:schemeClr val="dk1">
                  <a:lumMod val="15000"/>
                  <a:lumOff val="85000"/>
                </a:schemeClr>
              </a:solidFill>
              <a:round/>
            </a:ln>
            <a:effectLst/>
          </c:spPr>
        </c:majorGridlines>
        <c:title>
          <c:tx>
            <c:rich>
              <a:bodyPr rot="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r>
                  <a:rPr lang="en-US"/>
                  <a:t>Viscosity(Kg/m-s)</a:t>
                </a:r>
              </a:p>
            </c:rich>
          </c:tx>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636058064"/>
        <c:crosses val="autoZero"/>
        <c:crossBetween val="midCat"/>
      </c:valAx>
      <c:valAx>
        <c:axId val="636058064"/>
        <c:scaling>
          <c:orientation val="minMax"/>
        </c:scaling>
        <c:delete val="0"/>
        <c:axPos val="l"/>
        <c:majorGridlines>
          <c:spPr>
            <a:ln w="9525" cap="flat" cmpd="sng" algn="ctr">
              <a:solidFill>
                <a:schemeClr val="dk1">
                  <a:lumMod val="15000"/>
                  <a:lumOff val="85000"/>
                </a:schemeClr>
              </a:soli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r>
                  <a:rPr lang="en-US"/>
                  <a:t>Pressure(atm)</a:t>
                </a:r>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556165680"/>
        <c:crosses val="autoZero"/>
        <c:crossBetween val="midCat"/>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v>f=20KHz</c:v>
          </c:tx>
          <c:spPr>
            <a:ln w="9525" cap="rnd">
              <a:solidFill>
                <a:srgbClr val="C00000">
                  <a:alpha val="50000"/>
                </a:srgbClr>
              </a:solidFill>
              <a:round/>
            </a:ln>
            <a:effectLst/>
          </c:spPr>
          <c:marker>
            <c:symbol val="none"/>
          </c:marker>
          <c:xVal>
            <c:numRef>
              <c:f>Sheet1!$B$10:$K$10</c:f>
              <c:numCache>
                <c:formatCode>General</c:formatCode>
                <c:ptCount val="10"/>
                <c:pt idx="0">
                  <c:v>12108.63</c:v>
                </c:pt>
                <c:pt idx="1">
                  <c:v>11837.5</c:v>
                </c:pt>
                <c:pt idx="2">
                  <c:v>11351.63</c:v>
                </c:pt>
                <c:pt idx="3">
                  <c:v>8931.5</c:v>
                </c:pt>
                <c:pt idx="4">
                  <c:v>8422.32</c:v>
                </c:pt>
                <c:pt idx="5">
                  <c:v>7982.36</c:v>
                </c:pt>
                <c:pt idx="6">
                  <c:v>6629.61</c:v>
                </c:pt>
                <c:pt idx="7">
                  <c:v>6213.58</c:v>
                </c:pt>
                <c:pt idx="8">
                  <c:v>5981.4</c:v>
                </c:pt>
                <c:pt idx="9">
                  <c:v>4056.92</c:v>
                </c:pt>
              </c:numCache>
            </c:numRef>
          </c:xVal>
          <c:yVal>
            <c:numRef>
              <c:f>Sheet1!$B$1:$V$1</c:f>
              <c:numCache>
                <c:formatCode>General</c:formatCode>
                <c:ptCount val="21"/>
                <c:pt idx="0">
                  <c:v>1140.54</c:v>
                </c:pt>
                <c:pt idx="1">
                  <c:v>1105.6199999999999</c:v>
                </c:pt>
                <c:pt idx="2">
                  <c:v>1065.1400000000001</c:v>
                </c:pt>
                <c:pt idx="3">
                  <c:v>877.34</c:v>
                </c:pt>
                <c:pt idx="4">
                  <c:v>838.88</c:v>
                </c:pt>
                <c:pt idx="5">
                  <c:v>801.37</c:v>
                </c:pt>
                <c:pt idx="6">
                  <c:v>648.4</c:v>
                </c:pt>
                <c:pt idx="7">
                  <c:v>609.91</c:v>
                </c:pt>
                <c:pt idx="8">
                  <c:v>572.41</c:v>
                </c:pt>
                <c:pt idx="9">
                  <c:v>419.44</c:v>
                </c:pt>
                <c:pt idx="10">
                  <c:v>389.83</c:v>
                </c:pt>
                <c:pt idx="11">
                  <c:v>373.05</c:v>
                </c:pt>
                <c:pt idx="12">
                  <c:v>356.27</c:v>
                </c:pt>
                <c:pt idx="13">
                  <c:v>288.18</c:v>
                </c:pt>
                <c:pt idx="14">
                  <c:v>271.39999999999998</c:v>
                </c:pt>
                <c:pt idx="15">
                  <c:v>254.62</c:v>
                </c:pt>
                <c:pt idx="16">
                  <c:v>186.52</c:v>
                </c:pt>
                <c:pt idx="17">
                  <c:v>151.97999999999999</c:v>
                </c:pt>
                <c:pt idx="18">
                  <c:v>143.1</c:v>
                </c:pt>
                <c:pt idx="19">
                  <c:v>134.22</c:v>
                </c:pt>
                <c:pt idx="20">
                  <c:v>98.3</c:v>
                </c:pt>
              </c:numCache>
            </c:numRef>
          </c:yVal>
          <c:smooth val="1"/>
        </c:ser>
        <c:ser>
          <c:idx val="1"/>
          <c:order val="1"/>
          <c:tx>
            <c:v>f=15KHz</c:v>
          </c:tx>
          <c:spPr>
            <a:ln w="9525" cap="rnd">
              <a:solidFill>
                <a:schemeClr val="accent2">
                  <a:alpha val="50000"/>
                </a:schemeClr>
              </a:solidFill>
              <a:round/>
            </a:ln>
            <a:effectLst/>
          </c:spPr>
          <c:marker>
            <c:symbol val="none"/>
          </c:marker>
          <c:xVal>
            <c:numRef>
              <c:f>Sheet1!$B$11:$K$11</c:f>
              <c:numCache>
                <c:formatCode>General</c:formatCode>
                <c:ptCount val="10"/>
                <c:pt idx="0">
                  <c:v>5514.12</c:v>
                </c:pt>
                <c:pt idx="1">
                  <c:v>5001.8599999999997</c:v>
                </c:pt>
                <c:pt idx="2">
                  <c:v>4981.24</c:v>
                </c:pt>
                <c:pt idx="3">
                  <c:v>3856.65</c:v>
                </c:pt>
                <c:pt idx="4">
                  <c:v>3722.14</c:v>
                </c:pt>
                <c:pt idx="5">
                  <c:v>3461.12</c:v>
                </c:pt>
                <c:pt idx="6">
                  <c:v>2791.39</c:v>
                </c:pt>
                <c:pt idx="7">
                  <c:v>2321.4499999999998</c:v>
                </c:pt>
                <c:pt idx="8">
                  <c:v>2106.41</c:v>
                </c:pt>
                <c:pt idx="9">
                  <c:v>1120.51</c:v>
                </c:pt>
              </c:numCache>
            </c:numRef>
          </c:xVal>
          <c:yVal>
            <c:numRef>
              <c:f>Sheet1!$B$1:$V$1</c:f>
              <c:numCache>
                <c:formatCode>General</c:formatCode>
                <c:ptCount val="21"/>
                <c:pt idx="0">
                  <c:v>1140.54</c:v>
                </c:pt>
                <c:pt idx="1">
                  <c:v>1105.6199999999999</c:v>
                </c:pt>
                <c:pt idx="2">
                  <c:v>1065.1400000000001</c:v>
                </c:pt>
                <c:pt idx="3">
                  <c:v>877.34</c:v>
                </c:pt>
                <c:pt idx="4">
                  <c:v>838.88</c:v>
                </c:pt>
                <c:pt idx="5">
                  <c:v>801.37</c:v>
                </c:pt>
                <c:pt idx="6">
                  <c:v>648.4</c:v>
                </c:pt>
                <c:pt idx="7">
                  <c:v>609.91</c:v>
                </c:pt>
                <c:pt idx="8">
                  <c:v>572.41</c:v>
                </c:pt>
                <c:pt idx="9">
                  <c:v>419.44</c:v>
                </c:pt>
                <c:pt idx="10">
                  <c:v>389.83</c:v>
                </c:pt>
                <c:pt idx="11">
                  <c:v>373.05</c:v>
                </c:pt>
                <c:pt idx="12">
                  <c:v>356.27</c:v>
                </c:pt>
                <c:pt idx="13">
                  <c:v>288.18</c:v>
                </c:pt>
                <c:pt idx="14">
                  <c:v>271.39999999999998</c:v>
                </c:pt>
                <c:pt idx="15">
                  <c:v>254.62</c:v>
                </c:pt>
                <c:pt idx="16">
                  <c:v>186.52</c:v>
                </c:pt>
                <c:pt idx="17">
                  <c:v>151.97999999999999</c:v>
                </c:pt>
                <c:pt idx="18">
                  <c:v>143.1</c:v>
                </c:pt>
                <c:pt idx="19">
                  <c:v>134.22</c:v>
                </c:pt>
                <c:pt idx="20">
                  <c:v>98.3</c:v>
                </c:pt>
              </c:numCache>
            </c:numRef>
          </c:yVal>
          <c:smooth val="1"/>
        </c:ser>
        <c:ser>
          <c:idx val="2"/>
          <c:order val="2"/>
          <c:tx>
            <c:v>f=10KHz</c:v>
          </c:tx>
          <c:spPr>
            <a:ln w="9525" cap="rnd">
              <a:solidFill>
                <a:schemeClr val="tx2">
                  <a:lumMod val="85000"/>
                  <a:lumOff val="15000"/>
                  <a:alpha val="50000"/>
                </a:schemeClr>
              </a:solidFill>
              <a:round/>
            </a:ln>
            <a:effectLst/>
          </c:spPr>
          <c:marker>
            <c:symbol val="none"/>
          </c:marker>
          <c:xVal>
            <c:numRef>
              <c:f>Sheet1!$B$12:$K$12</c:f>
              <c:numCache>
                <c:formatCode>General</c:formatCode>
                <c:ptCount val="10"/>
                <c:pt idx="0">
                  <c:v>2200.71</c:v>
                </c:pt>
                <c:pt idx="1">
                  <c:v>2121.63</c:v>
                </c:pt>
                <c:pt idx="2">
                  <c:v>1986.51</c:v>
                </c:pt>
                <c:pt idx="3">
                  <c:v>1821.82</c:v>
                </c:pt>
                <c:pt idx="4">
                  <c:v>1734.12</c:v>
                </c:pt>
                <c:pt idx="5">
                  <c:v>1651.96</c:v>
                </c:pt>
                <c:pt idx="6">
                  <c:v>1549.24</c:v>
                </c:pt>
                <c:pt idx="7">
                  <c:v>1466.11</c:v>
                </c:pt>
                <c:pt idx="8">
                  <c:v>1286.9100000000001</c:v>
                </c:pt>
                <c:pt idx="9">
                  <c:v>1008.22</c:v>
                </c:pt>
              </c:numCache>
            </c:numRef>
          </c:xVal>
          <c:yVal>
            <c:numRef>
              <c:f>Sheet1!$B$1:$V$1</c:f>
              <c:numCache>
                <c:formatCode>General</c:formatCode>
                <c:ptCount val="21"/>
                <c:pt idx="0">
                  <c:v>1140.54</c:v>
                </c:pt>
                <c:pt idx="1">
                  <c:v>1105.6199999999999</c:v>
                </c:pt>
                <c:pt idx="2">
                  <c:v>1065.1400000000001</c:v>
                </c:pt>
                <c:pt idx="3">
                  <c:v>877.34</c:v>
                </c:pt>
                <c:pt idx="4">
                  <c:v>838.88</c:v>
                </c:pt>
                <c:pt idx="5">
                  <c:v>801.37</c:v>
                </c:pt>
                <c:pt idx="6">
                  <c:v>648.4</c:v>
                </c:pt>
                <c:pt idx="7">
                  <c:v>609.91</c:v>
                </c:pt>
                <c:pt idx="8">
                  <c:v>572.41</c:v>
                </c:pt>
                <c:pt idx="9">
                  <c:v>419.44</c:v>
                </c:pt>
                <c:pt idx="10">
                  <c:v>389.83</c:v>
                </c:pt>
                <c:pt idx="11">
                  <c:v>373.05</c:v>
                </c:pt>
                <c:pt idx="12">
                  <c:v>356.27</c:v>
                </c:pt>
                <c:pt idx="13">
                  <c:v>288.18</c:v>
                </c:pt>
                <c:pt idx="14">
                  <c:v>271.39999999999998</c:v>
                </c:pt>
                <c:pt idx="15">
                  <c:v>254.62</c:v>
                </c:pt>
                <c:pt idx="16">
                  <c:v>186.52</c:v>
                </c:pt>
                <c:pt idx="17">
                  <c:v>151.97999999999999</c:v>
                </c:pt>
                <c:pt idx="18">
                  <c:v>143.1</c:v>
                </c:pt>
                <c:pt idx="19">
                  <c:v>134.22</c:v>
                </c:pt>
                <c:pt idx="20">
                  <c:v>98.3</c:v>
                </c:pt>
              </c:numCache>
            </c:numRef>
          </c:yVal>
          <c:smooth val="1"/>
        </c:ser>
        <c:dLbls>
          <c:showLegendKey val="0"/>
          <c:showVal val="0"/>
          <c:showCatName val="0"/>
          <c:showSerName val="0"/>
          <c:showPercent val="0"/>
          <c:showBubbleSize val="0"/>
        </c:dLbls>
        <c:axId val="636061424"/>
        <c:axId val="636061984"/>
      </c:scatterChart>
      <c:valAx>
        <c:axId val="636061424"/>
        <c:scaling>
          <c:orientation val="minMax"/>
        </c:scaling>
        <c:delete val="0"/>
        <c:axPos val="b"/>
        <c:majorGridlines>
          <c:spPr>
            <a:ln w="9525" cap="flat" cmpd="sng" algn="ctr">
              <a:solidFill>
                <a:schemeClr val="dk1">
                  <a:lumMod val="15000"/>
                  <a:lumOff val="85000"/>
                </a:schemeClr>
              </a:solidFill>
              <a:round/>
            </a:ln>
            <a:effectLst/>
          </c:spPr>
        </c:majorGridlines>
        <c:title>
          <c:tx>
            <c:rich>
              <a:bodyPr rot="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r>
                  <a:rPr lang="en-US"/>
                  <a:t>Temp(C)</a:t>
                </a:r>
              </a:p>
            </c:rich>
          </c:tx>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636061984"/>
        <c:crosses val="autoZero"/>
        <c:crossBetween val="midCat"/>
      </c:valAx>
      <c:valAx>
        <c:axId val="636061984"/>
        <c:scaling>
          <c:orientation val="minMax"/>
        </c:scaling>
        <c:delete val="0"/>
        <c:axPos val="l"/>
        <c:majorGridlines>
          <c:spPr>
            <a:ln w="9525" cap="flat" cmpd="sng" algn="ctr">
              <a:solidFill>
                <a:schemeClr val="dk1">
                  <a:lumMod val="15000"/>
                  <a:lumOff val="85000"/>
                </a:schemeClr>
              </a:soli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r>
                  <a:rPr lang="en-US"/>
                  <a:t>Pressure(aTM)</a:t>
                </a:r>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636061424"/>
        <c:crosses val="autoZero"/>
        <c:crossBetween val="midCat"/>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0">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tx1"/>
    </cs:fontRef>
    <cs:spPr>
      <a:ln w="9525" cap="rnd">
        <a:solidFill>
          <a:schemeClr val="phClr">
            <a:alpha val="50000"/>
          </a:scheme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15000"/>
            <a:lumOff val="8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50">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tx1"/>
    </cs:fontRef>
    <cs:spPr>
      <a:ln w="9525" cap="rnd">
        <a:solidFill>
          <a:schemeClr val="phClr">
            <a:alpha val="50000"/>
          </a:scheme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15000"/>
            <a:lumOff val="8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50">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tx1"/>
    </cs:fontRef>
    <cs:spPr>
      <a:ln w="9525" cap="rnd">
        <a:solidFill>
          <a:schemeClr val="phClr">
            <a:alpha val="50000"/>
          </a:scheme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15000"/>
            <a:lumOff val="8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spPr>
      <a:ln w="9525" cap="flat" cmpd="sng" algn="ctr">
        <a:solidFill>
          <a:schemeClr val="dk1">
            <a:lumMod val="15000"/>
            <a:lumOff val="85000"/>
            <a:alpha val="54000"/>
          </a:schemeClr>
        </a:solidFill>
        <a:round/>
      </a:ln>
    </cs:spPr>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12/15/2016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12/15/2016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12/15/2016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12/15/2016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12/15/2016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12/15/2016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12/15/2016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12/15/2016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12/15/2016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12/15/2016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12/15/2016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12/15/2016</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12/15/2016</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ar-SA" sz="3600" dirty="0">
                <a:solidFill>
                  <a:srgbClr val="FF0000"/>
                </a:solidFill>
                <a:effectLst/>
                <a:cs typeface="B Titr" panose="00000700000000000000" pitchFamily="2" charset="-78"/>
              </a:rPr>
              <a:t>تحلیل امواج فراصوت در جریان سیال مغشوش اطراف استوانه متحرک</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امیر ابراهیمی عراق نژاد</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اردیبهشت 95</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413017"/>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895600" y="0"/>
            <a:ext cx="6096000" cy="457200"/>
          </a:xfrm>
        </p:spPr>
        <p:txBody>
          <a:bodyPr>
            <a:normAutofit fontScale="90000"/>
          </a:bodyPr>
          <a:lstStyle/>
          <a:p>
            <a:pPr algn="r"/>
            <a:r>
              <a:rPr lang="en-US" sz="5400" dirty="0">
                <a:solidFill>
                  <a:srgbClr val="FF0000"/>
                </a:solidFill>
                <a:cs typeface="B Titr" panose="00000700000000000000" pitchFamily="2" charset="-78"/>
              </a:rPr>
              <a:t/>
            </a:r>
            <a:br>
              <a:rPr lang="en-US" sz="5400" dirty="0">
                <a:solidFill>
                  <a:srgbClr val="FF0000"/>
                </a:solidFill>
                <a:cs typeface="B Titr" panose="00000700000000000000" pitchFamily="2" charset="-78"/>
              </a:rPr>
            </a:br>
            <a:r>
              <a:rPr lang="fa-IR" sz="2800" b="1" dirty="0" smtClean="0">
                <a:cs typeface="B Titr" pitchFamily="2" charset="-78"/>
              </a:rPr>
              <a:t>نتابج حاصل از</a:t>
            </a:r>
            <a:r>
              <a:rPr lang="fa-IR" sz="2800" b="1" dirty="0">
                <a:cs typeface="B Titr" pitchFamily="2" charset="-78"/>
              </a:rPr>
              <a:t>شبیه سازی </a:t>
            </a:r>
            <a:r>
              <a:rPr lang="fa-IR" sz="2800" b="1" dirty="0" smtClean="0">
                <a:cs typeface="B Titr" pitchFamily="2" charset="-78"/>
              </a:rPr>
              <a:t> </a:t>
            </a:r>
            <a:r>
              <a:rPr lang="fa-IR" sz="2800" b="1" dirty="0">
                <a:cs typeface="B Titr" pitchFamily="2" charset="-78"/>
              </a:rPr>
              <a:t>در نرم افزار فلوئنت</a:t>
            </a:r>
            <a:endParaRPr lang="en-US" sz="2700" b="1" dirty="0">
              <a:solidFill>
                <a:schemeClr val="tx1"/>
              </a:solidFill>
              <a:latin typeface="Times New Roman" panose="02020603050405020304" pitchFamily="18" charset="0"/>
              <a:ea typeface="+mn-ea"/>
              <a:cs typeface="Titr" pitchFamily="2" charset="-78"/>
            </a:endParaRPr>
          </a:p>
        </p:txBody>
      </p:sp>
      <p:sp>
        <p:nvSpPr>
          <p:cNvPr id="7" name="Content Placeholder 2"/>
          <p:cNvSpPr>
            <a:spLocks noGrp="1"/>
          </p:cNvSpPr>
          <p:nvPr>
            <p:ph idx="1"/>
          </p:nvPr>
        </p:nvSpPr>
        <p:spPr>
          <a:xfrm>
            <a:off x="152400" y="1066800"/>
            <a:ext cx="8839200" cy="4404360"/>
          </a:xfrm>
        </p:spPr>
        <p:txBody>
          <a:bodyPr>
            <a:noAutofit/>
          </a:bodyPr>
          <a:lstStyle/>
          <a:p>
            <a:pPr algn="r" rtl="1"/>
            <a:r>
              <a:rPr lang="fa-IR" sz="2400" dirty="0" smtClean="0">
                <a:cs typeface="B Titr" panose="00000700000000000000" pitchFamily="2" charset="-78"/>
              </a:rPr>
              <a:t>1</a:t>
            </a:r>
            <a:r>
              <a:rPr lang="ar-SA" sz="2400" dirty="0" smtClean="0">
                <a:cs typeface="B Titr" panose="00000700000000000000" pitchFamily="2" charset="-78"/>
              </a:rPr>
              <a:t>-نتایج </a:t>
            </a:r>
            <a:r>
              <a:rPr lang="ar-SA" sz="2400" dirty="0">
                <a:cs typeface="B Titr" panose="00000700000000000000" pitchFamily="2" charset="-78"/>
              </a:rPr>
              <a:t>بدست آمده بیانگر این موضوع است که تغییرات فشار و چگالی با فرکانس بفرم خطی بوده </a:t>
            </a:r>
            <a:r>
              <a:rPr lang="fa-IR" sz="2400" dirty="0">
                <a:cs typeface="B Titr" panose="00000700000000000000" pitchFamily="2" charset="-78"/>
              </a:rPr>
              <a:t> است، و در سه حالت برای فرکانسهای 10 ،15 و 20 کیلو هرتز ثابت بوده و می توان مشاهده نمود.</a:t>
            </a:r>
            <a:endParaRPr lang="en-US" sz="2400" dirty="0">
              <a:cs typeface="B Titr" panose="00000700000000000000" pitchFamily="2" charset="-78"/>
            </a:endParaRPr>
          </a:p>
          <a:p>
            <a:pPr algn="r" rtl="1"/>
            <a:r>
              <a:rPr lang="fa-IR" sz="2400" dirty="0">
                <a:cs typeface="B Titr" panose="00000700000000000000" pitchFamily="2" charset="-78"/>
              </a:rPr>
              <a:t>2-در بررسی تغییرات فشار نسبت به ویسکوزیته با افزایش فرکانس مشخص شده که با افزایش فرکانس محدوده تغییرات ویسکوزیته نیز افزایش می یابد،یعنی برای فرکانس 20 کیلوهرتز مشاهده می کنیم که بیشترین تغییرات ویسکوزیته را برای سیال در این فرکانس داریم که فرکانس 20 کیلوهرتز با رنگ آبی،15 کیلوهرتز با رنگ نارنجی و 10 کیلوهرتز با رنگ خاکستری نمایش داده شده است.می توان نتیجه گرفت که هرچه فرکانس افزایش می یابد دامنه تغییرات ویسکوزیته نیز افزایش می یابد.</a:t>
            </a:r>
            <a:endParaRPr lang="en-US" sz="2400" dirty="0">
              <a:cs typeface="B Titr" panose="00000700000000000000" pitchFamily="2" charset="-78"/>
            </a:endParaRPr>
          </a:p>
          <a:p>
            <a:pPr algn="r" rtl="1"/>
            <a:r>
              <a:rPr lang="fa-IR" sz="2400" dirty="0">
                <a:cs typeface="B Titr" panose="00000700000000000000" pitchFamily="2" charset="-78"/>
              </a:rPr>
              <a:t>3-در بررسی تغییرات فرکانس ارتعاش استوانه نسبت به فشار و دمای حباب های ایجاد شده مشخص شده است که با افزایش فرکانس دما نیز افزایش می یابد و برای حالتی که ما بیشترین فرکانس را داریم بیشترین تغییرات دمایی را مشاهده می کنیم.نتیجه میگیریم که افزایش فرکانس با افزایش دما رابطه مستقیم دارد.</a:t>
            </a:r>
            <a:endParaRPr lang="en-US" sz="2400" dirty="0">
              <a:cs typeface="B Titr" panose="00000700000000000000" pitchFamily="2" charset="-78"/>
            </a:endParaRPr>
          </a:p>
          <a:p>
            <a:pPr algn="r" rtl="1">
              <a:lnSpc>
                <a:spcPct val="150000"/>
              </a:lnSpc>
              <a:buClr>
                <a:srgbClr val="002060"/>
              </a:buClr>
              <a:buFont typeface="Wingdings" pitchFamily="2" charset="2"/>
              <a:buChar char="ü"/>
            </a:pPr>
            <a:endParaRPr lang="fa-IR" sz="2800" dirty="0">
              <a:cs typeface="B Titr" panose="00000700000000000000" pitchFamily="2" charset="-78"/>
            </a:endParaRPr>
          </a:p>
          <a:p>
            <a:pPr algn="r" rtl="1"/>
            <a:endParaRPr lang="en-US" sz="2800" dirty="0">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457200" y="1447800"/>
                <a:ext cx="8229600" cy="4800600"/>
              </a:xfrm>
            </p:spPr>
            <p:txBody>
              <a:bodyPr>
                <a:noAutofit/>
              </a:bodyPr>
              <a:lstStyle/>
              <a:p>
                <a:pPr marL="109728" indent="0" algn="just" rtl="1">
                  <a:lnSpc>
                    <a:spcPct val="150000"/>
                  </a:lnSpc>
                  <a:buNone/>
                </a:pPr>
                <a:r>
                  <a:rPr lang="fa-IR" sz="2400" b="1" dirty="0" smtClean="0">
                    <a:cs typeface="B Titr" panose="00000700000000000000" pitchFamily="2" charset="-78"/>
                  </a:rPr>
                  <a:t>1- آشنایی با معادلات مربوط به مدل های چند فازی و مدل های آشفتگی و نیز معادلات انتقال جرم</a:t>
                </a:r>
              </a:p>
              <a:p>
                <a:pPr marL="109728" indent="0" algn="just" rtl="1">
                  <a:lnSpc>
                    <a:spcPct val="150000"/>
                  </a:lnSpc>
                  <a:buNone/>
                </a:pPr>
                <a:r>
                  <a:rPr lang="fa-IR" sz="2400" b="1" dirty="0" smtClean="0">
                    <a:cs typeface="B Titr" panose="00000700000000000000" pitchFamily="2" charset="-78"/>
                  </a:rPr>
                  <a:t>2- آشنایی و نحوه کار با مدل آشفتگی </a:t>
                </a:r>
                <a14:m>
                  <m:oMath xmlns:m="http://schemas.openxmlformats.org/officeDocument/2006/math">
                    <m:r>
                      <a:rPr lang="en-US" sz="2400" i="1">
                        <a:latin typeface="Cambria Math" panose="02040503050406030204" pitchFamily="18" charset="0"/>
                      </a:rPr>
                      <m:t>𝑘</m:t>
                    </m:r>
                    <m:r>
                      <a:rPr lang="en-US" sz="2400" i="1">
                        <a:latin typeface="Cambria Math" panose="02040503050406030204" pitchFamily="18" charset="0"/>
                      </a:rPr>
                      <m:t>−</m:t>
                    </m:r>
                    <m:r>
                      <a:rPr lang="en-US" sz="2400" i="1">
                        <a:latin typeface="Cambria Math" panose="02040503050406030204" pitchFamily="18" charset="0"/>
                      </a:rPr>
                      <m:t>𝜀</m:t>
                    </m:r>
                  </m:oMath>
                </a14:m>
                <a:r>
                  <a:rPr lang="ar-SA" sz="2400" dirty="0">
                    <a:cs typeface="B Titr" panose="00000700000000000000" pitchFamily="2" charset="-78"/>
                  </a:rPr>
                  <a:t> استاندارد </a:t>
                </a:r>
                <a:endParaRPr lang="fa-IR" sz="2400" b="1" dirty="0" smtClean="0">
                  <a:cs typeface="B Titr" panose="00000700000000000000" pitchFamily="2" charset="-78"/>
                </a:endParaRPr>
              </a:p>
              <a:p>
                <a:pPr marL="109728" indent="0" algn="just" rtl="1">
                  <a:lnSpc>
                    <a:spcPct val="150000"/>
                  </a:lnSpc>
                  <a:buNone/>
                </a:pPr>
                <a:r>
                  <a:rPr lang="fa-IR" sz="2400" b="1" dirty="0" smtClean="0">
                    <a:cs typeface="B Titr" panose="00000700000000000000" pitchFamily="2" charset="-78"/>
                  </a:rPr>
                  <a:t>3- نحوه بررسی بوجود آمدن پدیده کاویتاسیون</a:t>
                </a: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457200" y="1447800"/>
                <a:ext cx="8229600" cy="4800600"/>
              </a:xfrm>
              <a:blipFill rotWithShape="0">
                <a:blip r:embed="rId2"/>
                <a:stretch>
                  <a:fillRect l="-1852"/>
                </a:stretch>
              </a:blipFill>
            </p:spPr>
            <p:txBody>
              <a:bodyPr/>
              <a:lstStyle/>
              <a:p>
                <a:r>
                  <a:rPr lang="en-US">
                    <a:noFill/>
                  </a:rPr>
                  <a:t> </a:t>
                </a:r>
              </a:p>
            </p:txBody>
          </p:sp>
        </mc:Fallback>
      </mc:AlternateContent>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شبیه سازی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579877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
        <p:nvSpPr>
          <p:cNvPr id="5" name="Subtitle 2"/>
          <p:cNvSpPr txBox="1">
            <a:spLocks/>
          </p:cNvSpPr>
          <p:nvPr/>
        </p:nvSpPr>
        <p:spPr>
          <a:xfrm>
            <a:off x="-5105400" y="1448118"/>
            <a:ext cx="14003528" cy="3389586"/>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r" rtl="1">
              <a:lnSpc>
                <a:spcPct val="200000"/>
              </a:lnSpc>
            </a:pPr>
            <a:r>
              <a:rPr lang="fa-IR" b="1" dirty="0" smtClean="0">
                <a:cs typeface="B Titr" panose="00000700000000000000" pitchFamily="2" charset="-78"/>
              </a:rPr>
              <a:t>1- آشنایی اولیه با مفاهیم  </a:t>
            </a:r>
            <a:r>
              <a:rPr lang="en-US" b="1" dirty="0" smtClean="0">
                <a:cs typeface="B Titr" panose="00000700000000000000" pitchFamily="2" charset="-78"/>
              </a:rPr>
              <a:t>CFD</a:t>
            </a:r>
            <a:r>
              <a:rPr lang="fa-IR" b="1" dirty="0" smtClean="0">
                <a:cs typeface="B Titr" panose="00000700000000000000" pitchFamily="2" charset="-78"/>
              </a:rPr>
              <a:t> </a:t>
            </a:r>
            <a:endParaRPr lang="en-US" b="1" dirty="0" smtClean="0">
              <a:cs typeface="B Titr" panose="00000700000000000000" pitchFamily="2" charset="-78"/>
            </a:endParaRPr>
          </a:p>
          <a:p>
            <a:pPr algn="r" rtl="1">
              <a:lnSpc>
                <a:spcPct val="200000"/>
              </a:lnSpc>
            </a:pPr>
            <a:r>
              <a:rPr lang="fa-IR" b="1" dirty="0" smtClean="0">
                <a:cs typeface="B Titr" panose="00000700000000000000" pitchFamily="2" charset="-78"/>
              </a:rPr>
              <a:t>2- آشنایی با مفاهیم کاویتاسیون</a:t>
            </a:r>
            <a:endParaRPr lang="en-US" b="1" dirty="0" smtClean="0">
              <a:cs typeface="B Titr" panose="00000700000000000000" pitchFamily="2" charset="-78"/>
            </a:endParaRPr>
          </a:p>
          <a:p>
            <a:pPr algn="r" rtl="1">
              <a:lnSpc>
                <a:spcPct val="200000"/>
              </a:lnSpc>
            </a:pPr>
            <a:r>
              <a:rPr lang="fa-IR" b="1" dirty="0" smtClean="0">
                <a:cs typeface="B Titr" panose="00000700000000000000" pitchFamily="2" charset="-78"/>
              </a:rPr>
              <a:t>3-  آشنایی اولیه با نحوه کار در نرم افزار </a:t>
            </a:r>
            <a:r>
              <a:rPr lang="en-US" b="1" dirty="0" err="1" smtClean="0">
                <a:cs typeface="B Titr" panose="00000700000000000000" pitchFamily="2" charset="-78"/>
              </a:rPr>
              <a:t>Ansys</a:t>
            </a:r>
            <a:r>
              <a:rPr lang="fa-IR" b="1" dirty="0" smtClean="0">
                <a:cs typeface="B Titr" panose="00000700000000000000" pitchFamily="2" charset="-78"/>
              </a:rPr>
              <a:t> و فلوئنت</a:t>
            </a:r>
            <a:endParaRPr lang="en-US" dirty="0"/>
          </a:p>
        </p:txBody>
      </p:sp>
    </p:spTree>
    <p:extLst>
      <p:ext uri="{BB962C8B-B14F-4D97-AF65-F5344CB8AC3E}">
        <p14:creationId xmlns:p14="http://schemas.microsoft.com/office/powerpoint/2010/main" val="4086242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981200"/>
            <a:ext cx="8686800" cy="2862071"/>
          </a:xfrm>
        </p:spPr>
        <p:txBody>
          <a:bodyPr>
            <a:normAutofit fontScale="92500" lnSpcReduction="10000"/>
          </a:bodyPr>
          <a:lstStyle/>
          <a:p>
            <a:pPr algn="just" rtl="1">
              <a:lnSpc>
                <a:spcPct val="200000"/>
              </a:lnSpc>
              <a:buFont typeface="Arial" panose="020B0604020202020204" pitchFamily="34" charset="0"/>
              <a:buChar char="•"/>
            </a:pPr>
            <a:r>
              <a:rPr lang="fa-IR" sz="2400" b="1" dirty="0" smtClean="0">
                <a:latin typeface="Times New Roman" panose="02020603050405020304" pitchFamily="18" charset="0"/>
                <a:cs typeface="B Titr" panose="00000700000000000000" pitchFamily="2" charset="-78"/>
              </a:rPr>
              <a:t>شبیه </a:t>
            </a:r>
            <a:r>
              <a:rPr lang="fa-IR" sz="2400" b="1" dirty="0">
                <a:latin typeface="Times New Roman" panose="02020603050405020304" pitchFamily="18" charset="0"/>
                <a:cs typeface="B Titr" panose="00000700000000000000" pitchFamily="2" charset="-78"/>
              </a:rPr>
              <a:t>سازی پدیده کاویتاسیون در جریان های </a:t>
            </a:r>
            <a:r>
              <a:rPr lang="fa-IR" sz="2400" b="1" dirty="0" smtClean="0">
                <a:latin typeface="Times New Roman" panose="02020603050405020304" pitchFamily="18" charset="0"/>
                <a:cs typeface="B Titr" panose="00000700000000000000" pitchFamily="2" charset="-78"/>
              </a:rPr>
              <a:t>دو فازی</a:t>
            </a:r>
            <a:endParaRPr lang="en-US" sz="2400" b="1" dirty="0" smtClean="0">
              <a:latin typeface="Times New Roman" panose="02020603050405020304" pitchFamily="18" charset="0"/>
              <a:cs typeface="B Titr" panose="00000700000000000000" pitchFamily="2" charset="-78"/>
            </a:endParaRPr>
          </a:p>
          <a:p>
            <a:pPr algn="just" rtl="1">
              <a:lnSpc>
                <a:spcPct val="200000"/>
              </a:lnSpc>
              <a:buFont typeface="Arial" panose="020B0604020202020204" pitchFamily="34" charset="0"/>
              <a:buChar char="•"/>
            </a:pPr>
            <a:r>
              <a:rPr lang="fa-IR" sz="2400" b="1" dirty="0" smtClean="0">
                <a:latin typeface="Times New Roman" panose="02020603050405020304" pitchFamily="18" charset="0"/>
                <a:cs typeface="B Titr" panose="00000700000000000000" pitchFamily="2" charset="-78"/>
              </a:rPr>
              <a:t>تحلیل امواج فراصوت در اطراف استوانه متحرک از جنس مواد کامپوزیت</a:t>
            </a:r>
            <a:endParaRPr lang="en-US" sz="2400" b="1" dirty="0" smtClean="0">
              <a:latin typeface="Times New Roman" panose="02020603050405020304" pitchFamily="18" charset="0"/>
              <a:cs typeface="B Titr" panose="00000700000000000000" pitchFamily="2" charset="-78"/>
            </a:endParaRPr>
          </a:p>
          <a:p>
            <a:pPr algn="just" rtl="1">
              <a:lnSpc>
                <a:spcPct val="200000"/>
              </a:lnSpc>
              <a:buFont typeface="Arial" panose="020B0604020202020204" pitchFamily="34" charset="0"/>
              <a:buChar char="•"/>
            </a:pPr>
            <a:r>
              <a:rPr lang="fa-IR" sz="2400" b="1" dirty="0">
                <a:latin typeface="Times New Roman" panose="02020603050405020304" pitchFamily="18" charset="0"/>
                <a:cs typeface="B Titr" panose="00000700000000000000" pitchFamily="2" charset="-78"/>
              </a:rPr>
              <a:t>تحلیل و بررسی امواج فراصوت در جریان های توربولانسی و اثرات آن بر محیط اطراف </a:t>
            </a: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پروژه های تکمیلی طرح</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658923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
            <a:ext cx="8229600" cy="5550092"/>
          </a:xfrm>
        </p:spPr>
        <p:txBody>
          <a:bodyPr>
            <a:noAutofit/>
          </a:bodyPr>
          <a:lstStyle/>
          <a:p>
            <a:pPr algn="r" rtl="1"/>
            <a:endParaRPr lang="en-US" sz="1600" dirty="0" smtClean="0">
              <a:cs typeface="B Titr" panose="00000700000000000000" pitchFamily="2" charset="-78"/>
            </a:endParaRPr>
          </a:p>
          <a:p>
            <a:pPr algn="r" rtl="1"/>
            <a:endParaRPr lang="en-US" sz="1600" dirty="0">
              <a:cs typeface="B Titr" panose="00000700000000000000" pitchFamily="2" charset="-78"/>
            </a:endParaRPr>
          </a:p>
          <a:p>
            <a:pPr marL="0" indent="0" algn="justLow" rtl="1">
              <a:lnSpc>
                <a:spcPct val="200000"/>
              </a:lnSpc>
              <a:buClr>
                <a:srgbClr val="C00000"/>
              </a:buClr>
              <a:buNone/>
            </a:pPr>
            <a:r>
              <a:rPr lang="fa-IR" sz="2000" dirty="0">
                <a:cs typeface="B Titr" panose="00000700000000000000" pitchFamily="2" charset="-78"/>
              </a:rPr>
              <a:t>1-</a:t>
            </a:r>
            <a:r>
              <a:rPr lang="ar-SA" sz="2000" dirty="0">
                <a:cs typeface="B Titr" panose="00000700000000000000" pitchFamily="2" charset="-78"/>
              </a:rPr>
              <a:t>تعیین دما و فشار مورد نظر در حباب ها که باعث شکست مولکولی شده و این موضوع باعث پایین آمدن ویسکوزیته سیال می شودکه بتوان برای مکش آن از پمپ های معمولی استفاده کرد.بدین مفهوم که بسیاری از چاههای نفتی در اثر بالا بودن ویسکوزیته نفت خام انتقال و پالایش آن هیچ گونه توجیه اقتصادی ندارد بنابراین چنین چاههایی مهر و موم خواهد شد</a:t>
            </a:r>
            <a:r>
              <a:rPr lang="fa-IR" sz="2000" dirty="0">
                <a:cs typeface="B Titr" panose="00000700000000000000" pitchFamily="2" charset="-78"/>
              </a:rPr>
              <a:t>.</a:t>
            </a:r>
          </a:p>
          <a:p>
            <a:pPr marL="0" indent="0" algn="justLow" rtl="1">
              <a:lnSpc>
                <a:spcPct val="200000"/>
              </a:lnSpc>
              <a:buClr>
                <a:srgbClr val="C00000"/>
              </a:buClr>
              <a:buNone/>
            </a:pPr>
            <a:r>
              <a:rPr lang="fa-IR" sz="2000" dirty="0">
                <a:cs typeface="B Titr" panose="00000700000000000000" pitchFamily="2" charset="-78"/>
              </a:rPr>
              <a:t>2- در این </a:t>
            </a:r>
            <a:r>
              <a:rPr lang="ar-SA" sz="2000" dirty="0">
                <a:cs typeface="B Titr" panose="00000700000000000000" pitchFamily="2" charset="-78"/>
              </a:rPr>
              <a:t>شبیه سازی</a:t>
            </a:r>
            <a:r>
              <a:rPr lang="fa-IR" sz="2000" dirty="0">
                <a:cs typeface="B Titr" panose="00000700000000000000" pitchFamily="2" charset="-78"/>
              </a:rPr>
              <a:t> با استفاده از نرم افزار فلوئنت</a:t>
            </a:r>
            <a:r>
              <a:rPr lang="ar-SA" sz="2000" dirty="0">
                <a:cs typeface="B Titr" panose="00000700000000000000" pitchFamily="2" charset="-78"/>
              </a:rPr>
              <a:t> </a:t>
            </a:r>
            <a:r>
              <a:rPr lang="fa-IR" sz="2000" dirty="0">
                <a:cs typeface="B Titr" panose="00000700000000000000" pitchFamily="2" charset="-78"/>
              </a:rPr>
              <a:t>استوانه (</a:t>
            </a:r>
            <a:r>
              <a:rPr lang="en-US" sz="2000" dirty="0">
                <a:cs typeface="B Titr" panose="00000700000000000000" pitchFamily="2" charset="-78"/>
              </a:rPr>
              <a:t>Horn</a:t>
            </a:r>
            <a:r>
              <a:rPr lang="fa-IR" sz="2000" dirty="0">
                <a:cs typeface="B Titr" panose="00000700000000000000" pitchFamily="2" charset="-78"/>
              </a:rPr>
              <a:t>)</a:t>
            </a:r>
            <a:r>
              <a:rPr lang="ar-SA" sz="2000" dirty="0">
                <a:cs typeface="B Titr" panose="00000700000000000000" pitchFamily="2" charset="-78"/>
              </a:rPr>
              <a:t> به صورت </a:t>
            </a:r>
            <a:r>
              <a:rPr lang="fa-IR" sz="2000" dirty="0">
                <a:cs typeface="B Titr" panose="00000700000000000000" pitchFamily="2" charset="-78"/>
              </a:rPr>
              <a:t>دو</a:t>
            </a:r>
            <a:r>
              <a:rPr lang="ar-SA" sz="2000" dirty="0">
                <a:cs typeface="B Titr" panose="00000700000000000000" pitchFamily="2" charset="-78"/>
              </a:rPr>
              <a:t>بعدی مدل شده و با اعمال خواص سیال </a:t>
            </a:r>
            <a:r>
              <a:rPr lang="fa-IR" sz="2000" dirty="0">
                <a:cs typeface="B Titr" panose="00000700000000000000" pitchFamily="2" charset="-78"/>
              </a:rPr>
              <a:t>نفت خام</a:t>
            </a:r>
            <a:r>
              <a:rPr lang="ar-SA" sz="2000" dirty="0">
                <a:cs typeface="B Titr" panose="00000700000000000000" pitchFamily="2" charset="-78"/>
              </a:rPr>
              <a:t> </a:t>
            </a:r>
            <a:r>
              <a:rPr lang="fa-IR" sz="2000" dirty="0">
                <a:cs typeface="B Titr" panose="00000700000000000000" pitchFamily="2" charset="-78"/>
              </a:rPr>
              <a:t>و </a:t>
            </a:r>
            <a:r>
              <a:rPr lang="ar-SA" sz="2000" dirty="0">
                <a:cs typeface="B Titr" panose="00000700000000000000" pitchFamily="2" charset="-78"/>
              </a:rPr>
              <a:t>با حل معادلات </a:t>
            </a:r>
            <a:r>
              <a:rPr lang="fa-IR" sz="2000" dirty="0">
                <a:cs typeface="B Titr" panose="00000700000000000000" pitchFamily="2" charset="-78"/>
              </a:rPr>
              <a:t>ناویر-استوکس </a:t>
            </a:r>
            <a:r>
              <a:rPr lang="ar-SA" sz="2000" dirty="0">
                <a:cs typeface="B Titr" panose="00000700000000000000" pitchFamily="2" charset="-78"/>
              </a:rPr>
              <a:t>و توربولانس </a:t>
            </a:r>
            <a:r>
              <a:rPr lang="fa-IR" sz="2000" dirty="0">
                <a:cs typeface="B Titr" panose="00000700000000000000" pitchFamily="2" charset="-78"/>
              </a:rPr>
              <a:t>، </a:t>
            </a:r>
            <a:r>
              <a:rPr lang="ar-SA" sz="2000" dirty="0">
                <a:cs typeface="B Titr" panose="00000700000000000000" pitchFamily="2" charset="-78"/>
              </a:rPr>
              <a:t>ویژگی­های </a:t>
            </a:r>
            <a:r>
              <a:rPr lang="fa-IR" sz="2000" dirty="0">
                <a:cs typeface="B Titr" panose="00000700000000000000" pitchFamily="2" charset="-78"/>
              </a:rPr>
              <a:t>مختلف سیال و اثر گذاری آن بر روی استوانه </a:t>
            </a:r>
            <a:r>
              <a:rPr lang="ar-SA" sz="2000" dirty="0">
                <a:cs typeface="B Titr" panose="00000700000000000000" pitchFamily="2" charset="-78"/>
              </a:rPr>
              <a:t>مورد بررسی قرار گرفته</a:t>
            </a:r>
            <a:r>
              <a:rPr lang="fa-IR" sz="2000" dirty="0">
                <a:cs typeface="B Titr" panose="00000700000000000000" pitchFamily="2" charset="-78"/>
              </a:rPr>
              <a:t> است.</a:t>
            </a:r>
          </a:p>
          <a:p>
            <a:pPr marL="0" indent="0" algn="justLow" rtl="1">
              <a:lnSpc>
                <a:spcPct val="200000"/>
              </a:lnSpc>
              <a:buClr>
                <a:srgbClr val="C00000"/>
              </a:buClr>
              <a:buNone/>
            </a:pPr>
            <a:r>
              <a:rPr lang="fa-IR" sz="2000" dirty="0">
                <a:cs typeface="B Titr" panose="00000700000000000000" pitchFamily="2" charset="-78"/>
              </a:rPr>
              <a:t>3- استوانه </a:t>
            </a:r>
            <a:r>
              <a:rPr lang="ar-SA" sz="2000" dirty="0">
                <a:cs typeface="B Titr" panose="00000700000000000000" pitchFamily="2" charset="-78"/>
              </a:rPr>
              <a:t>شبیه سازی شده از جنس آلومینیوم بوده و دارا</a:t>
            </a:r>
            <a:r>
              <a:rPr lang="fa-IR" sz="2000" dirty="0">
                <a:cs typeface="B Titr" panose="00000700000000000000" pitchFamily="2" charset="-78"/>
              </a:rPr>
              <a:t>ی قطر 40 میلیمتر میباشد.</a:t>
            </a:r>
            <a:endParaRPr lang="en-US" sz="2000" dirty="0">
              <a:cs typeface="B Titr" panose="00000700000000000000"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72690" y="304800"/>
            <a:ext cx="11601450" cy="430887"/>
          </a:xfrm>
          <a:prstGeom prst="rect">
            <a:avLst/>
          </a:prstGeom>
          <a:noFill/>
        </p:spPr>
        <p:txBody>
          <a:bodyPr wrap="square" rtlCol="0">
            <a:spAutoFit/>
          </a:bodyPr>
          <a:lstStyle/>
          <a:p>
            <a:pPr algn="r" rtl="1"/>
            <a:r>
              <a:rPr lang="fa-IR" sz="2200" b="1" dirty="0" smtClean="0">
                <a:cs typeface="B Titr" pitchFamily="2" charset="-78"/>
              </a:rPr>
              <a:t>شبیه سازی در نرم افزار فلوئنت</a:t>
            </a:r>
            <a:endParaRPr lang="en-US" sz="2200" b="1" dirty="0">
              <a:cs typeface="B Titr" pitchFamily="2" charset="-78"/>
            </a:endParaRPr>
          </a:p>
        </p:txBody>
      </p:sp>
      <p:sp>
        <p:nvSpPr>
          <p:cNvPr id="4" name="TextBox 3"/>
          <p:cNvSpPr txBox="1"/>
          <p:nvPr/>
        </p:nvSpPr>
        <p:spPr>
          <a:xfrm>
            <a:off x="5248567" y="1157587"/>
            <a:ext cx="3644900" cy="369332"/>
          </a:xfrm>
          <a:prstGeom prst="rect">
            <a:avLst/>
          </a:prstGeom>
          <a:noFill/>
        </p:spPr>
        <p:txBody>
          <a:bodyPr wrap="square" rtlCol="0">
            <a:spAutoFit/>
          </a:bodyPr>
          <a:lstStyle/>
          <a:p>
            <a:pPr algn="r"/>
            <a:r>
              <a:rPr lang="fa-IR" b="1" dirty="0" smtClean="0">
                <a:cs typeface="B Nazanin" pitchFamily="2" charset="-78"/>
              </a:rPr>
              <a:t>1- کانتور ارتعاش استوانه در سیال</a:t>
            </a:r>
            <a:endParaRPr lang="en-US" b="1" dirty="0">
              <a:cs typeface="B Nazanin" pitchFamily="2" charset="-78"/>
            </a:endParaRPr>
          </a:p>
        </p:txBody>
      </p:sp>
      <p:pic>
        <p:nvPicPr>
          <p:cNvPr id="5"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1752600"/>
            <a:ext cx="7192416" cy="4389437"/>
          </a:xfrm>
        </p:spPr>
      </p:pic>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133600" y="304800"/>
            <a:ext cx="10972800" cy="597174"/>
          </a:xfrm>
        </p:spPr>
        <p:txBody>
          <a:bodyPr>
            <a:normAutofit fontScale="90000"/>
          </a:bodyPr>
          <a:lstStyle/>
          <a:p>
            <a:pPr algn="r"/>
            <a:r>
              <a:rPr lang="fa-IR" sz="2400" b="1" dirty="0">
                <a:cs typeface="B Titr" pitchFamily="2" charset="-78"/>
              </a:rPr>
              <a:t>شبیه سازی در نرم افزار فلوئنت</a:t>
            </a:r>
            <a:r>
              <a:rPr lang="en-US" sz="2400" b="1" dirty="0">
                <a:cs typeface="B Titr" pitchFamily="2" charset="-78"/>
              </a:rPr>
              <a:t/>
            </a:r>
            <a:br>
              <a:rPr lang="en-US" sz="2400" b="1" dirty="0">
                <a:cs typeface="B Titr" pitchFamily="2" charset="-78"/>
              </a:rPr>
            </a:br>
            <a:endParaRPr lang="en-US" sz="2400" b="1" dirty="0">
              <a:solidFill>
                <a:schemeClr val="tx1"/>
              </a:solidFill>
              <a:latin typeface="+mn-lt"/>
              <a:ea typeface="+mn-ea"/>
              <a:cs typeface="B Titr" pitchFamily="2" charset="-78"/>
            </a:endParaRPr>
          </a:p>
        </p:txBody>
      </p:sp>
      <p:sp>
        <p:nvSpPr>
          <p:cNvPr id="8" name="TextBox 7"/>
          <p:cNvSpPr txBox="1"/>
          <p:nvPr/>
        </p:nvSpPr>
        <p:spPr>
          <a:xfrm>
            <a:off x="5978770" y="1170726"/>
            <a:ext cx="2882900" cy="646331"/>
          </a:xfrm>
          <a:prstGeom prst="rect">
            <a:avLst/>
          </a:prstGeom>
          <a:noFill/>
        </p:spPr>
        <p:txBody>
          <a:bodyPr wrap="square" rtlCol="0">
            <a:spAutoFit/>
          </a:bodyPr>
          <a:lstStyle/>
          <a:p>
            <a:pPr algn="r"/>
            <a:r>
              <a:rPr lang="fa-IR" b="1" dirty="0" smtClean="0">
                <a:cs typeface="B Nazanin" pitchFamily="2" charset="-78"/>
              </a:rPr>
              <a:t>2- کانتور فشار دینامیکی ایجاد شده توسط استوانه در سیال</a:t>
            </a:r>
            <a:endParaRPr lang="en-US" b="1" dirty="0">
              <a:cs typeface="B Nazanin" pitchFamily="2" charset="-78"/>
            </a:endParaRPr>
          </a:p>
        </p:txBody>
      </p:sp>
      <p:pic>
        <p:nvPicPr>
          <p:cNvPr id="9" name="Picture 8"/>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817057"/>
            <a:ext cx="7112516" cy="4882662"/>
          </a:xfrm>
          <a:prstGeom prst="rect">
            <a:avLst/>
          </a:prstGeom>
          <a:noFill/>
          <a:ln>
            <a:noFill/>
          </a:ln>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957754" y="214956"/>
            <a:ext cx="10972800" cy="655789"/>
          </a:xfrm>
        </p:spPr>
        <p:txBody>
          <a:bodyPr/>
          <a:lstStyle/>
          <a:p>
            <a:pPr algn="r"/>
            <a:r>
              <a:rPr lang="fa-IR" sz="2400" b="1" dirty="0">
                <a:cs typeface="B Titr" pitchFamily="2" charset="-78"/>
              </a:rPr>
              <a:t>شبیه سازی در نرم افزار فلوئنت</a:t>
            </a:r>
            <a:r>
              <a:rPr lang="fa-IR" sz="2400" b="1" dirty="0" smtClean="0">
                <a:solidFill>
                  <a:schemeClr val="tx1"/>
                </a:solidFill>
                <a:latin typeface="Times New Roman" panose="02020603050405020304" pitchFamily="18" charset="0"/>
                <a:ea typeface="+mn-ea"/>
                <a:cs typeface="Titr" pitchFamily="2" charset="-78"/>
              </a:rPr>
              <a:t> </a:t>
            </a:r>
            <a:endParaRPr lang="en-US" sz="2400" b="1" dirty="0">
              <a:solidFill>
                <a:schemeClr val="tx1"/>
              </a:solidFill>
              <a:latin typeface="+mn-lt"/>
              <a:ea typeface="+mn-ea"/>
              <a:cs typeface="B Titr" pitchFamily="2" charset="-78"/>
            </a:endParaRPr>
          </a:p>
        </p:txBody>
      </p:sp>
      <p:sp>
        <p:nvSpPr>
          <p:cNvPr id="8" name="Content Placeholder 2"/>
          <p:cNvSpPr>
            <a:spLocks noGrp="1"/>
          </p:cNvSpPr>
          <p:nvPr>
            <p:ph idx="1"/>
          </p:nvPr>
        </p:nvSpPr>
        <p:spPr>
          <a:xfrm>
            <a:off x="5486400" y="870745"/>
            <a:ext cx="10972800" cy="4765431"/>
          </a:xfrm>
        </p:spPr>
        <p:txBody>
          <a:bodyPr/>
          <a:lstStyle/>
          <a:p>
            <a:pPr marL="0" indent="0">
              <a:buNone/>
            </a:pPr>
            <a:r>
              <a:rPr lang="fa-IR" sz="1800" b="1" dirty="0" smtClean="0">
                <a:cs typeface="B Nazanin" pitchFamily="2" charset="-78"/>
              </a:rPr>
              <a:t>3- کانتور ویسکوزیته </a:t>
            </a:r>
            <a:r>
              <a:rPr lang="fa-IR" sz="1800" b="1" dirty="0">
                <a:cs typeface="B Nazanin" pitchFamily="2" charset="-78"/>
              </a:rPr>
              <a:t>ایجاد شده </a:t>
            </a:r>
            <a:r>
              <a:rPr lang="fa-IR" sz="1800" b="1" dirty="0" smtClean="0">
                <a:cs typeface="B Nazanin" pitchFamily="2" charset="-78"/>
              </a:rPr>
              <a:t>در سیال  </a:t>
            </a:r>
            <a:endParaRPr lang="en-US" sz="1800" b="1" dirty="0">
              <a:cs typeface="B Nazanin" pitchFamily="2" charset="-78"/>
            </a:endParaRPr>
          </a:p>
          <a:p>
            <a:pPr marL="0" lvl="0" indent="0">
              <a:buNone/>
            </a:pPr>
            <a:endParaRPr lang="en-US" dirty="0"/>
          </a:p>
        </p:txBody>
      </p:sp>
      <p:pic>
        <p:nvPicPr>
          <p:cNvPr id="9" name="Picture 8"/>
          <p:cNvPicPr/>
          <p:nvPr/>
        </p:nvPicPr>
        <p:blipFill rotWithShape="1">
          <a:blip r:embed="rId2">
            <a:extLst>
              <a:ext uri="{28A0092B-C50C-407E-A947-70E740481C1C}">
                <a14:useLocalDpi xmlns:a14="http://schemas.microsoft.com/office/drawing/2010/main" val="0"/>
              </a:ext>
            </a:extLst>
          </a:blip>
          <a:srcRect t="3283" r="21600" b="5642"/>
          <a:stretch/>
        </p:blipFill>
        <p:spPr bwMode="auto">
          <a:xfrm>
            <a:off x="1143000" y="1371600"/>
            <a:ext cx="7251510" cy="526427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35697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610638" y="229782"/>
            <a:ext cx="3502882" cy="461665"/>
          </a:xfrm>
          <a:prstGeom prst="rect">
            <a:avLst/>
          </a:prstGeom>
          <a:noFill/>
        </p:spPr>
        <p:txBody>
          <a:bodyPr wrap="none" rtlCol="0">
            <a:spAutoFit/>
          </a:bodyPr>
          <a:lstStyle/>
          <a:p>
            <a:r>
              <a:rPr lang="fa-IR" sz="2400" b="1" dirty="0">
                <a:solidFill>
                  <a:schemeClr val="tx2"/>
                </a:solidFill>
                <a:effectLst>
                  <a:outerShdw blurRad="31750" dist="25400" dir="5400000" algn="tl" rotWithShape="0">
                    <a:srgbClr val="000000">
                      <a:alpha val="25000"/>
                    </a:srgbClr>
                  </a:outerShdw>
                </a:effectLst>
                <a:latin typeface="+mj-lt"/>
                <a:ea typeface="+mj-ea"/>
                <a:cs typeface="B Titr" pitchFamily="2" charset="-78"/>
              </a:rPr>
              <a:t>شبیه سازی در نرم افزار فلوئنت</a:t>
            </a:r>
            <a:endParaRPr lang="en-US" sz="2400" b="1" dirty="0">
              <a:solidFill>
                <a:schemeClr val="tx2"/>
              </a:solidFill>
              <a:effectLst>
                <a:outerShdw blurRad="31750" dist="25400" dir="5400000" algn="tl" rotWithShape="0">
                  <a:srgbClr val="000000">
                    <a:alpha val="25000"/>
                  </a:srgbClr>
                </a:outerShdw>
              </a:effectLst>
              <a:latin typeface="+mj-lt"/>
              <a:ea typeface="+mj-ea"/>
              <a:cs typeface="B Titr" pitchFamily="2" charset="-78"/>
            </a:endParaRPr>
          </a:p>
        </p:txBody>
      </p:sp>
      <p:sp>
        <p:nvSpPr>
          <p:cNvPr id="8" name="TextBox 7"/>
          <p:cNvSpPr txBox="1"/>
          <p:nvPr/>
        </p:nvSpPr>
        <p:spPr>
          <a:xfrm>
            <a:off x="6475864" y="838200"/>
            <a:ext cx="2645276" cy="369332"/>
          </a:xfrm>
          <a:prstGeom prst="rect">
            <a:avLst/>
          </a:prstGeom>
          <a:noFill/>
        </p:spPr>
        <p:txBody>
          <a:bodyPr wrap="none" rtlCol="0">
            <a:spAutoFit/>
          </a:bodyPr>
          <a:lstStyle/>
          <a:p>
            <a:r>
              <a:rPr lang="fa-IR" b="1" dirty="0" smtClean="0">
                <a:cs typeface="B Nazanin" panose="00000400000000000000" pitchFamily="2" charset="-78"/>
              </a:rPr>
              <a:t>4- کانتور تغییرات چگالی سیال</a:t>
            </a:r>
            <a:endParaRPr lang="en-US" b="1" dirty="0">
              <a:cs typeface="B Nazanin" panose="00000400000000000000" pitchFamily="2" charset="-78"/>
            </a:endParaRPr>
          </a:p>
        </p:txBody>
      </p:sp>
      <p:pic>
        <p:nvPicPr>
          <p:cNvPr id="9" name="Picture 8"/>
          <p:cNvPicPr/>
          <p:nvPr/>
        </p:nvPicPr>
        <p:blipFill rotWithShape="1">
          <a:blip r:embed="rId2">
            <a:extLst>
              <a:ext uri="{28A0092B-C50C-407E-A947-70E740481C1C}">
                <a14:useLocalDpi xmlns:a14="http://schemas.microsoft.com/office/drawing/2010/main" val="0"/>
              </a:ext>
            </a:extLst>
          </a:blip>
          <a:srcRect t="3284" r="21597" b="5197"/>
          <a:stretch/>
        </p:blipFill>
        <p:spPr bwMode="auto">
          <a:xfrm>
            <a:off x="914400" y="1377145"/>
            <a:ext cx="7425198" cy="522793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47997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val="2821414959"/>
              </p:ext>
            </p:extLst>
          </p:nvPr>
        </p:nvGraphicFramePr>
        <p:xfrm>
          <a:off x="762000" y="1219200"/>
          <a:ext cx="8055592" cy="4639101"/>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5647507" y="432179"/>
            <a:ext cx="3466013" cy="369332"/>
          </a:xfrm>
          <a:prstGeom prst="rect">
            <a:avLst/>
          </a:prstGeom>
          <a:noFill/>
        </p:spPr>
        <p:txBody>
          <a:bodyPr wrap="none" rtlCol="0">
            <a:spAutoFit/>
          </a:bodyPr>
          <a:lstStyle/>
          <a:p>
            <a:r>
              <a:rPr lang="fa-IR" b="1" dirty="0" smtClean="0">
                <a:cs typeface="B Nazanin" panose="00000400000000000000" pitchFamily="2" charset="-78"/>
              </a:rPr>
              <a:t>گراف بررسی تغییرات فشار و چگالی سیال</a:t>
            </a:r>
            <a:endParaRPr lang="en-US" b="1" dirty="0">
              <a:cs typeface="B Nazanin" panose="00000400000000000000" pitchFamily="2" charset="-78"/>
            </a:endParaRPr>
          </a:p>
        </p:txBody>
      </p:sp>
    </p:spTree>
    <p:extLst>
      <p:ext uri="{BB962C8B-B14F-4D97-AF65-F5344CB8AC3E}">
        <p14:creationId xmlns:p14="http://schemas.microsoft.com/office/powerpoint/2010/main" val="2884420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val="3400391620"/>
              </p:ext>
            </p:extLst>
          </p:nvPr>
        </p:nvGraphicFramePr>
        <p:xfrm>
          <a:off x="533400" y="838200"/>
          <a:ext cx="8292380" cy="5242792"/>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5274402" y="267045"/>
            <a:ext cx="3831498" cy="369332"/>
          </a:xfrm>
          <a:prstGeom prst="rect">
            <a:avLst/>
          </a:prstGeom>
          <a:noFill/>
        </p:spPr>
        <p:txBody>
          <a:bodyPr wrap="none" rtlCol="0">
            <a:spAutoFit/>
          </a:bodyPr>
          <a:lstStyle/>
          <a:p>
            <a:r>
              <a:rPr lang="fa-IR" b="1" dirty="0" smtClean="0">
                <a:cs typeface="B Nazanin" panose="00000400000000000000" pitchFamily="2" charset="-78"/>
              </a:rPr>
              <a:t>گراف بررسی تغییرات فشار و ویسکوزیته سیال</a:t>
            </a:r>
            <a:endParaRPr lang="en-US" b="1" dirty="0">
              <a:cs typeface="B Nazanin" panose="00000400000000000000" pitchFamily="2" charset="-78"/>
            </a:endParaRPr>
          </a:p>
        </p:txBody>
      </p:sp>
    </p:spTree>
    <p:extLst>
      <p:ext uri="{BB962C8B-B14F-4D97-AF65-F5344CB8AC3E}">
        <p14:creationId xmlns:p14="http://schemas.microsoft.com/office/powerpoint/2010/main" val="3280643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val="715860146"/>
              </p:ext>
            </p:extLst>
          </p:nvPr>
        </p:nvGraphicFramePr>
        <p:xfrm>
          <a:off x="762000" y="1143000"/>
          <a:ext cx="7901324" cy="4775532"/>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5966945" y="355931"/>
            <a:ext cx="3199915" cy="369332"/>
          </a:xfrm>
          <a:prstGeom prst="rect">
            <a:avLst/>
          </a:prstGeom>
          <a:noFill/>
        </p:spPr>
        <p:txBody>
          <a:bodyPr wrap="none" rtlCol="0">
            <a:spAutoFit/>
          </a:bodyPr>
          <a:lstStyle/>
          <a:p>
            <a:r>
              <a:rPr lang="fa-IR" b="1" dirty="0" smtClean="0">
                <a:cs typeface="B Nazanin" panose="00000400000000000000" pitchFamily="2" charset="-78"/>
              </a:rPr>
              <a:t>گراف بررسی تغییرات فشار و دما سیال</a:t>
            </a:r>
            <a:endParaRPr lang="en-US" b="1" dirty="0">
              <a:cs typeface="B Nazanin" panose="00000400000000000000" pitchFamily="2" charset="-78"/>
            </a:endParaRPr>
          </a:p>
        </p:txBody>
      </p:sp>
    </p:spTree>
    <p:extLst>
      <p:ext uri="{BB962C8B-B14F-4D97-AF65-F5344CB8AC3E}">
        <p14:creationId xmlns:p14="http://schemas.microsoft.com/office/powerpoint/2010/main" val="13821038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4116</TotalTime>
  <Words>504</Words>
  <Application>Microsoft Office PowerPoint</Application>
  <PresentationFormat>On-screen Show (4:3)</PresentationFormat>
  <Paragraphs>40</Paragraphs>
  <Slides>13</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13</vt:i4>
      </vt:variant>
    </vt:vector>
  </HeadingPairs>
  <TitlesOfParts>
    <vt:vector size="26" baseType="lpstr">
      <vt:lpstr>Arial</vt:lpstr>
      <vt:lpstr>B Nazanin</vt:lpstr>
      <vt:lpstr>B Titr</vt:lpstr>
      <vt:lpstr>Calibri</vt:lpstr>
      <vt:lpstr>Cambria Math</vt:lpstr>
      <vt:lpstr>Lucida Sans Unicode</vt:lpstr>
      <vt:lpstr>Times New Roman</vt:lpstr>
      <vt:lpstr>Titr</vt:lpstr>
      <vt:lpstr>Verdana</vt:lpstr>
      <vt:lpstr>Wingdings</vt:lpstr>
      <vt:lpstr>Wingdings 2</vt:lpstr>
      <vt:lpstr>Wingdings 3</vt:lpstr>
      <vt:lpstr>Concourse</vt:lpstr>
      <vt:lpstr>            تحلیل امواج فراصوت در جریان سیال مغشوش اطراف استوانه متحرک  امیر ابراهیمی عراق نژاد اردیبهشت 95     </vt:lpstr>
      <vt:lpstr> </vt:lpstr>
      <vt:lpstr>PowerPoint Presentation</vt:lpstr>
      <vt:lpstr>شبیه سازی در نرم افزار فلوئنت </vt:lpstr>
      <vt:lpstr>شبیه سازی در نرم افزار فلوئنت </vt:lpstr>
      <vt:lpstr>PowerPoint Presentation</vt:lpstr>
      <vt:lpstr>PowerPoint Presentation</vt:lpstr>
      <vt:lpstr>PowerPoint Presentation</vt:lpstr>
      <vt:lpstr>PowerPoint Presentation</vt:lpstr>
      <vt:lpstr> نتابج حاصل ازشبیه سازی  در نرم افزار فلوئنت</vt:lpstr>
      <vt:lpstr>آنچه در این شبیه سازی خواهید آموخت</vt:lpstr>
      <vt:lpstr>نکات و الزامات</vt:lpstr>
      <vt:lpstr>پروژه های تکمیلی طرح</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191</cp:revision>
  <dcterms:created xsi:type="dcterms:W3CDTF">2006-08-16T00:00:00Z</dcterms:created>
  <dcterms:modified xsi:type="dcterms:W3CDTF">2016-12-15T09:19:57Z</dcterms:modified>
</cp:coreProperties>
</file>