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66" r:id="rId2"/>
    <p:sldId id="354" r:id="rId3"/>
    <p:sldId id="355" r:id="rId4"/>
    <p:sldId id="356" r:id="rId5"/>
    <p:sldId id="357" r:id="rId6"/>
    <p:sldId id="368" r:id="rId7"/>
    <p:sldId id="367" r:id="rId8"/>
    <p:sldId id="360" r:id="rId9"/>
    <p:sldId id="362" r:id="rId10"/>
    <p:sldId id="365" r:id="rId11"/>
    <p:sldId id="3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12/19/2016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استفاده از مدل فرسایش فلوئنت در بررسی اثر فرسایش بر زانویی 90 درجه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احسان طالبی بیدهندی</a:t>
            </a: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smtClean="0">
                <a:solidFill>
                  <a:srgbClr val="008000"/>
                </a:solidFill>
                <a:cs typeface="B Titr" panose="00000700000000000000" pitchFamily="2" charset="-78"/>
              </a:rPr>
              <a:t>مرداد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199"/>
            <a:ext cx="3041033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lnSpc>
                <a:spcPct val="200000"/>
              </a:lnSpc>
              <a:buNone/>
            </a:pPr>
            <a:endParaRPr lang="fa-IR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آشنایی اولیه با </a:t>
            </a:r>
            <a:r>
              <a:rPr lang="en-US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CFD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و شبیه‌سازی با نرم افزار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فلوئنت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تئوری فرسایش در لوله‌ها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جریان‌های فاز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گسسته</a:t>
            </a:r>
            <a:endParaRPr lang="fa-IR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پروژه‌های تکمیلی طرح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841308"/>
            <a:ext cx="8229600" cy="4711892"/>
          </a:xfrm>
        </p:spPr>
        <p:txBody>
          <a:bodyPr>
            <a:noAutofit/>
          </a:bodyPr>
          <a:lstStyle/>
          <a:p>
            <a:pPr marL="109728" indent="0" algn="just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</a:t>
            </a:r>
            <a:r>
              <a:rPr lang="fa-IR" sz="2400" b="1" dirty="0">
                <a:cs typeface="B Titr" panose="00000700000000000000" pitchFamily="2" charset="-78"/>
              </a:rPr>
              <a:t>استفاده از فایل‌های کدنویسی برای اعمال شرایط مرزی و مدل‌های فرسایش دلخواه که در کتابخانه نرم افزار وجود </a:t>
            </a:r>
            <a:r>
              <a:rPr lang="fa-IR" sz="2400" b="1" dirty="0" smtClean="0">
                <a:cs typeface="B Titr" panose="00000700000000000000" pitchFamily="2" charset="-78"/>
              </a:rPr>
              <a:t>ندارد.</a:t>
            </a:r>
          </a:p>
          <a:p>
            <a:pPr marL="109728" indent="0" algn="just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</a:t>
            </a:r>
            <a:r>
              <a:rPr lang="fa-IR" sz="2400" b="1" dirty="0">
                <a:cs typeface="B Titr" panose="00000700000000000000" pitchFamily="2" charset="-78"/>
              </a:rPr>
              <a:t>بررسی مدل‌های فرسایش در لوله‌ها </a:t>
            </a:r>
            <a:r>
              <a:rPr lang="en-US" sz="2400" b="1" dirty="0">
                <a:cs typeface="B Titr" panose="00000700000000000000" pitchFamily="2" charset="-78"/>
              </a:rPr>
              <a:t>U </a:t>
            </a:r>
            <a:r>
              <a:rPr lang="fa-IR" sz="2400" b="1" dirty="0">
                <a:cs typeface="B Titr" panose="00000700000000000000" pitchFamily="2" charset="-78"/>
              </a:rPr>
              <a:t>شکل یا لوله‌های مارپیچ 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just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</a:t>
            </a:r>
            <a:r>
              <a:rPr lang="fa-IR" sz="2400" b="1" dirty="0">
                <a:cs typeface="B Titr" panose="00000700000000000000" pitchFamily="2" charset="-78"/>
              </a:rPr>
              <a:t>استفاده از کدنویسی برای اعمال شرایط خاص حل </a:t>
            </a:r>
            <a:r>
              <a:rPr lang="fa-IR" sz="2400" b="1" dirty="0" smtClean="0">
                <a:cs typeface="B Titr" panose="00000700000000000000" pitchFamily="2" charset="-78"/>
              </a:rPr>
              <a:t>مسئله</a:t>
            </a:r>
          </a:p>
          <a:p>
            <a:pPr marL="109728" indent="0" algn="just" rtl="1">
              <a:lnSpc>
                <a:spcPct val="20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536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85000" lnSpcReduction="20000"/>
          </a:bodyPr>
          <a:lstStyle/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از آنجا که فرسایش و خوردگی از مسائل مخرب در سازه‌های صنعتی مهم هستند. با بررسی آن‌ها با روش‌های عددی و علم دینامیک سیالات محاسباتی می‌توان شیوه‌های مطلوب برای کنترل فرسایش را ارائه نمود که از جمله این روش‌ها می‌توان به انتخاب و استفاده از فلزات و آلیاژهای با مقاومت بالا، استفاده از پوشش‌های محافظتی و کاهش مقدار میانگین سرعت در محل زانویی‌ها اشاره کرد. اولین قدم برای رسیدن به این مطلوب آشنایی با مدل فرسایش و توانایی نرم‌افزار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FLUENT</a:t>
            </a:r>
            <a:r>
              <a:rPr lang="en-US" sz="3000" dirty="0" smtClean="0">
                <a:cs typeface="B Titr" panose="00000700000000000000" pitchFamily="2" charset="-78"/>
              </a:rPr>
              <a:t> </a:t>
            </a:r>
            <a:r>
              <a:rPr lang="fa-IR" sz="3000" dirty="0" smtClean="0">
                <a:cs typeface="B Titr" panose="00000700000000000000" pitchFamily="2" charset="-78"/>
              </a:rPr>
              <a:t> در شبیه‌سازی این فرآیند می‌باشد.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در این پروژه توانایی نرم‌افزار فلوئنت در </a:t>
            </a:r>
            <a:r>
              <a:rPr lang="fa-IR" sz="2400" dirty="0" smtClean="0">
                <a:cs typeface="B Titr" panose="00000700000000000000" pitchFamily="2" charset="-78"/>
              </a:rPr>
              <a:t>شبیه‌سازی </a:t>
            </a:r>
            <a:r>
              <a:rPr lang="fa-IR" sz="2400" dirty="0">
                <a:cs typeface="B Titr" panose="00000700000000000000" pitchFamily="2" charset="-78"/>
              </a:rPr>
              <a:t>پدیده فرسایش، با استفاده </a:t>
            </a:r>
            <a:r>
              <a:rPr lang="fa-IR" sz="2400" dirty="0" smtClean="0">
                <a:cs typeface="B Titr" panose="00000700000000000000" pitchFamily="2" charset="-78"/>
              </a:rPr>
              <a:t>ازمدل </a:t>
            </a:r>
            <a:r>
              <a:rPr lang="fa-IR" sz="2400" dirty="0">
                <a:cs typeface="B Titr" panose="00000700000000000000" pitchFamily="2" charset="-78"/>
              </a:rPr>
              <a:t>فرسایش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Erosion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Model) </a:t>
            </a:r>
            <a:r>
              <a:rPr lang="fa-IR" sz="2400" dirty="0" smtClean="0">
                <a:cs typeface="B Titr" panose="00000700000000000000" pitchFamily="2" charset="-78"/>
              </a:rPr>
              <a:t>) در </a:t>
            </a:r>
            <a:r>
              <a:rPr lang="fa-IR" sz="2400" dirty="0">
                <a:cs typeface="B Titr" panose="00000700000000000000" pitchFamily="2" charset="-78"/>
              </a:rPr>
              <a:t>یک لوله </a:t>
            </a:r>
            <a:r>
              <a:rPr lang="fa-IR" sz="2400" dirty="0" smtClean="0">
                <a:cs typeface="B Titr" panose="00000700000000000000" pitchFamily="2" charset="-78"/>
              </a:rPr>
              <a:t>سه‌بعدی </a:t>
            </a:r>
            <a:r>
              <a:rPr lang="fa-IR" sz="2400" dirty="0">
                <a:cs typeface="B Titr" panose="00000700000000000000" pitchFamily="2" charset="-78"/>
              </a:rPr>
              <a:t>در اثر برخورد ذرات، نشان داده می‌شود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 </a:t>
            </a:r>
            <a:r>
              <a:rPr lang="fa-IR" sz="2400" dirty="0">
                <a:cs typeface="B Titr" panose="00000700000000000000" pitchFamily="2" charset="-78"/>
              </a:rPr>
              <a:t>برای مدلسازی ذرات </a:t>
            </a:r>
            <a:r>
              <a:rPr lang="fa-IR" sz="2400" dirty="0" smtClean="0">
                <a:cs typeface="B Titr" panose="00000700000000000000" pitchFamily="2" charset="-78"/>
              </a:rPr>
              <a:t>از </a:t>
            </a:r>
            <a:r>
              <a:rPr lang="fa-IR" sz="2400" dirty="0">
                <a:cs typeface="B Titr" panose="00000700000000000000" pitchFamily="2" charset="-78"/>
              </a:rPr>
              <a:t>مدل فاز گسسته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Discrete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Phase Model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400" dirty="0" smtClean="0">
                <a:cs typeface="B Titr" panose="00000700000000000000" pitchFamily="2" charset="-78"/>
              </a:rPr>
              <a:t>) استفاده </a:t>
            </a:r>
            <a:r>
              <a:rPr lang="fa-IR" sz="2400" dirty="0">
                <a:cs typeface="B Titr" panose="00000700000000000000" pitchFamily="2" charset="-78"/>
              </a:rPr>
              <a:t>شده است. </a:t>
            </a:r>
            <a:r>
              <a:rPr lang="fa-IR" sz="2400" dirty="0" smtClean="0">
                <a:cs typeface="B Titr" panose="00000700000000000000" pitchFamily="2" charset="-78"/>
              </a:rPr>
              <a:t>سرعت </a:t>
            </a:r>
            <a:r>
              <a:rPr lang="fa-IR" sz="2400" dirty="0">
                <a:cs typeface="B Titr" panose="00000700000000000000" pitchFamily="2" charset="-78"/>
              </a:rPr>
              <a:t>سیال، </a:t>
            </a:r>
            <a:r>
              <a:rPr lang="fa-IR" sz="2400" dirty="0" smtClean="0">
                <a:cs typeface="B Titr" panose="00000700000000000000" pitchFamily="2" charset="-78"/>
              </a:rPr>
              <a:t>سرعت </a:t>
            </a:r>
            <a:r>
              <a:rPr lang="fa-IR" sz="2400" dirty="0">
                <a:cs typeface="B Titr" panose="00000700000000000000" pitchFamily="2" charset="-78"/>
              </a:rPr>
              <a:t>ذرات، </a:t>
            </a:r>
            <a:r>
              <a:rPr lang="fa-IR" sz="2400" dirty="0" smtClean="0">
                <a:cs typeface="B Titr" panose="00000700000000000000" pitchFamily="2" charset="-78"/>
              </a:rPr>
              <a:t>قطر </a:t>
            </a:r>
            <a:r>
              <a:rPr lang="fa-IR" sz="2400" dirty="0">
                <a:cs typeface="B Titr" panose="00000700000000000000" pitchFamily="2" charset="-78"/>
              </a:rPr>
              <a:t>ذرات </a:t>
            </a:r>
            <a:r>
              <a:rPr lang="fa-IR" sz="2400" dirty="0" smtClean="0">
                <a:cs typeface="B Titr" panose="00000700000000000000" pitchFamily="2" charset="-78"/>
              </a:rPr>
              <a:t>و قطر </a:t>
            </a:r>
            <a:r>
              <a:rPr lang="fa-IR" sz="2400" dirty="0">
                <a:cs typeface="B Titr" panose="00000700000000000000" pitchFamily="2" charset="-78"/>
              </a:rPr>
              <a:t>لوله بر </a:t>
            </a:r>
            <a:r>
              <a:rPr lang="fa-IR" sz="2400" dirty="0" smtClean="0">
                <a:cs typeface="B Titr" panose="00000700000000000000" pitchFamily="2" charset="-78"/>
              </a:rPr>
              <a:t>از جمله موارد مهم در میزان فرسایش در زانویی‌ها هستند که نیاز به بررسی دارند.</a:t>
            </a: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 سرعت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جریان بر فرسایش زانویی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880" y="2295524"/>
            <a:ext cx="4871720" cy="341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295525"/>
            <a:ext cx="3644900" cy="34194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5867400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0000FF"/>
                </a:solidFill>
                <a:cs typeface="B Titr" panose="00000700000000000000" pitchFamily="2" charset="-78"/>
              </a:rPr>
              <a:t>سرعت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139950" y="586740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0000FF"/>
                </a:solidFill>
                <a:cs typeface="B Titr" panose="00000700000000000000" pitchFamily="2" charset="-78"/>
              </a:rPr>
              <a:t>سایش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 سرعت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ذرات بر فرسایش زانویی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644900" cy="3239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209800"/>
            <a:ext cx="3644900" cy="32397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674304" y="5682734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0000FF"/>
                </a:solidFill>
                <a:cs typeface="B Titr" panose="00000700000000000000" pitchFamily="2" charset="-78"/>
              </a:rPr>
              <a:t>افزایش سایش در زانویی با افزایش سرعت ذرات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 سرعت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ذرات بر فرسایش زانویی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209800"/>
            <a:ext cx="3644900" cy="32397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674304" y="5682734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0000FF"/>
                </a:solidFill>
                <a:cs typeface="B Titr" panose="00000700000000000000" pitchFamily="2" charset="-78"/>
              </a:rPr>
              <a:t>افزایش سایش در زانویی با افزایش سرعت ذرات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2209800"/>
            <a:ext cx="3644900" cy="3239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7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بررسی اثر قطر لوله بر فرسایش زانویی 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4304" y="5682734"/>
            <a:ext cx="4031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0000FF"/>
                </a:solidFill>
                <a:cs typeface="B Titr" panose="00000700000000000000" pitchFamily="2" charset="-78"/>
              </a:rPr>
              <a:t>افزایش سایش در زانویی با افزایش سرعت ذرات</a:t>
            </a:r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2170430"/>
            <a:ext cx="3644900" cy="3239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2170430"/>
            <a:ext cx="3644900" cy="3239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61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ردیابی حرکت ذرات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25040"/>
            <a:ext cx="3931920" cy="3566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3749040" cy="3566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6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استفاده از مدل فرسایش در تجزیه و تحلیل فرسایش در خم زانویی 90 درجه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استفاده از مدل فاز گسسته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تنظیمات حل مناسب برای مدل فرسایش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تجزیه و تحلیل خروجی‌های نرم‌افزار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استفاده از نرم افزار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TECPLOT</a:t>
            </a:r>
            <a:r>
              <a:rPr lang="fa-I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برای نمایش خروجی‌ها</a:t>
            </a:r>
          </a:p>
          <a:p>
            <a:pPr marL="109728" indent="0" algn="r" rtl="1">
              <a:lnSpc>
                <a:spcPct val="20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4275</TotalTime>
  <Words>355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استفاده از مدل فرسایش فلوئنت در بررسی اثر فرسایش بر زانویی 90 درجه  احسان طالبی بیدهندی مرداد 94     </vt:lpstr>
      <vt:lpstr> 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  <vt:lpstr>پروژه‌های تکمیلی طرح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2016-12-19T07:28:26Z</dcterms:modified>
</cp:coreProperties>
</file>