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366" r:id="rId2"/>
    <p:sldId id="354" r:id="rId3"/>
    <p:sldId id="356" r:id="rId4"/>
    <p:sldId id="368" r:id="rId5"/>
    <p:sldId id="370" r:id="rId6"/>
    <p:sldId id="371" r:id="rId7"/>
    <p:sldId id="369" r:id="rId8"/>
    <p:sldId id="372" r:id="rId9"/>
    <p:sldId id="373" r:id="rId10"/>
    <p:sldId id="374" r:id="rId11"/>
    <p:sldId id="375" r:id="rId12"/>
    <p:sldId id="362" r:id="rId13"/>
    <p:sldId id="376" r:id="rId14"/>
    <p:sldId id="3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3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0C4D-0180-40D2-A856-4ABE5A1A069E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B8DA-E986-49A0-9432-B1D2119FAF59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C608-5F6B-4B63-877E-475840BA68C2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679F-5204-42F1-94E5-7F35567538DB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4C4D-0FBA-4EA7-840D-D98AE8E20134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6381-DD72-4ACD-886C-E080E4E4AD4F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902C-ABFA-4ACC-87B3-54E6B0DABEEE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4FA-93E7-482C-BBFB-C57F051F7D55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CA29ED0-9E00-4234-B909-B4C6398DC9B8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شبیه سازی کاتد پیل سوختی پلیمری با استفاده از </a:t>
            </a: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>OpenFOAM</a:t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سید مهدی حسینی </a:t>
            </a:r>
            <a:b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مرداد 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95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151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بدست آوردن منحنی پلاریزاسیون پیل سوختی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7062" r="1691" b="3262"/>
          <a:stretch>
            <a:fillRect/>
          </a:stretch>
        </p:blipFill>
        <p:spPr bwMode="auto">
          <a:xfrm>
            <a:off x="1905000" y="1920566"/>
            <a:ext cx="5016476" cy="4185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+alpha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32484"/>
          <a:stretch>
            <a:fillRect/>
          </a:stretch>
        </p:blipFill>
        <p:spPr bwMode="auto">
          <a:xfrm>
            <a:off x="990600" y="1905000"/>
            <a:ext cx="6782815" cy="265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قابلیت بررسی مسئله در حالت دو و سه بعدی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" r="2046"/>
          <a:stretch>
            <a:fillRect/>
          </a:stretch>
        </p:blipFill>
        <p:spPr bwMode="auto">
          <a:xfrm>
            <a:off x="2339339" y="4401966"/>
            <a:ext cx="4465321" cy="1915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6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بررسی </a:t>
            </a:r>
            <a:r>
              <a:rPr lang="fa-IR" sz="2400" b="1" dirty="0">
                <a:cs typeface="B Titr" panose="00000700000000000000" pitchFamily="2" charset="-78"/>
              </a:rPr>
              <a:t>ساختار مسائل اپن فوم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بررسی </a:t>
            </a:r>
            <a:r>
              <a:rPr lang="fa-IR" sz="2400" b="1" dirty="0">
                <a:cs typeface="B Titr" panose="00000700000000000000" pitchFamily="2" charset="-78"/>
              </a:rPr>
              <a:t>معادلات حاکم بر پیل سوختی هیدروژنی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نحوه </a:t>
            </a:r>
            <a:r>
              <a:rPr lang="fa-IR" sz="2400" b="1" dirty="0">
                <a:cs typeface="B Titr" panose="00000700000000000000" pitchFamily="2" charset="-78"/>
              </a:rPr>
              <a:t>ی پیاده سازی الگوریتم و معادلات پیل سوختی هیدروژنی در ساختار اپن فوم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ساخت </a:t>
            </a:r>
            <a:r>
              <a:rPr lang="fa-IR" sz="2400" b="1" dirty="0">
                <a:cs typeface="B Titr" panose="00000700000000000000" pitchFamily="2" charset="-78"/>
              </a:rPr>
              <a:t>و استفاده از متغیر ها و میدان های اسکالر و برداری در اپن فوم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نحوه </a:t>
            </a:r>
            <a:r>
              <a:rPr lang="fa-IR" sz="2400" b="1" dirty="0">
                <a:cs typeface="B Titr" panose="00000700000000000000" pitchFamily="2" charset="-78"/>
              </a:rPr>
              <a:t>ی خواندن ساختار بلاک بندی شبکه و تولید ومقدار دهی متغیر های دلخواه در این </a:t>
            </a:r>
            <a:r>
              <a:rPr lang="fa-IR" sz="2400" b="1" dirty="0" smtClean="0">
                <a:cs typeface="B Titr" panose="00000700000000000000" pitchFamily="2" charset="-78"/>
              </a:rPr>
              <a:t>نواحی</a:t>
            </a:r>
            <a:endParaRPr lang="fa-IR" sz="2400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6- اضافه </a:t>
            </a:r>
            <a:r>
              <a:rPr lang="fa-IR" sz="2400" b="1" dirty="0">
                <a:cs typeface="B Titr" panose="00000700000000000000" pitchFamily="2" charset="-78"/>
              </a:rPr>
              <a:t>کردن معادلات انتقال دلخواه به حلگر و تعریف پارامتر های مربوطه</a:t>
            </a:r>
          </a:p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7- تولید </a:t>
            </a:r>
            <a:r>
              <a:rPr lang="fa-IR" sz="2400" b="1" dirty="0">
                <a:cs typeface="B Titr" panose="00000700000000000000" pitchFamily="2" charset="-78"/>
              </a:rPr>
              <a:t>و استفاده کردن از شرایط مرزی پیشرفته در ساختار اپن فوم</a:t>
            </a:r>
          </a:p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8- تعریف </a:t>
            </a:r>
            <a:r>
              <a:rPr lang="fa-IR" sz="2400" b="1" dirty="0">
                <a:cs typeface="B Titr" panose="00000700000000000000" pitchFamily="2" charset="-78"/>
              </a:rPr>
              <a:t>فایل در ساختار اپن فوم و خواندن و نوشتن متغیر های دلخواه در آن در هنگام اجرا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28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این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نسخه های 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OpenFOAM-2.2.x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قابل اجرا می باشد.</a:t>
            </a:r>
          </a:p>
          <a:p>
            <a:pPr algn="justLow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خروجی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به صورت تاریخچه ی حل و همچنین توسط </a:t>
            </a:r>
            <a:r>
              <a:rPr lang="en-US" sz="2400" b="1" dirty="0" err="1" smtClean="0">
                <a:latin typeface="Times New Roman" panose="02020603050405020304" pitchFamily="18" charset="0"/>
                <a:cs typeface="B Titr" panose="00000700000000000000" pitchFamily="2" charset="-78"/>
              </a:rPr>
              <a:t>Paraview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قابل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مشاهده است.</a:t>
            </a:r>
          </a:p>
          <a:p>
            <a:pPr algn="justLow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اکثر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پارامتر های کنترلی در اپن فوم بوسیله تغییر پارامتر های ورودی برنامه قابل کنترل می باشند.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به زبان 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C++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برای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درک ساختار کد نیاز 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اپن فوم و پیل سوختی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19729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2200" dirty="0">
                <a:cs typeface="B Titr" panose="00000700000000000000" pitchFamily="2" charset="-78"/>
              </a:rPr>
              <a:t>امروزه پیل های سوختی به خصوص پیل های سوختی هیدروژنی </a:t>
            </a:r>
            <a:r>
              <a:rPr lang="fa-IR" sz="2200" dirty="0" smtClean="0">
                <a:cs typeface="B Titr" panose="00000700000000000000" pitchFamily="2" charset="-78"/>
              </a:rPr>
              <a:t>به </a:t>
            </a:r>
            <a:r>
              <a:rPr lang="fa-IR" sz="2200" dirty="0">
                <a:cs typeface="B Titr" panose="00000700000000000000" pitchFamily="2" charset="-78"/>
              </a:rPr>
              <a:t>خاطر ویژگی های سرعت راه اندازی و چگالی انرژی بالا و قابل حمل بودن بسیار مورد توجه واقع شده اند.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0" y="768100"/>
            <a:ext cx="2560214" cy="1920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b="3076"/>
          <a:stretch/>
        </p:blipFill>
        <p:spPr>
          <a:xfrm>
            <a:off x="1216085" y="2186719"/>
            <a:ext cx="2396870" cy="2186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57" y="768100"/>
            <a:ext cx="2194543" cy="1649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8"/>
          <a:stretch/>
        </p:blipFill>
        <p:spPr>
          <a:xfrm>
            <a:off x="3963915" y="2186719"/>
            <a:ext cx="3907458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پیل سوختی هیدروژنی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377"/>
            <a:ext cx="5767613" cy="2847070"/>
          </a:xfrm>
          <a:prstGeom prst="rect">
            <a:avLst/>
          </a:prstGeom>
        </p:spPr>
      </p:pic>
      <p:pic>
        <p:nvPicPr>
          <p:cNvPr id="7" name="Picture 4" descr="http://addis.caltech.edu/images/proton%20fuel%20ce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26" y="2178135"/>
            <a:ext cx="3564174" cy="299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هزینه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ی بالای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ساخت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بی استفاده شدن برخی اجزاء بعد از هر بار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تست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نیاز به حسگرهای دقیق و گران قیمت برای ثبت پارامتر های ماکروسکوپی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دقیق پدیده های الکتروشیمیایی و انتقال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سرعت بالاتر در امکان سنجی و بررسی سیستم های مختلف و همچنین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کارکرد در شرایط متفاوت نسبت به فرایند پیچیده ی ساخت </a:t>
            </a:r>
          </a:p>
          <a:p>
            <a:pPr algn="r" rtl="1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rtl="1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لزوم استفاده از روش های عددی و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2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hysics.nist.gov/MajResFac/NIF/Images/FuelCellBas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160525" cy="43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0000FF"/>
                </a:solidFill>
                <a:cs typeface="B Titr" panose="00000700000000000000" pitchFamily="2" charset="-78"/>
              </a:rPr>
              <a:t>پدیده های انتقال و فرایند های الکتروشیمیایی در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0000FF"/>
                </a:solidFill>
                <a:cs typeface="B Titr" panose="00000700000000000000" pitchFamily="2" charset="-78"/>
              </a:rPr>
              <a:t>      لایه های مختلف اتفاق می افتند.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0000FF"/>
                </a:solidFill>
                <a:cs typeface="B Titr" panose="00000700000000000000" pitchFamily="2" charset="-78"/>
              </a:rPr>
              <a:t>برای شبیه سازی پدیده های وابسته به هم، پنج نوع 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0000FF"/>
                </a:solidFill>
                <a:cs typeface="B Titr" panose="00000700000000000000" pitchFamily="2" charset="-78"/>
              </a:rPr>
              <a:t>      از روابط باید به صورت همزمان حل شوند</a:t>
            </a:r>
            <a:r>
              <a:rPr lang="fa-IR" sz="2000" dirty="0" smtClean="0">
                <a:solidFill>
                  <a:srgbClr val="0000FF"/>
                </a:solidFill>
                <a:cs typeface="B Titr" panose="00000700000000000000" pitchFamily="2" charset="-78"/>
              </a:rPr>
              <a:t>:</a:t>
            </a:r>
          </a:p>
          <a:p>
            <a:pPr lvl="1" algn="r" rtl="1">
              <a:lnSpc>
                <a:spcPct val="150000"/>
              </a:lnSpc>
            </a:pPr>
            <a:r>
              <a:rPr lang="fa-IR" sz="1600" dirty="0">
                <a:solidFill>
                  <a:srgbClr val="0000FF"/>
                </a:solidFill>
                <a:cs typeface="B Titr" panose="00000700000000000000" pitchFamily="2" charset="-78"/>
              </a:rPr>
              <a:t>1- معادلات بقاء</a:t>
            </a:r>
          </a:p>
          <a:p>
            <a:pPr lvl="1" algn="r" rtl="1">
              <a:lnSpc>
                <a:spcPct val="150000"/>
              </a:lnSpc>
            </a:pPr>
            <a:r>
              <a:rPr lang="fa-IR" sz="1600" dirty="0">
                <a:solidFill>
                  <a:srgbClr val="0000FF"/>
                </a:solidFill>
                <a:cs typeface="B Titr" panose="00000700000000000000" pitchFamily="2" charset="-78"/>
              </a:rPr>
              <a:t>2- معادلات تشکیل دهنده ی شارهای مختلف</a:t>
            </a:r>
          </a:p>
          <a:p>
            <a:pPr lvl="1" algn="r" rtl="1">
              <a:lnSpc>
                <a:spcPct val="150000"/>
              </a:lnSpc>
            </a:pPr>
            <a:r>
              <a:rPr lang="fa-IR" sz="1600" dirty="0">
                <a:solidFill>
                  <a:srgbClr val="0000FF"/>
                </a:solidFill>
                <a:cs typeface="B Titr" panose="00000700000000000000" pitchFamily="2" charset="-78"/>
              </a:rPr>
              <a:t>3- معادلات سینتیکی واکنش ها</a:t>
            </a:r>
          </a:p>
          <a:p>
            <a:pPr lvl="1" algn="r" rtl="1">
              <a:lnSpc>
                <a:spcPct val="150000"/>
              </a:lnSpc>
            </a:pPr>
            <a:r>
              <a:rPr lang="fa-IR" sz="1600" dirty="0">
                <a:solidFill>
                  <a:srgbClr val="0000FF"/>
                </a:solidFill>
                <a:cs typeface="B Titr" panose="00000700000000000000" pitchFamily="2" charset="-78"/>
              </a:rPr>
              <a:t>4- معادلات موازنه و تعادل</a:t>
            </a:r>
          </a:p>
          <a:p>
            <a:pPr lvl="1" algn="r" rtl="1">
              <a:lnSpc>
                <a:spcPct val="150000"/>
              </a:lnSpc>
            </a:pPr>
            <a:r>
              <a:rPr lang="fa-IR" sz="1600" dirty="0">
                <a:solidFill>
                  <a:srgbClr val="0000FF"/>
                </a:solidFill>
                <a:cs typeface="B Titr" panose="00000700000000000000" pitchFamily="2" charset="-78"/>
              </a:rPr>
              <a:t>5- معادلات کمکی همچون تعریف متغیر ها و قانون فارادی. </a:t>
            </a:r>
          </a:p>
          <a:p>
            <a:pPr lvl="1" algn="r" rtl="1">
              <a:lnSpc>
                <a:spcPct val="150000"/>
              </a:lnSpc>
            </a:pPr>
            <a:endParaRPr lang="fa-IR" sz="16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ctr" rtl="1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روابط حاکم بر پیل سوختی هیدروژنی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72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24400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>
                <a:cs typeface="B Titr" panose="00000700000000000000" pitchFamily="2" charset="-78"/>
              </a:rPr>
              <a:t>مدلسازی پیل سوختی به دلیل </a:t>
            </a:r>
            <a:r>
              <a:rPr lang="fa-IR" sz="2000" b="1" dirty="0">
                <a:solidFill>
                  <a:srgbClr val="0000FF"/>
                </a:solidFill>
                <a:cs typeface="B Titr" panose="00000700000000000000" pitchFamily="2" charset="-78"/>
              </a:rPr>
              <a:t>ساختار پیچیده و چند فیزیکه </a:t>
            </a:r>
            <a:r>
              <a:rPr lang="fa-IR" sz="2000" b="1" dirty="0">
                <a:cs typeface="B Titr" panose="00000700000000000000" pitchFamily="2" charset="-78"/>
              </a:rPr>
              <a:t>همواره مورد توجه شرکت های مختلف تجاری بوده است.</a:t>
            </a:r>
          </a:p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000" b="1" dirty="0">
                <a:cs typeface="B Titr" panose="00000700000000000000" pitchFamily="2" charset="-78"/>
              </a:rPr>
              <a:t>محدودیت های دسترسی در نرم افزار های تجاری همانند فلوئنت و عدم امکان تغییر و بهبود مدل های آنها موجب شده است تا کاربران انتخاب های کمتری برای بررسی عملکرد پیل سوختی داشته </a:t>
            </a:r>
            <a:r>
              <a:rPr lang="fa-IR" sz="2000" b="1" dirty="0" smtClean="0">
                <a:cs typeface="B Titr" panose="00000700000000000000" pitchFamily="2" charset="-78"/>
              </a:rPr>
              <a:t>باشند.</a:t>
            </a:r>
            <a:endParaRPr lang="fa-IR" sz="2000" b="1" dirty="0">
              <a:cs typeface="B Titr" panose="00000700000000000000" pitchFamily="2" charset="-78"/>
            </a:endParaRPr>
          </a:p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000" b="1" dirty="0">
                <a:cs typeface="B Titr" panose="00000700000000000000" pitchFamily="2" charset="-78"/>
              </a:rPr>
              <a:t>پیاده سازی این کد در ساختار متن </a:t>
            </a:r>
            <a:r>
              <a:rPr lang="fa-IR" sz="2000" b="1" dirty="0" smtClean="0">
                <a:cs typeface="B Titr" panose="00000700000000000000" pitchFamily="2" charset="-78"/>
              </a:rPr>
              <a:t>باز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OpenFOAM</a:t>
            </a:r>
            <a:r>
              <a:rPr lang="fa-IR" sz="2000" b="1" dirty="0" smtClean="0">
                <a:cs typeface="B Titr" panose="00000700000000000000" pitchFamily="2" charset="-78"/>
              </a:rPr>
              <a:t> این </a:t>
            </a:r>
            <a:r>
              <a:rPr lang="fa-IR" sz="2000" b="1" dirty="0">
                <a:cs typeface="B Titr" panose="00000700000000000000" pitchFamily="2" charset="-78"/>
              </a:rPr>
              <a:t>قابلیت را در اختیار کاربر قرار می دهد تا علاوه بر دسترسی به تمام متغیر و پارامتر ها  و شبیه سازی بررسی اثر شرایط مختلف بر عملکرد پیل سوختی هیدروژنی، بتواند ویژگی های مدل مورد استفاده و شرایط مرزی آن را نیز مورد بررسی قرار داده و مدل های توسعه یافته تر را تولید کند</a:t>
            </a:r>
            <a:r>
              <a:rPr lang="fa-IR" sz="2000" b="1" dirty="0" smtClean="0">
                <a:cs typeface="B Titr" panose="00000700000000000000" pitchFamily="2" charset="-78"/>
              </a:rPr>
              <a:t>.</a:t>
            </a:r>
            <a:endParaRPr lang="fa-IR" sz="2000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مدلسازی پیل سوختی هیدروژنی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60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تولید شبکه و بلاک بندی در نرم افزار دلخواه</a:t>
            </a:r>
          </a:p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تولید نواحی مختلف پیل و شرایط مرزی پیشرفته تنها به کمک نام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38058"/>
            <a:ext cx="3819344" cy="193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/>
          <a:srcRect t="4023" b="887"/>
          <a:stretch/>
        </p:blipFill>
        <p:spPr bwMode="auto">
          <a:xfrm>
            <a:off x="1981200" y="2533721"/>
            <a:ext cx="4841442" cy="1972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6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بررسی مسئله در حالت پایا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7"/>
          <a:stretch>
            <a:fillRect/>
          </a:stretch>
        </p:blipFill>
        <p:spPr bwMode="auto">
          <a:xfrm>
            <a:off x="2327441" y="4236720"/>
            <a:ext cx="4155866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8"/>
          <a:stretch>
            <a:fillRect/>
          </a:stretch>
        </p:blipFill>
        <p:spPr bwMode="auto">
          <a:xfrm>
            <a:off x="1" y="2133600"/>
            <a:ext cx="4405373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"/>
          <a:stretch>
            <a:fillRect/>
          </a:stretch>
        </p:blipFill>
        <p:spPr bwMode="auto">
          <a:xfrm>
            <a:off x="4436631" y="2133600"/>
            <a:ext cx="4270951" cy="210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بررسی مسئله در حالت ناپایا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95" y="2658185"/>
            <a:ext cx="6618210" cy="332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5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4233</TotalTime>
  <Words>550</Words>
  <Application>Microsoft Office PowerPoint</Application>
  <PresentationFormat>On-screen Show (4:3)</PresentationFormat>
  <Paragraphs>59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شبیه سازی کاتد پیل سوختی پلیمری با استفاده از OpenFOAM   سید مهدی حسینی  مرداد 95     </vt:lpstr>
      <vt:lpstr> </vt:lpstr>
      <vt:lpstr>پیل سوختی هیدروژنی</vt:lpstr>
      <vt:lpstr>لزوم استفاده از روش های عددی و مدلسازی</vt:lpstr>
      <vt:lpstr>روابط حاکم بر پیل سوختی هیدروژنی</vt:lpstr>
      <vt:lpstr>مدلسازی پیل سوختی هیدروژنی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195</cp:revision>
  <dcterms:created xsi:type="dcterms:W3CDTF">2006-08-16T00:00:00Z</dcterms:created>
  <dcterms:modified xsi:type="dcterms:W3CDTF">2016-12-19T10:31:41Z</dcterms:modified>
</cp:coreProperties>
</file>