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366" r:id="rId2"/>
    <p:sldId id="354" r:id="rId3"/>
    <p:sldId id="355" r:id="rId4"/>
    <p:sldId id="357" r:id="rId5"/>
    <p:sldId id="371" r:id="rId6"/>
    <p:sldId id="368" r:id="rId7"/>
    <p:sldId id="369" r:id="rId8"/>
    <p:sldId id="362" r:id="rId9"/>
    <p:sldId id="365" r:id="rId10"/>
    <p:sldId id="3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56" d="100"/>
          <a:sy n="56" d="100"/>
        </p:scale>
        <p:origin x="1074" y="72"/>
      </p:cViewPr>
      <p:guideLst>
        <p:guide orient="horz" pos="2160"/>
        <p:guide pos="2880"/>
      </p:guideLst>
    </p:cSldViewPr>
  </p:slideViewPr>
  <p:outlineViewPr>
    <p:cViewPr>
      <p:scale>
        <a:sx n="33" d="100"/>
        <a:sy n="33" d="100"/>
      </p:scale>
      <p:origin x="0" y="-38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12/19/2016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12/19/2016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12/19/2016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12/19/2016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12/19/2016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12/19/2016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12/19/2016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12/19/2016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12/19/2016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12/19/2016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12/19/2016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12/19/2016</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12/19/2016</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3161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dirty="0" smtClean="0">
                <a:solidFill>
                  <a:srgbClr val="FF0000"/>
                </a:solidFill>
                <a:cs typeface="B Titr" panose="00000700000000000000" pitchFamily="2" charset="-78"/>
              </a:rPr>
              <a:t/>
            </a:r>
            <a:br>
              <a:rPr lang="fa-IR" dirty="0" smtClean="0">
                <a:solidFill>
                  <a:srgbClr val="FF0000"/>
                </a:solidFill>
                <a:cs typeface="B Titr" panose="00000700000000000000" pitchFamily="2" charset="-78"/>
              </a:rPr>
            </a:br>
            <a:r>
              <a:rPr lang="fa-IR" dirty="0" smtClean="0">
                <a:solidFill>
                  <a:srgbClr val="FF0000"/>
                </a:solidFill>
                <a:cs typeface="B Titr" panose="00000700000000000000" pitchFamily="2" charset="-78"/>
              </a:rPr>
              <a:t/>
            </a:r>
            <a:br>
              <a:rPr lang="fa-IR" dirty="0" smtClean="0">
                <a:solidFill>
                  <a:srgbClr val="FF0000"/>
                </a:solidFill>
                <a:cs typeface="B Titr" panose="00000700000000000000" pitchFamily="2" charset="-78"/>
              </a:rPr>
            </a:br>
            <a:r>
              <a:rPr lang="fa-IR" sz="3200" dirty="0">
                <a:effectLst/>
                <a:cs typeface="B Titr" pitchFamily="2" charset="-78"/>
              </a:rPr>
              <a:t> تغییر فرم نوک پروانه شناورهای نظامی تندرو به منظور افزایش بازدهی</a:t>
            </a:r>
            <a:r>
              <a:rPr lang="en-US" sz="3200" dirty="0">
                <a:effectLst/>
              </a:rPr>
              <a:t/>
            </a:r>
            <a:br>
              <a:rPr lang="en-US" sz="3200" dirty="0">
                <a:effectLst/>
              </a:rPr>
            </a:b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dirty="0" smtClean="0">
                <a:solidFill>
                  <a:srgbClr val="008000"/>
                </a:solidFill>
                <a:cs typeface="B Titr" panose="00000700000000000000" pitchFamily="2" charset="-78"/>
              </a:rPr>
              <a:t>میثم مغاره</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
            </a:r>
            <a:br>
              <a:rPr lang="fa-IR" sz="3100" dirty="0" smtClean="0">
                <a:solidFill>
                  <a:srgbClr val="008000"/>
                </a:solidFill>
                <a:cs typeface="B Titr" panose="00000700000000000000" pitchFamily="2" charset="-78"/>
              </a:rPr>
            </a:br>
            <a:r>
              <a:rPr lang="fa-IR" sz="3100" dirty="0">
                <a:solidFill>
                  <a:srgbClr val="008000"/>
                </a:solidFill>
                <a:cs typeface="B Titr" panose="00000700000000000000" pitchFamily="2" charset="-78"/>
              </a:rPr>
              <a:t> </a:t>
            </a:r>
            <a:r>
              <a:rPr lang="fa-IR" sz="3100" dirty="0" smtClean="0">
                <a:solidFill>
                  <a:srgbClr val="008000"/>
                </a:solidFill>
                <a:cs typeface="B Titr" panose="00000700000000000000" pitchFamily="2" charset="-78"/>
              </a:rPr>
              <a:t>شهریور 95</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
            </a:r>
            <a:br>
              <a:rPr lang="fa-IR" sz="3100" dirty="0" smtClean="0">
                <a:solidFill>
                  <a:srgbClr val="008000"/>
                </a:solidFill>
                <a:cs typeface="B Titr" panose="00000700000000000000" pitchFamily="2" charset="-78"/>
              </a:rPr>
            </a:br>
            <a:r>
              <a:rPr lang="en-US" sz="4000" dirty="0" smtClean="0">
                <a:solidFill>
                  <a:srgbClr val="0000FF"/>
                </a:solidFill>
                <a:latin typeface="Times New Roman" panose="02020603050405020304" pitchFamily="18" charset="0"/>
                <a:cs typeface="Times New Roman" panose="02020603050405020304" pitchFamily="18" charset="0"/>
              </a:rPr>
              <a:t>MarketCode.ir</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5313"/>
            <a:ext cx="2756921" cy="1143002"/>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81200"/>
            <a:ext cx="8686800" cy="2862071"/>
          </a:xfrm>
        </p:spPr>
        <p:txBody>
          <a:bodyPr>
            <a:normAutofit fontScale="62500" lnSpcReduction="20000"/>
          </a:bodyPr>
          <a:lstStyle/>
          <a:p>
            <a:pPr marL="566928" indent="-457200" algn="just" rtl="1">
              <a:lnSpc>
                <a:spcPct val="200000"/>
              </a:lnSpc>
              <a:buFont typeface="+mj-lt"/>
              <a:buAutoNum type="arabicPeriod"/>
            </a:pPr>
            <a:r>
              <a:rPr lang="fa-IR" sz="2400" b="1" dirty="0">
                <a:latin typeface="Times New Roman" panose="02020603050405020304" pitchFamily="18" charset="0"/>
                <a:cs typeface="B Titr" panose="00000700000000000000" pitchFamily="2" charset="-78"/>
              </a:rPr>
              <a:t>اعمال ریک نوک پره به سایر </a:t>
            </a:r>
            <a:r>
              <a:rPr lang="fa-IR" sz="2400" b="1" dirty="0" smtClean="0">
                <a:latin typeface="Times New Roman" panose="02020603050405020304" pitchFamily="18" charset="0"/>
                <a:cs typeface="B Titr" panose="00000700000000000000" pitchFamily="2" charset="-78"/>
              </a:rPr>
              <a:t>مدلهای </a:t>
            </a:r>
            <a:r>
              <a:rPr lang="fa-IR" sz="2400" b="1" dirty="0">
                <a:latin typeface="Times New Roman" panose="02020603050405020304" pitchFamily="18" charset="0"/>
                <a:cs typeface="B Titr" panose="00000700000000000000" pitchFamily="2" charset="-78"/>
              </a:rPr>
              <a:t>پروانه و در زوایای بیشتر و بررسی کاویتاسیون نوک </a:t>
            </a:r>
            <a:r>
              <a:rPr lang="fa-IR" sz="2400" b="1" dirty="0" smtClean="0">
                <a:latin typeface="Times New Roman" panose="02020603050405020304" pitchFamily="18" charset="0"/>
                <a:cs typeface="B Titr" panose="00000700000000000000" pitchFamily="2" charset="-78"/>
              </a:rPr>
              <a:t>پره(موازی پروژه)</a:t>
            </a:r>
          </a:p>
          <a:p>
            <a:pPr marL="566928" indent="-457200" algn="just" rtl="1">
              <a:lnSpc>
                <a:spcPct val="200000"/>
              </a:lnSpc>
              <a:buFont typeface="+mj-lt"/>
              <a:buAutoNum type="arabicPeriod"/>
            </a:pPr>
            <a:r>
              <a:rPr lang="fa-IR" sz="2400" b="1" dirty="0" smtClean="0">
                <a:latin typeface="Times New Roman" panose="02020603050405020304" pitchFamily="18" charset="0"/>
                <a:cs typeface="B Titr" panose="00000700000000000000" pitchFamily="2" charset="-78"/>
              </a:rPr>
              <a:t>اعمال ریک نوک پره به پروانه نیمه مغروق و تحلیل عملکرد آن (موازی پروژه)</a:t>
            </a:r>
          </a:p>
          <a:p>
            <a:pPr marL="566928" indent="-457200" algn="just" rtl="1">
              <a:lnSpc>
                <a:spcPct val="200000"/>
              </a:lnSpc>
              <a:buFont typeface="+mj-lt"/>
              <a:buAutoNum type="arabicPeriod"/>
            </a:pPr>
            <a:r>
              <a:rPr lang="fa-IR" sz="2400" b="1" dirty="0" smtClean="0">
                <a:latin typeface="Times New Roman" panose="02020603050405020304" pitchFamily="18" charset="0"/>
                <a:cs typeface="B Titr" panose="00000700000000000000" pitchFamily="2" charset="-78"/>
              </a:rPr>
              <a:t>بررسی </a:t>
            </a:r>
            <a:r>
              <a:rPr lang="fa-IR" sz="2400" b="1" dirty="0">
                <a:latin typeface="Times New Roman" panose="02020603050405020304" pitchFamily="18" charset="0"/>
                <a:cs typeface="B Titr" panose="00000700000000000000" pitchFamily="2" charset="-78"/>
              </a:rPr>
              <a:t>و تحلیل </a:t>
            </a:r>
            <a:r>
              <a:rPr lang="fa-IR" sz="2400" b="1" dirty="0" smtClean="0">
                <a:latin typeface="Times New Roman" panose="02020603050405020304" pitchFamily="18" charset="0"/>
                <a:cs typeface="B Titr" panose="00000700000000000000" pitchFamily="2" charset="-78"/>
              </a:rPr>
              <a:t>سازه ای </a:t>
            </a:r>
            <a:r>
              <a:rPr lang="fa-IR" sz="2400" b="1" dirty="0">
                <a:latin typeface="Times New Roman" panose="02020603050405020304" pitchFamily="18" charset="0"/>
                <a:cs typeface="B Titr" panose="00000700000000000000" pitchFamily="2" charset="-78"/>
              </a:rPr>
              <a:t>پروانه </a:t>
            </a:r>
            <a:r>
              <a:rPr lang="fa-IR" sz="2400" b="1" dirty="0" smtClean="0">
                <a:latin typeface="Times New Roman" panose="02020603050405020304" pitchFamily="18" charset="0"/>
                <a:cs typeface="B Titr" panose="00000700000000000000" pitchFamily="2" charset="-78"/>
              </a:rPr>
              <a:t>ریک دار </a:t>
            </a:r>
            <a:r>
              <a:rPr lang="fa-IR" sz="2400" b="1" dirty="0">
                <a:latin typeface="Times New Roman" panose="02020603050405020304" pitchFamily="18" charset="0"/>
                <a:cs typeface="B Titr" panose="00000700000000000000" pitchFamily="2" charset="-78"/>
              </a:rPr>
              <a:t>در نوک به منظور </a:t>
            </a:r>
            <a:r>
              <a:rPr lang="fa-IR" sz="2400" b="1" dirty="0" smtClean="0">
                <a:latin typeface="Times New Roman" panose="02020603050405020304" pitchFamily="18" charset="0"/>
                <a:cs typeface="B Titr" panose="00000700000000000000" pitchFamily="2" charset="-78"/>
              </a:rPr>
              <a:t>استحکام بخشی </a:t>
            </a:r>
            <a:r>
              <a:rPr lang="fa-IR" sz="2400" b="1" dirty="0">
                <a:latin typeface="Times New Roman" panose="02020603050405020304" pitchFamily="18" charset="0"/>
                <a:cs typeface="B Titr" panose="00000700000000000000" pitchFamily="2" charset="-78"/>
              </a:rPr>
              <a:t>به سازه </a:t>
            </a:r>
            <a:r>
              <a:rPr lang="fa-IR" sz="2400" b="1" dirty="0" smtClean="0">
                <a:latin typeface="Times New Roman" panose="02020603050405020304" pitchFamily="18" charset="0"/>
                <a:cs typeface="B Titr" panose="00000700000000000000" pitchFamily="2" charset="-78"/>
              </a:rPr>
              <a:t>پروانه(در امتداد پروژه)</a:t>
            </a:r>
            <a:endParaRPr lang="fa-IR" sz="2400" b="1" dirty="0">
              <a:latin typeface="Times New Roman" panose="02020603050405020304" pitchFamily="18" charset="0"/>
              <a:cs typeface="B Titr" panose="00000700000000000000" pitchFamily="2" charset="-78"/>
            </a:endParaRPr>
          </a:p>
          <a:p>
            <a:pPr marL="566928" indent="-457200" algn="just" rtl="1">
              <a:lnSpc>
                <a:spcPct val="200000"/>
              </a:lnSpc>
              <a:buFont typeface="+mj-lt"/>
              <a:buAutoNum type="arabicPeriod"/>
            </a:pPr>
            <a:r>
              <a:rPr lang="fa-IR" sz="2400" b="1" dirty="0">
                <a:latin typeface="Times New Roman" panose="02020603050405020304" pitchFamily="18" charset="0"/>
                <a:cs typeface="B Titr" panose="00000700000000000000" pitchFamily="2" charset="-78"/>
              </a:rPr>
              <a:t>تحلیل میدان ویک </a:t>
            </a:r>
            <a:r>
              <a:rPr lang="fa-IR" sz="2400" b="1" dirty="0" smtClean="0">
                <a:latin typeface="Times New Roman" panose="02020603050405020304" pitchFamily="18" charset="0"/>
                <a:cs typeface="B Titr" panose="00000700000000000000" pitchFamily="2" charset="-78"/>
              </a:rPr>
              <a:t>پروانه های ریک دار </a:t>
            </a:r>
            <a:r>
              <a:rPr lang="fa-IR" sz="2400" b="1" dirty="0">
                <a:latin typeface="Times New Roman" panose="02020603050405020304" pitchFamily="18" charset="0"/>
                <a:cs typeface="B Titr" panose="00000700000000000000" pitchFamily="2" charset="-78"/>
              </a:rPr>
              <a:t>در نوک در حضور سکان و یا بدنه </a:t>
            </a:r>
            <a:r>
              <a:rPr lang="fa-IR" sz="2400" b="1" dirty="0" smtClean="0">
                <a:latin typeface="Times New Roman" panose="02020603050405020304" pitchFamily="18" charset="0"/>
                <a:cs typeface="B Titr" panose="00000700000000000000" pitchFamily="2" charset="-78"/>
              </a:rPr>
              <a:t>کشتی(در امتداد پروژه)</a:t>
            </a:r>
            <a:endParaRPr lang="fa-IR" sz="2400" b="1" dirty="0">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پروژه های تکمیلی طرح</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1396221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76200"/>
            <a:ext cx="8534400" cy="6781800"/>
          </a:xfrm>
        </p:spPr>
        <p:txBody>
          <a:bodyPr>
            <a:noAutofit/>
          </a:bodyPr>
          <a:lstStyle/>
          <a:p>
            <a:pPr marL="109728" indent="0" algn="just" rtl="1">
              <a:lnSpc>
                <a:spcPct val="150000"/>
              </a:lnSpc>
              <a:buNone/>
            </a:pPr>
            <a:r>
              <a:rPr lang="fa-IR" sz="2400" dirty="0">
                <a:cs typeface="B Titr" pitchFamily="2" charset="-78"/>
              </a:rPr>
              <a:t>مصرف سوخت شناورهای دریایی همواره یکی از مهم‌ترین </a:t>
            </a:r>
            <a:r>
              <a:rPr lang="fa-IR" sz="2400" dirty="0" smtClean="0">
                <a:cs typeface="B Titr" pitchFamily="2" charset="-78"/>
              </a:rPr>
              <a:t>نگرانیهای شرکتهای </a:t>
            </a:r>
            <a:r>
              <a:rPr lang="fa-IR" sz="2400" dirty="0">
                <a:cs typeface="B Titr" pitchFamily="2" charset="-78"/>
              </a:rPr>
              <a:t>کشتیرانی بوده است که این مهم موجب تمرکز طراحان شناور به استفاده از اجزا با بازدهی بیشتر یا </a:t>
            </a:r>
            <a:r>
              <a:rPr lang="fa-IR" sz="2400" dirty="0" smtClean="0">
                <a:cs typeface="B Titr" pitchFamily="2" charset="-78"/>
              </a:rPr>
              <a:t>روشهایی </a:t>
            </a:r>
            <a:r>
              <a:rPr lang="fa-IR" sz="2400" dirty="0">
                <a:cs typeface="B Titr" pitchFamily="2" charset="-78"/>
              </a:rPr>
              <a:t>به منظور افزایش بازدهی، شده است. پروانه </a:t>
            </a:r>
            <a:r>
              <a:rPr lang="fa-IR" sz="2400" dirty="0" smtClean="0">
                <a:cs typeface="B Titr" pitchFamily="2" charset="-78"/>
              </a:rPr>
              <a:t>کشتی، </a:t>
            </a:r>
            <a:r>
              <a:rPr lang="fa-IR" sz="2400" dirty="0">
                <a:cs typeface="B Titr" pitchFamily="2" charset="-78"/>
              </a:rPr>
              <a:t>جزئی بوده که نیروی تراست شناور را تولید کرده و بدیهی است بهینه نمودن آن، تأثیر بسزایی در میزان تولید نیرو و در نهایت کاهش میزان مصرف سوخت شناور خواهد داشت. یکی از </a:t>
            </a:r>
            <a:r>
              <a:rPr lang="fa-IR" sz="2400" dirty="0" smtClean="0">
                <a:cs typeface="B Titr" pitchFamily="2" charset="-78"/>
              </a:rPr>
              <a:t>روشهای </a:t>
            </a:r>
            <a:r>
              <a:rPr lang="fa-IR" sz="2400" dirty="0">
                <a:cs typeface="B Titr" pitchFamily="2" charset="-78"/>
              </a:rPr>
              <a:t>افزایش بازدهی پروانه دریایی، تغییر فرم آن بوده که در این پروژه مورد بحث و بررسی قرار خواهد گرفت. </a:t>
            </a:r>
            <a:endParaRPr lang="en-US" sz="2400" dirty="0">
              <a:cs typeface="B Titr" pitchFamily="2" charset="-78"/>
            </a:endParaRPr>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91199"/>
          </a:xfrm>
        </p:spPr>
        <p:txBody>
          <a:bodyPr>
            <a:noAutofit/>
          </a:bodyPr>
          <a:lstStyle/>
          <a:p>
            <a:pPr marL="109728" indent="0" algn="just" rtl="1">
              <a:lnSpc>
                <a:spcPct val="150000"/>
              </a:lnSpc>
              <a:buNone/>
            </a:pPr>
            <a:r>
              <a:rPr lang="fa-IR" sz="2400" dirty="0">
                <a:cs typeface="B Titr" pitchFamily="2" charset="-78"/>
              </a:rPr>
              <a:t>از جمله </a:t>
            </a:r>
            <a:r>
              <a:rPr lang="fa-IR" sz="2400" dirty="0" smtClean="0">
                <a:cs typeface="B Titr" pitchFamily="2" charset="-78"/>
              </a:rPr>
              <a:t>روشهای </a:t>
            </a:r>
            <a:r>
              <a:rPr lang="fa-IR" sz="2400" dirty="0">
                <a:cs typeface="B Titr" pitchFamily="2" charset="-78"/>
              </a:rPr>
              <a:t>تغییر فرم پروانه، اعمال تغییرات به نوک آن بوده که در این پژوهش اعمال ریک به نوک پره پروانه مورد تحلیل قرار خواهد گرفت. این عمل در گذشته توسط محققان زیادی مورد بررسی قرار گرفته شده است. برخی از </a:t>
            </a:r>
            <a:r>
              <a:rPr lang="fa-IR" sz="2400" dirty="0" smtClean="0">
                <a:cs typeface="B Titr" pitchFamily="2" charset="-78"/>
              </a:rPr>
              <a:t>شرکتهای </a:t>
            </a:r>
            <a:r>
              <a:rPr lang="fa-IR" sz="2400" dirty="0">
                <a:cs typeface="B Titr" pitchFamily="2" charset="-78"/>
              </a:rPr>
              <a:t>معتبر در امر طراحی و </a:t>
            </a:r>
            <a:r>
              <a:rPr lang="fa-IR" sz="2400" dirty="0" smtClean="0">
                <a:cs typeface="B Titr" pitchFamily="2" charset="-78"/>
              </a:rPr>
              <a:t>بهینه سازی </a:t>
            </a:r>
            <a:r>
              <a:rPr lang="fa-IR" sz="2400" dirty="0">
                <a:cs typeface="B Titr" pitchFamily="2" charset="-78"/>
              </a:rPr>
              <a:t>نیز این روش را به برخی از </a:t>
            </a:r>
            <a:r>
              <a:rPr lang="fa-IR" sz="2400" dirty="0" smtClean="0">
                <a:cs typeface="B Titr" pitchFamily="2" charset="-78"/>
              </a:rPr>
              <a:t>پروانه های </a:t>
            </a:r>
            <a:r>
              <a:rPr lang="fa-IR" sz="2400" dirty="0">
                <a:cs typeface="B Titr" pitchFamily="2" charset="-78"/>
              </a:rPr>
              <a:t>دریایی به صورت تجربی اعمال </a:t>
            </a:r>
            <a:r>
              <a:rPr lang="fa-IR" sz="2400" dirty="0" smtClean="0">
                <a:cs typeface="B Titr" pitchFamily="2" charset="-78"/>
              </a:rPr>
              <a:t>نموده اند</a:t>
            </a:r>
            <a:r>
              <a:rPr lang="fa-IR" sz="2400" dirty="0">
                <a:cs typeface="B Titr" pitchFamily="2" charset="-78"/>
              </a:rPr>
              <a:t>. به منظور اعمال ریک نوک به مدل خاصی از پروانه در زوایای مختلف، از </a:t>
            </a:r>
            <a:r>
              <a:rPr lang="fa-IR" sz="2400" dirty="0" smtClean="0">
                <a:cs typeface="B Titr" pitchFamily="2" charset="-78"/>
              </a:rPr>
              <a:t>نرم افزارهای </a:t>
            </a:r>
            <a:r>
              <a:rPr lang="fa-IR" sz="2400" dirty="0">
                <a:cs typeface="B Titr" pitchFamily="2" charset="-78"/>
              </a:rPr>
              <a:t>طراحی استفاده می‌شود و بر خلاف تحقیقات گذشته، زاویه ریک به هر دو سمت مکش و فشار در مقاطع خاصی از پره اعمال شده و نهایتاً با تحلیل و </a:t>
            </a:r>
            <a:r>
              <a:rPr lang="fa-IR" sz="2400" dirty="0" smtClean="0">
                <a:cs typeface="B Titr" pitchFamily="2" charset="-78"/>
              </a:rPr>
              <a:t>شبیه سازی </a:t>
            </a:r>
            <a:r>
              <a:rPr lang="fa-IR" sz="2400" dirty="0">
                <a:cs typeface="B Titr" pitchFamily="2" charset="-78"/>
              </a:rPr>
              <a:t>پروانه تغییریافته در حالت آب آزاد، انجام خواهد گرفت. </a:t>
            </a:r>
            <a:endParaRPr lang="en-US" sz="2400" dirty="0">
              <a:cs typeface="B Titr" pitchFamily="2" charset="-78"/>
            </a:endParaRPr>
          </a:p>
          <a:p>
            <a:pPr marL="109728" indent="0" algn="just" rtl="1">
              <a:lnSpc>
                <a:spcPct val="150000"/>
              </a:lnSpc>
              <a:buNone/>
            </a:pPr>
            <a:endParaRPr lang="en-US" sz="2400" dirty="0">
              <a:cs typeface="B Titr"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7866" y="773790"/>
            <a:ext cx="8229600" cy="4178493"/>
          </a:xfrm>
        </p:spPr>
        <p:txBody>
          <a:bodyPr>
            <a:normAutofit/>
          </a:bodyPr>
          <a:lstStyle/>
          <a:p>
            <a:pPr marL="109728" indent="0" algn="ctr" rtl="1">
              <a:buNone/>
            </a:pPr>
            <a:r>
              <a:rPr lang="fa-IR" sz="2400" dirty="0" smtClean="0">
                <a:solidFill>
                  <a:srgbClr val="0000FF"/>
                </a:solidFill>
                <a:cs typeface="B Titr" pitchFamily="2" charset="-78"/>
              </a:rPr>
              <a:t>هندسه سه بعدی مسئله</a:t>
            </a:r>
            <a:endParaRPr lang="en-US" sz="2400" dirty="0">
              <a:solidFill>
                <a:srgbClr val="0000FF"/>
              </a:solidFill>
              <a:cs typeface="B Titr"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توانمندیهای شبکه</a:t>
            </a:r>
            <a:endParaRPr lang="en-US" sz="2800" dirty="0">
              <a:solidFill>
                <a:srgbClr val="FF0000"/>
              </a:solidFill>
              <a:cs typeface="B Titr" panose="00000700000000000000" pitchFamily="2" charset="-78"/>
            </a:endParaRPr>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700" y="1447800"/>
            <a:ext cx="3276600" cy="17080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766" y="3416697"/>
            <a:ext cx="5257800" cy="2740768"/>
          </a:xfrm>
          <a:prstGeom prst="rect">
            <a:avLst/>
          </a:prstGeom>
        </p:spPr>
      </p:pic>
    </p:spTree>
    <p:extLst>
      <p:ext uri="{BB962C8B-B14F-4D97-AF65-F5344CB8AC3E}">
        <p14:creationId xmlns:p14="http://schemas.microsoft.com/office/powerpoint/2010/main" val="3235697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799"/>
            <a:ext cx="8229600" cy="4178493"/>
          </a:xfrm>
        </p:spPr>
        <p:txBody>
          <a:bodyPr>
            <a:normAutofit/>
          </a:bodyPr>
          <a:lstStyle/>
          <a:p>
            <a:pPr marL="109728" indent="0" algn="ctr" rtl="1">
              <a:buNone/>
            </a:pPr>
            <a:r>
              <a:rPr lang="fa-IR" sz="2400" dirty="0" smtClean="0">
                <a:solidFill>
                  <a:srgbClr val="0000FF"/>
                </a:solidFill>
                <a:cs typeface="B Titr" pitchFamily="2" charset="-78"/>
              </a:rPr>
              <a:t>توزیع سرعت شعاعی بر روی پروانه</a:t>
            </a:r>
            <a:endParaRPr lang="en-US" sz="2400" dirty="0">
              <a:solidFill>
                <a:srgbClr val="0000FF"/>
              </a:solidFill>
              <a:cs typeface="B Titr"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توانمندیهای شبیه سازی</a:t>
            </a:r>
            <a:endParaRPr lang="en-US" sz="2800" dirty="0">
              <a:solidFill>
                <a:srgbClr val="FF0000"/>
              </a:solidFill>
              <a:cs typeface="B Titr" panose="00000700000000000000" pitchFamily="2" charset="-78"/>
            </a:endParaRPr>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514600"/>
            <a:ext cx="5129213" cy="3627504"/>
          </a:xfrm>
          <a:prstGeom prst="rect">
            <a:avLst/>
          </a:prstGeom>
        </p:spPr>
      </p:pic>
    </p:spTree>
    <p:extLst>
      <p:ext uri="{BB962C8B-B14F-4D97-AF65-F5344CB8AC3E}">
        <p14:creationId xmlns:p14="http://schemas.microsoft.com/office/powerpoint/2010/main" val="2394202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799"/>
            <a:ext cx="8229600" cy="4178493"/>
          </a:xfrm>
        </p:spPr>
        <p:txBody>
          <a:bodyPr>
            <a:normAutofit/>
          </a:bodyPr>
          <a:lstStyle/>
          <a:p>
            <a:pPr marL="109728" indent="0" algn="ctr" rtl="1">
              <a:buNone/>
            </a:pPr>
            <a:r>
              <a:rPr lang="fa-IR" sz="2400" dirty="0" smtClean="0">
                <a:solidFill>
                  <a:srgbClr val="0000FF"/>
                </a:solidFill>
                <a:cs typeface="B Titr" pitchFamily="2" charset="-78"/>
              </a:rPr>
              <a:t>توزیع سرعت محوری بر پروانه</a:t>
            </a:r>
            <a:endParaRPr lang="en-US" sz="2400" dirty="0">
              <a:solidFill>
                <a:srgbClr val="0000FF"/>
              </a:solidFill>
              <a:cs typeface="B Titr"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توانمندیهای </a:t>
            </a:r>
            <a:r>
              <a:rPr lang="fa-IR" sz="3600" dirty="0">
                <a:solidFill>
                  <a:srgbClr val="FF0000"/>
                </a:solidFill>
                <a:effectLst/>
                <a:cs typeface="B Titr" panose="00000700000000000000" pitchFamily="2" charset="-78"/>
              </a:rPr>
              <a:t>شبیه سازی</a:t>
            </a:r>
            <a:endParaRPr lang="en-US" sz="2800" dirty="0">
              <a:solidFill>
                <a:srgbClr val="FF0000"/>
              </a:solidFill>
              <a:cs typeface="B Titr" panose="00000700000000000000" pitchFamily="2" charset="-78"/>
            </a:endParaRPr>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819400"/>
            <a:ext cx="5562600" cy="3476625"/>
          </a:xfrm>
          <a:prstGeom prst="rect">
            <a:avLst/>
          </a:prstGeom>
        </p:spPr>
      </p:pic>
    </p:spTree>
    <p:extLst>
      <p:ext uri="{BB962C8B-B14F-4D97-AF65-F5344CB8AC3E}">
        <p14:creationId xmlns:p14="http://schemas.microsoft.com/office/powerpoint/2010/main" val="1700209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799"/>
            <a:ext cx="8229600" cy="4178493"/>
          </a:xfrm>
        </p:spPr>
        <p:txBody>
          <a:bodyPr>
            <a:normAutofit/>
          </a:bodyPr>
          <a:lstStyle/>
          <a:p>
            <a:pPr marL="109728" indent="0" algn="ctr" rtl="1">
              <a:buNone/>
            </a:pPr>
            <a:r>
              <a:rPr lang="fa-IR" sz="2400" dirty="0" smtClean="0">
                <a:solidFill>
                  <a:srgbClr val="0000FF"/>
                </a:solidFill>
                <a:cs typeface="B Titr" pitchFamily="2" charset="-78"/>
              </a:rPr>
              <a:t>فشار وارده بر </a:t>
            </a:r>
            <a:r>
              <a:rPr lang="en-US" sz="2400" dirty="0" smtClean="0">
                <a:solidFill>
                  <a:srgbClr val="0000FF"/>
                </a:solidFill>
                <a:cs typeface="B Titr" pitchFamily="2" charset="-78"/>
              </a:rPr>
              <a:t>face</a:t>
            </a:r>
            <a:r>
              <a:rPr lang="fa-IR" sz="2400" dirty="0" smtClean="0">
                <a:solidFill>
                  <a:srgbClr val="0000FF"/>
                </a:solidFill>
                <a:cs typeface="B Titr" pitchFamily="2" charset="-78"/>
              </a:rPr>
              <a:t> و </a:t>
            </a:r>
            <a:r>
              <a:rPr lang="en-US" sz="2400" dirty="0" smtClean="0">
                <a:solidFill>
                  <a:srgbClr val="0000FF"/>
                </a:solidFill>
                <a:cs typeface="B Titr" pitchFamily="2" charset="-78"/>
              </a:rPr>
              <a:t>back</a:t>
            </a:r>
            <a:r>
              <a:rPr lang="fa-IR" sz="2400" dirty="0" smtClean="0">
                <a:solidFill>
                  <a:srgbClr val="0000FF"/>
                </a:solidFill>
                <a:cs typeface="B Titr" pitchFamily="2" charset="-78"/>
              </a:rPr>
              <a:t> پروانه</a:t>
            </a:r>
          </a:p>
          <a:p>
            <a:pPr marL="109728" indent="0" algn="ctr" rtl="1">
              <a:buNone/>
            </a:pPr>
            <a:endParaRPr lang="en-US" sz="2400" dirty="0">
              <a:solidFill>
                <a:srgbClr val="0000FF"/>
              </a:solidFill>
              <a:cs typeface="B Titr"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توانمندیهای </a:t>
            </a:r>
            <a:r>
              <a:rPr lang="fa-IR" sz="3600" dirty="0">
                <a:solidFill>
                  <a:srgbClr val="FF0000"/>
                </a:solidFill>
                <a:effectLst/>
                <a:cs typeface="B Titr" panose="00000700000000000000" pitchFamily="2" charset="-78"/>
              </a:rPr>
              <a:t>شبیه سازی</a:t>
            </a:r>
            <a:endParaRPr lang="en-US" sz="2800" dirty="0">
              <a:solidFill>
                <a:srgbClr val="FF0000"/>
              </a:solidFill>
              <a:cs typeface="B Titr" panose="00000700000000000000" pitchFamily="2" charset="-78"/>
            </a:endParaRPr>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8" y="3276600"/>
            <a:ext cx="4038602" cy="25241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9337" y="2476428"/>
            <a:ext cx="4038600" cy="2524125"/>
          </a:xfrm>
          <a:prstGeom prst="rect">
            <a:avLst/>
          </a:prstGeom>
        </p:spPr>
      </p:pic>
    </p:spTree>
    <p:extLst>
      <p:ext uri="{BB962C8B-B14F-4D97-AF65-F5344CB8AC3E}">
        <p14:creationId xmlns:p14="http://schemas.microsoft.com/office/powerpoint/2010/main" val="88050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800600"/>
          </a:xfrm>
        </p:spPr>
        <p:txBody>
          <a:bodyPr>
            <a:noAutofit/>
          </a:bodyPr>
          <a:lstStyle/>
          <a:p>
            <a:pPr marL="109728" indent="0" algn="just" rtl="1">
              <a:lnSpc>
                <a:spcPct val="150000"/>
              </a:lnSpc>
              <a:buNone/>
            </a:pPr>
            <a:r>
              <a:rPr lang="fa-IR" sz="2400" b="1" dirty="0" smtClean="0">
                <a:cs typeface="B Titr" panose="00000700000000000000" pitchFamily="2" charset="-78"/>
              </a:rPr>
              <a:t>1- آشنایی با انواع پروانه های دریایی</a:t>
            </a:r>
          </a:p>
          <a:p>
            <a:pPr marL="109728" indent="0" algn="just" rtl="1">
              <a:lnSpc>
                <a:spcPct val="150000"/>
              </a:lnSpc>
              <a:buNone/>
            </a:pPr>
            <a:r>
              <a:rPr lang="fa-IR" sz="2400" b="1" dirty="0" smtClean="0">
                <a:cs typeface="B Titr" panose="00000700000000000000" pitchFamily="2" charset="-78"/>
              </a:rPr>
              <a:t>2- آشنایی با مدل های اغتشاشی و مدل اغتشاشی </a:t>
            </a:r>
            <a:r>
              <a:rPr lang="en-US" sz="2400" b="1" dirty="0" smtClean="0">
                <a:cs typeface="B Titr" panose="00000700000000000000" pitchFamily="2" charset="-78"/>
              </a:rPr>
              <a:t>k-w SST</a:t>
            </a:r>
            <a:endParaRPr lang="fa-IR" sz="2400" b="1" dirty="0" smtClean="0">
              <a:cs typeface="B Titr" panose="00000700000000000000" pitchFamily="2" charset="-78"/>
            </a:endParaRPr>
          </a:p>
          <a:p>
            <a:pPr marL="109728" indent="0" algn="just" rtl="1">
              <a:lnSpc>
                <a:spcPct val="150000"/>
              </a:lnSpc>
              <a:buNone/>
            </a:pPr>
            <a:r>
              <a:rPr lang="fa-IR" sz="2400" b="1" dirty="0" smtClean="0">
                <a:cs typeface="B Titr" panose="00000700000000000000" pitchFamily="2" charset="-78"/>
              </a:rPr>
              <a:t>3- آشنایی با مدل سازی به صورت </a:t>
            </a:r>
            <a:r>
              <a:rPr lang="en-US" sz="2400" b="1" dirty="0" smtClean="0">
                <a:cs typeface="B Titr" panose="00000700000000000000" pitchFamily="2" charset="-78"/>
              </a:rPr>
              <a:t>MRF</a:t>
            </a:r>
            <a:endParaRPr lang="fa-IR" sz="2400" b="1" dirty="0" smtClean="0">
              <a:cs typeface="B Titr" panose="00000700000000000000" pitchFamily="2" charset="-78"/>
            </a:endParaRPr>
          </a:p>
          <a:p>
            <a:pPr marL="109728" indent="0" algn="just" rtl="1">
              <a:lnSpc>
                <a:spcPct val="150000"/>
              </a:lnSpc>
              <a:buNone/>
            </a:pPr>
            <a:r>
              <a:rPr lang="fa-IR" sz="2400" b="1" dirty="0" smtClean="0">
                <a:cs typeface="B Titr" panose="00000700000000000000" pitchFamily="2" charset="-78"/>
              </a:rPr>
              <a:t>4- هیدرودینامیک پروانه های دریایی و بازده عملکردی آنها</a:t>
            </a: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شبیه سازی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2862071"/>
          </a:xfrm>
        </p:spPr>
        <p:txBody>
          <a:bodyPr>
            <a:normAutofit/>
          </a:bodyPr>
          <a:lstStyle/>
          <a:p>
            <a:pPr marL="109728" indent="0" algn="r" rtl="1">
              <a:lnSpc>
                <a:spcPct val="200000"/>
              </a:lnSpc>
              <a:buNone/>
            </a:pPr>
            <a:r>
              <a:rPr lang="fa-IR" sz="2400" b="1" dirty="0" smtClean="0">
                <a:latin typeface="Times New Roman" panose="02020603050405020304" pitchFamily="18" charset="0"/>
                <a:cs typeface="B Titr" panose="00000700000000000000" pitchFamily="2" charset="-78"/>
              </a:rPr>
              <a:t>1- آشنایی اولیه با دینامیک سیالات محاسباتی</a:t>
            </a:r>
          </a:p>
          <a:p>
            <a:pPr marL="109728" indent="0" algn="r" rtl="1">
              <a:lnSpc>
                <a:spcPct val="200000"/>
              </a:lnSpc>
              <a:buNone/>
            </a:pPr>
            <a:r>
              <a:rPr lang="fa-IR" sz="2400" b="1" dirty="0">
                <a:latin typeface="Times New Roman" panose="02020603050405020304" pitchFamily="18" charset="0"/>
                <a:cs typeface="B Titr" panose="00000700000000000000" pitchFamily="2" charset="-78"/>
              </a:rPr>
              <a:t>2- آشنایی اولیه با مفاهیم هیدرودینامیک پروانه های دریایی</a:t>
            </a:r>
          </a:p>
          <a:p>
            <a:pPr marL="109728" indent="0" algn="r" rtl="1">
              <a:lnSpc>
                <a:spcPct val="200000"/>
              </a:lnSpc>
              <a:buNone/>
            </a:pPr>
            <a:r>
              <a:rPr lang="fa-IR" sz="2400" b="1" dirty="0" smtClean="0">
                <a:latin typeface="Times New Roman" panose="02020603050405020304" pitchFamily="18" charset="0"/>
                <a:cs typeface="B Titr" panose="00000700000000000000" pitchFamily="2" charset="-78"/>
              </a:rPr>
              <a:t>3-آشنایی با نرم افزار </a:t>
            </a:r>
            <a:r>
              <a:rPr lang="en-US" sz="2400" b="1" dirty="0" smtClean="0">
                <a:latin typeface="Times New Roman" panose="02020603050405020304" pitchFamily="18" charset="0"/>
                <a:cs typeface="B Titr" panose="00000700000000000000" pitchFamily="2" charset="-78"/>
              </a:rPr>
              <a:t>Ansys Fluent 14</a:t>
            </a:r>
            <a:endParaRPr lang="fa-IR" sz="2400" b="1" dirty="0" smtClean="0">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4533</TotalTime>
  <Words>406</Words>
  <Application>Microsoft Office PowerPoint</Application>
  <PresentationFormat>On-screen Show (4:3)</PresentationFormat>
  <Paragraphs>25</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B Titr</vt:lpstr>
      <vt:lpstr>Calibri</vt:lpstr>
      <vt:lpstr>Lucida Sans Unicode</vt:lpstr>
      <vt:lpstr>Times New Roman</vt:lpstr>
      <vt:lpstr>Verdana</vt:lpstr>
      <vt:lpstr>Wingdings 2</vt:lpstr>
      <vt:lpstr>Wingdings 3</vt:lpstr>
      <vt:lpstr>Concourse</vt:lpstr>
      <vt:lpstr>           تغییر فرم نوک پروانه شناورهای نظامی تندرو به منظور افزایش بازدهی  میثم مغاره   شهریور 95  MarketCode.ir</vt:lpstr>
      <vt:lpstr>PowerPoint Presentation</vt:lpstr>
      <vt:lpstr>PowerPoint Presentation</vt:lpstr>
      <vt:lpstr>توانمندیهای شبکه</vt:lpstr>
      <vt:lpstr>توانمندیهای شبیه سازی</vt:lpstr>
      <vt:lpstr>توانمندیهای شبیه سازی</vt:lpstr>
      <vt:lpstr>توانمندیهای شبیه سازی</vt:lpstr>
      <vt:lpstr>آنچه در این شبیه سازی خواهید آموخت</vt:lpstr>
      <vt:lpstr>نکات و الزامات</vt:lpstr>
      <vt:lpstr>پروژه های تکمیلی طرح</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240</cp:revision>
  <dcterms:created xsi:type="dcterms:W3CDTF">2006-08-16T00:00:00Z</dcterms:created>
  <dcterms:modified xsi:type="dcterms:W3CDTF">2016-12-19T08:19:20Z</dcterms:modified>
</cp:coreProperties>
</file>