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366" r:id="rId2"/>
    <p:sldId id="354" r:id="rId3"/>
    <p:sldId id="371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7" r:id="rId13"/>
    <p:sldId id="368" r:id="rId14"/>
    <p:sldId id="369" r:id="rId15"/>
    <p:sldId id="365" r:id="rId16"/>
    <p:sldId id="3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0C4D-0180-40D2-A856-4ABE5A1A069E}" type="datetime1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2B8DA-E986-49A0-9432-B1D2119FAF59}" type="datetime1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0C608-5F6B-4B63-877E-475840BA68C2}" type="datetime1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8679F-5204-42F1-94E5-7F35567538DB}" type="datetime1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84C4D-0FBA-4EA7-840D-D98AE8E20134}" type="datetime1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F6381-DD72-4ACD-886C-E080E4E4AD4F}" type="datetime1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9902C-ABFA-4ACC-87B3-54E6B0DABEEE}" type="datetime1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514FA-93E7-482C-BBFB-C57F051F7D55}" type="datetime1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A29ED0-9E00-4234-B909-B4C6398DC9B8}" type="datetime1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12/19/2016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بررسی تاثیر تعداد و چیدمان لوله حامل سیال گرم در فرآیند ذوب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B Titr" pitchFamily="2" charset="-78"/>
              </a:rPr>
              <a:t>PCM</a:t>
            </a:r>
            <a:r>
              <a:rPr lang="en-US" sz="3600" dirty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در مبدل حرارتی سه لوله‏ای</a:t>
            </a: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مهدی عیسی پور درزی 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اسفند 94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3414"/>
            <a:ext cx="2756921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022663"/>
            <a:ext cx="7696200" cy="4800600"/>
          </a:xfrm>
        </p:spPr>
        <p:txBody>
          <a:bodyPr/>
          <a:lstStyle/>
          <a:p>
            <a:pPr marL="342900" indent="-342900" algn="r" rtl="1">
              <a:buSzPct val="150000"/>
              <a:buFont typeface="Lucida Sans Unicode" pitchFamily="34" charset="0"/>
              <a:buChar char="‣"/>
            </a:pPr>
            <a:r>
              <a:rPr lang="fa-IR" sz="2400" b="1" dirty="0" smtClean="0">
                <a:solidFill>
                  <a:srgbClr val="0000FF"/>
                </a:solidFill>
                <a:cs typeface="B Titr" pitchFamily="2" charset="-78"/>
              </a:rPr>
              <a:t>اثر افزایش دما در مبدل حرارتی دو لوله ای و مبدل حرارتی سه لوله ای و حالت های مختلف ان</a:t>
            </a:r>
          </a:p>
          <a:p>
            <a:pPr marL="0" indent="0">
              <a:buNone/>
            </a:pPr>
            <a:endParaRPr lang="en-US" dirty="0">
              <a:cs typeface="B Nazanin" pitchFamily="2" charset="-78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1442" t="9918" r="11218" b="2260"/>
          <a:stretch/>
        </p:blipFill>
        <p:spPr bwMode="auto">
          <a:xfrm>
            <a:off x="5060215" y="2590800"/>
            <a:ext cx="3625851" cy="3239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/>
          <a:srcRect l="2352" t="10294" r="11133" b="2059"/>
          <a:stretch/>
        </p:blipFill>
        <p:spPr bwMode="auto">
          <a:xfrm>
            <a:off x="498953" y="2438400"/>
            <a:ext cx="3598545" cy="3239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dirty="0">
                <a:solidFill>
                  <a:srgbClr val="FF0000"/>
                </a:solidFill>
                <a:effectLst/>
                <a:cs typeface="B Titr" pitchFamily="2" charset="-78"/>
              </a:rPr>
              <a:t>نتایج شبیه سازی در نرم افزار فلوئنت</a:t>
            </a:r>
            <a:r>
              <a:rPr lang="en-US" sz="3600" dirty="0">
                <a:cs typeface="B Titr" pitchFamily="2" charset="-78"/>
              </a:rPr>
              <a:t/>
            </a:r>
            <a:br>
              <a:rPr lang="en-US" sz="3600" dirty="0">
                <a:cs typeface="B Titr" pitchFamily="2" charset="-78"/>
              </a:rPr>
            </a:b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210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89556"/>
            <a:ext cx="8092965" cy="4953000"/>
          </a:xfrm>
        </p:spPr>
        <p:txBody>
          <a:bodyPr>
            <a:normAutofit/>
          </a:bodyPr>
          <a:lstStyle/>
          <a:p>
            <a:pPr marL="342900" indent="-342900" algn="r" rtl="1">
              <a:buSzPct val="150000"/>
              <a:buFont typeface="Lucida Sans Unicode" pitchFamily="34" charset="0"/>
              <a:buChar char="‣"/>
            </a:pPr>
            <a:r>
              <a:rPr lang="fa-IR" sz="2400" b="1" dirty="0" smtClean="0">
                <a:solidFill>
                  <a:srgbClr val="0000FF"/>
                </a:solidFill>
                <a:cs typeface="B Titr" pitchFamily="2" charset="-78"/>
              </a:rPr>
              <a:t>اثر </a:t>
            </a:r>
            <a:r>
              <a:rPr lang="fa-IR" sz="2400" b="1" dirty="0">
                <a:solidFill>
                  <a:srgbClr val="0000FF"/>
                </a:solidFill>
                <a:cs typeface="B Titr" pitchFamily="2" charset="-78"/>
              </a:rPr>
              <a:t>افزایش </a:t>
            </a:r>
            <a:r>
              <a:rPr lang="fa-IR" sz="2400" b="1" dirty="0" smtClean="0">
                <a:solidFill>
                  <a:srgbClr val="0000FF"/>
                </a:solidFill>
                <a:cs typeface="B Titr" pitchFamily="2" charset="-78"/>
              </a:rPr>
              <a:t>دبی </a:t>
            </a:r>
            <a:r>
              <a:rPr lang="fa-IR" sz="2400" b="1" dirty="0">
                <a:solidFill>
                  <a:srgbClr val="0000FF"/>
                </a:solidFill>
                <a:cs typeface="B Titr" pitchFamily="2" charset="-78"/>
              </a:rPr>
              <a:t>در مبدل حرارتی دو لوله ای و مبدل حرارتی سه لوله ای و حالت های مختلف ان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3045" t="10279" r="10897" b="1900"/>
          <a:stretch/>
        </p:blipFill>
        <p:spPr bwMode="auto">
          <a:xfrm>
            <a:off x="4419600" y="2286000"/>
            <a:ext cx="3810000" cy="3657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/>
          <a:srcRect l="3045" t="10459" r="11378" b="2525"/>
          <a:stretch/>
        </p:blipFill>
        <p:spPr bwMode="auto">
          <a:xfrm>
            <a:off x="457200" y="2313140"/>
            <a:ext cx="3657600" cy="3657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dirty="0">
                <a:solidFill>
                  <a:srgbClr val="FF0000"/>
                </a:solidFill>
                <a:effectLst/>
                <a:cs typeface="B Titr" pitchFamily="2" charset="-78"/>
              </a:rPr>
              <a:t>نتایج شبیه سازی در نرم افزار فلوئنت</a:t>
            </a:r>
            <a:r>
              <a:rPr lang="en-US" sz="3600" dirty="0">
                <a:cs typeface="B Titr" pitchFamily="2" charset="-78"/>
              </a:rPr>
              <a:t/>
            </a:r>
            <a:br>
              <a:rPr lang="en-US" sz="3600" dirty="0">
                <a:cs typeface="B Titr" pitchFamily="2" charset="-78"/>
              </a:rPr>
            </a:b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332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9113" y="1219200"/>
            <a:ext cx="7987861" cy="4953000"/>
          </a:xfrm>
        </p:spPr>
        <p:txBody>
          <a:bodyPr/>
          <a:lstStyle/>
          <a:p>
            <a:pPr marL="342900" indent="-342900" algn="r" rtl="1">
              <a:buSzPct val="150000"/>
              <a:buFont typeface="Lucida Sans Unicode" pitchFamily="34" charset="0"/>
              <a:buChar char="‣"/>
            </a:pPr>
            <a:r>
              <a:rPr lang="fa-IR" sz="2400" b="1" dirty="0" smtClean="0">
                <a:solidFill>
                  <a:srgbClr val="0000FF"/>
                </a:solidFill>
                <a:cs typeface="B Titr" pitchFamily="2" charset="-78"/>
              </a:rPr>
              <a:t>اثر تغییر ارایش لوله های داخلی بر روی فرایند ذوب ماده تغییر فاز دهنده</a:t>
            </a:r>
          </a:p>
          <a:p>
            <a:pPr marL="0" indent="0">
              <a:buNone/>
            </a:pPr>
            <a:endParaRPr lang="en-US" dirty="0">
              <a:cs typeface="B Nazanin" pitchFamily="2" charset="-78"/>
            </a:endParaRPr>
          </a:p>
        </p:txBody>
      </p:sp>
      <p:pic>
        <p:nvPicPr>
          <p:cNvPr id="5" name="Picture 4" descr="C:\Users\win\Desktop\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400" y="2286000"/>
            <a:ext cx="2955600" cy="289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win\Desktop\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8" y="2286000"/>
            <a:ext cx="2880360" cy="301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win\Desktop\2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298" y="2285999"/>
            <a:ext cx="2990088" cy="301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dirty="0">
                <a:solidFill>
                  <a:srgbClr val="FF0000"/>
                </a:solidFill>
                <a:effectLst/>
                <a:cs typeface="B Titr" pitchFamily="2" charset="-78"/>
              </a:rPr>
              <a:t>نتایج شبیه سازی در نرم افزار فلوئنت</a:t>
            </a:r>
            <a:r>
              <a:rPr lang="en-US" sz="3600" dirty="0">
                <a:cs typeface="B Titr" pitchFamily="2" charset="-78"/>
              </a:rPr>
              <a:t/>
            </a:r>
            <a:br>
              <a:rPr lang="en-US" sz="3600" dirty="0">
                <a:cs typeface="B Titr" pitchFamily="2" charset="-78"/>
              </a:rPr>
            </a:b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758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98069" cy="4389120"/>
          </a:xfrm>
        </p:spPr>
        <p:txBody>
          <a:bodyPr>
            <a:normAutofit/>
          </a:bodyPr>
          <a:lstStyle/>
          <a:p>
            <a:pPr marL="342900" indent="-342900" algn="r" rtl="1">
              <a:buSzPct val="150000"/>
              <a:buFont typeface="Lucida Sans Unicode" pitchFamily="34" charset="0"/>
              <a:buChar char="‣"/>
            </a:pPr>
            <a:r>
              <a:rPr lang="fa-IR" sz="2400" b="1" dirty="0" smtClean="0">
                <a:solidFill>
                  <a:srgbClr val="0000FF"/>
                </a:solidFill>
                <a:cs typeface="B Titr" pitchFamily="2" charset="-78"/>
              </a:rPr>
              <a:t>حالت بهینه از نتایج فرایند بهینه سازی</a:t>
            </a:r>
            <a:endParaRPr lang="en-US" sz="2400" dirty="0">
              <a:solidFill>
                <a:srgbClr val="0000FF"/>
              </a:solidFill>
              <a:cs typeface="B Titr" pitchFamily="2" charset="-78"/>
            </a:endParaRPr>
          </a:p>
        </p:txBody>
      </p:sp>
      <p:pic>
        <p:nvPicPr>
          <p:cNvPr id="5" name="Picture 2" descr="C:\Users\win\Desktop\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76600"/>
            <a:ext cx="7198620" cy="161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dirty="0">
                <a:solidFill>
                  <a:srgbClr val="FF0000"/>
                </a:solidFill>
                <a:effectLst/>
                <a:cs typeface="B Titr" pitchFamily="2" charset="-78"/>
              </a:rPr>
              <a:t>نتایج شبیه سازی در نرم افزار فلوئنت</a:t>
            </a:r>
            <a:r>
              <a:rPr lang="en-US" sz="3600" dirty="0">
                <a:cs typeface="B Titr" pitchFamily="2" charset="-78"/>
              </a:rPr>
              <a:t/>
            </a:r>
            <a:br>
              <a:rPr lang="en-US" sz="3600" dirty="0">
                <a:cs typeface="B Titr" pitchFamily="2" charset="-78"/>
              </a:rPr>
            </a:b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231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آنچه در این شبیه سازی خواهید 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11892"/>
          </a:xfrm>
        </p:spPr>
        <p:txBody>
          <a:bodyPr>
            <a:noAutofit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1- محاسبه شبکه بندی هندسه </a:t>
            </a:r>
            <a:endParaRPr lang="fa-IR" sz="2400" b="1" dirty="0"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2- محاسبه گام زمانی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 </a:t>
            </a:r>
            <a:r>
              <a:rPr lang="fa-IR" sz="2400" b="1" dirty="0">
                <a:cs typeface="B Titr" panose="00000700000000000000" pitchFamily="2" charset="-78"/>
              </a:rPr>
              <a:t>3- نحوه اعمال </a:t>
            </a:r>
            <a:r>
              <a:rPr lang="fa-IR" sz="2400" b="1" dirty="0" smtClean="0">
                <a:cs typeface="B Titr" panose="00000700000000000000" pitchFamily="2" charset="-78"/>
              </a:rPr>
              <a:t>شرایط </a:t>
            </a:r>
            <a:r>
              <a:rPr lang="fa-IR" sz="2400" b="1" dirty="0">
                <a:cs typeface="B Titr" panose="00000700000000000000" pitchFamily="2" charset="-78"/>
              </a:rPr>
              <a:t>مرزی </a:t>
            </a:r>
            <a:endParaRPr lang="fa-IR" sz="2400" b="1" dirty="0" smtClean="0"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4- نحوه فعال سازی ذوب و انجماد در فلوینت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5- تشریح فرآیند ذوب و خروجی های بدست آمده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3874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نکات و الزامات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711892"/>
          </a:xfrm>
        </p:spPr>
        <p:txBody>
          <a:bodyPr>
            <a:noAutofit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1- آشنایی اولیه با مفهوم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CFD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2- آشنایی با نرم افزار گمبیت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 </a:t>
            </a:r>
            <a:r>
              <a:rPr lang="fa-IR" sz="2400" b="1" dirty="0">
                <a:cs typeface="B Titr" panose="00000700000000000000" pitchFamily="2" charset="-78"/>
              </a:rPr>
              <a:t>3- </a:t>
            </a:r>
            <a:r>
              <a:rPr lang="fa-IR" sz="2400" b="1" dirty="0" smtClean="0">
                <a:cs typeface="B Titr" panose="00000700000000000000" pitchFamily="2" charset="-78"/>
              </a:rPr>
              <a:t>آشنایی با مفاهیم انتقال حرارتی و مواد تغییر فاز دهنده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4- آشنایی با نحوه کار در نرم افزار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Tecplot</a:t>
            </a:r>
            <a:endParaRPr lang="fa-IR" sz="2400" b="1" dirty="0">
              <a:latin typeface="Calibri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62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16701"/>
            <a:ext cx="8229600" cy="1143000"/>
          </a:xfrm>
        </p:spPr>
        <p:txBody>
          <a:bodyPr>
            <a:no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پیشنهادات ادامه کار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711892"/>
          </a:xfrm>
        </p:spPr>
        <p:txBody>
          <a:bodyPr>
            <a:noAutofit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1- </a:t>
            </a:r>
            <a:r>
              <a:rPr lang="fa-IR" sz="2400" b="1" dirty="0">
                <a:cs typeface="B Titr" panose="00000700000000000000" pitchFamily="2" charset="-78"/>
              </a:rPr>
              <a:t>بررسی استفاده از مواد تغییر فاز دهنده با حضور نانو ذرات مختلف جهت ذخیره سازی بیشترین مقدار </a:t>
            </a:r>
            <a:r>
              <a:rPr lang="fa-IR" sz="2400" b="1" dirty="0" smtClean="0">
                <a:cs typeface="B Titr" panose="00000700000000000000" pitchFamily="2" charset="-78"/>
              </a:rPr>
              <a:t>انرژی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>
                <a:cs typeface="B Titr" panose="00000700000000000000" pitchFamily="2" charset="-78"/>
              </a:rPr>
              <a:t>2- بررسی شرایطی که لوله داخلی دارای فین باشد و تعیین تعداد بهینه به منظور ذخیره سازی بیشترین مقدار </a:t>
            </a:r>
            <a:r>
              <a:rPr lang="fa-IR" sz="2400" b="1" dirty="0" smtClean="0">
                <a:cs typeface="B Titr" panose="00000700000000000000" pitchFamily="2" charset="-78"/>
              </a:rPr>
              <a:t>انرژی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 </a:t>
            </a:r>
            <a:r>
              <a:rPr lang="fa-IR" sz="2400" b="1" dirty="0">
                <a:cs typeface="B Titr" panose="00000700000000000000" pitchFamily="2" charset="-78"/>
              </a:rPr>
              <a:t>3- بررسی سیستم های ذخیره ساز انرژی با سطح برابر و هندسه های متفاوت به منظور مقایسه قابلیت  ذخیره </a:t>
            </a:r>
            <a:r>
              <a:rPr lang="fa-IR" sz="2400" b="1" dirty="0" smtClean="0">
                <a:cs typeface="B Titr" panose="00000700000000000000" pitchFamily="2" charset="-78"/>
              </a:rPr>
              <a:t>سازی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>
                <a:cs typeface="B Titr" panose="00000700000000000000" pitchFamily="2" charset="-78"/>
              </a:rPr>
              <a:t>4- بررسی استفاده از مواد تغییر فاز دهنده مختلف در سیستم های ذخیره ساز گرمایی</a:t>
            </a:r>
            <a:r>
              <a:rPr lang="fa-IR" sz="2400" b="1" dirty="0" smtClean="0">
                <a:cs typeface="B Titr" panose="00000700000000000000" pitchFamily="2" charset="-78"/>
              </a:rPr>
              <a:t>.</a:t>
            </a:r>
            <a:endParaRPr lang="fa-IR" sz="2400" b="1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542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algn="r" rtl="1">
              <a:defRPr/>
            </a:pPr>
            <a:r>
              <a:rPr lang="fa-IR" sz="2800" b="1" dirty="0">
                <a:cs typeface="B Titr" pitchFamily="2" charset="-78"/>
              </a:rPr>
              <a:t>امروزه با توجه به کمبود و رو به پايان بودن منابع انرژي فسيلي و آلودگي هاي زيست محيطي استفاده از انرژي ‏هاي جايگزين اهميت بيشتري يافته است</a:t>
            </a:r>
            <a:r>
              <a:rPr lang="en-US" sz="2800" b="1" dirty="0">
                <a:cs typeface="B Titr" pitchFamily="2" charset="-78"/>
              </a:rPr>
              <a:t> .</a:t>
            </a:r>
            <a:endParaRPr lang="fa-IR" sz="2800" b="1" dirty="0">
              <a:cs typeface="B Titr" pitchFamily="2" charset="-78"/>
            </a:endParaRPr>
          </a:p>
          <a:p>
            <a:pPr algn="r" rtl="1">
              <a:defRPr/>
            </a:pPr>
            <a:r>
              <a:rPr lang="fa-IR" sz="2800" b="1" kern="0" dirty="0">
                <a:cs typeface="B Titr" pitchFamily="2" charset="-78"/>
              </a:rPr>
              <a:t>اين انرژی ها شامل انرژی خورشیدی، انرژی بادی، انرژی امواج، انرژی گرمای زمین و .... مي باش</a:t>
            </a:r>
            <a:r>
              <a:rPr lang="fa-IR" sz="2800" b="1" dirty="0">
                <a:cs typeface="B Titr" pitchFamily="2" charset="-78"/>
              </a:rPr>
              <a:t>د</a:t>
            </a:r>
            <a:r>
              <a:rPr lang="en-US" sz="2800" b="1" dirty="0">
                <a:cs typeface="B Titr" pitchFamily="2" charset="-78"/>
              </a:rPr>
              <a:t> .</a:t>
            </a:r>
            <a:endParaRPr lang="fa-IR" sz="2800" b="1" dirty="0">
              <a:cs typeface="B Titr" pitchFamily="2" charset="-78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97689" y="3282690"/>
            <a:ext cx="55815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Low" rtl="1" eaLnBrk="0" hangingPunct="0"/>
            <a:r>
              <a:rPr lang="fa-IR" altLang="ko-KR" sz="2800" b="1" dirty="0" smtClean="0">
                <a:cs typeface="B Titr" pitchFamily="2" charset="-78"/>
              </a:rPr>
              <a:t>1. </a:t>
            </a:r>
            <a:r>
              <a:rPr lang="fa-IR" altLang="ko-KR" sz="2800" b="1" dirty="0">
                <a:cs typeface="B Titr" pitchFamily="2" charset="-78"/>
              </a:rPr>
              <a:t>دسته‌بندي مواد تغيير فاز دهنده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805910"/>
            <a:ext cx="5886385" cy="266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478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797024" y="478728"/>
            <a:ext cx="19367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2800" b="1" dirty="0" smtClean="0">
                <a:cs typeface="B Titr" pitchFamily="2" charset="-78"/>
              </a:rPr>
              <a:t>2. </a:t>
            </a:r>
            <a:r>
              <a:rPr lang="fa-IR" sz="2800" b="1" dirty="0">
                <a:cs typeface="B Titr" pitchFamily="2" charset="-78"/>
              </a:rPr>
              <a:t>کاربرد ها </a:t>
            </a:r>
            <a:r>
              <a:rPr lang="en-US" sz="2800" b="1" dirty="0">
                <a:cs typeface="B Titr" pitchFamily="2" charset="-78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161773" y="106680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buClr>
                <a:schemeClr val="tx1"/>
              </a:buClr>
              <a:buFont typeface="Wingdings" pitchFamily="2" charset="2"/>
              <a:buChar char="ü"/>
            </a:pPr>
            <a:r>
              <a:rPr lang="fa-IR" sz="2800" dirty="0">
                <a:cs typeface="B Titr" pitchFamily="2" charset="-78"/>
              </a:rPr>
              <a:t> در سيستمهاي ذخیره ساز انرژی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800" dirty="0">
                <a:cs typeface="B Titr" pitchFamily="2" charset="-78"/>
              </a:rPr>
              <a:t>خنک کاری در صنایع الکتریکي و کامپیوتر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800" dirty="0">
                <a:cs typeface="B Titr" pitchFamily="2" charset="-78"/>
              </a:rPr>
              <a:t>صنایع غذایی و دارویی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800" dirty="0">
                <a:cs typeface="B Titr" pitchFamily="2" charset="-78"/>
              </a:rPr>
              <a:t>گرمایش و سرمایش ساختمان ها</a:t>
            </a:r>
          </a:p>
          <a:p>
            <a:pPr lvl="0" algn="r" rtl="1">
              <a:buFont typeface="Wingdings" pitchFamily="2" charset="2"/>
              <a:buChar char="ü"/>
            </a:pPr>
            <a:r>
              <a:rPr lang="ar-SA" sz="2800" dirty="0">
                <a:cs typeface="B Titr" pitchFamily="2" charset="-78"/>
              </a:rPr>
              <a:t>خنک‏کاری موتورهای الکتریکی و احتراقی</a:t>
            </a:r>
            <a:endParaRPr lang="en-US" sz="2800" dirty="0">
              <a:cs typeface="B Titr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fa-IR" sz="2800" dirty="0">
                <a:cs typeface="B Titr" pitchFamily="2" charset="-78"/>
              </a:rPr>
              <a:t>سیستم‏های گرمایی فضاپیماها</a:t>
            </a:r>
            <a:endParaRPr lang="en-US" sz="28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913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685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Lucida Sans Unicode" pitchFamily="34" charset="0"/>
              <a:buChar char="▸"/>
            </a:pPr>
            <a:r>
              <a:rPr lang="fa-IR" sz="3600" b="1" dirty="0" smtClean="0">
                <a:solidFill>
                  <a:srgbClr val="FF0000"/>
                </a:solidFill>
                <a:cs typeface="B Titr" pitchFamily="2" charset="-78"/>
              </a:rPr>
              <a:t>مش ایجاد شده در نرم افزارگمبیت</a:t>
            </a:r>
            <a:endParaRPr lang="en-US" sz="3600" b="1" dirty="0">
              <a:solidFill>
                <a:srgbClr val="FF0000"/>
              </a:solidFill>
              <a:cs typeface="B Titr" pitchFamily="2" charset="-78"/>
            </a:endParaRPr>
          </a:p>
        </p:txBody>
      </p:sp>
      <p:pic>
        <p:nvPicPr>
          <p:cNvPr id="4" name="Picture 3" descr="G:\mesh\sim-3d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1"/>
            <a:ext cx="4261943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10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2" t="12440" r="18750" b="11478"/>
          <a:stretch/>
        </p:blipFill>
        <p:spPr bwMode="auto">
          <a:xfrm>
            <a:off x="212839" y="1600202"/>
            <a:ext cx="3597161" cy="36575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494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sz="4000" dirty="0">
                <a:solidFill>
                  <a:srgbClr val="FF0000"/>
                </a:solidFill>
                <a:effectLst/>
                <a:cs typeface="B Titr" pitchFamily="2" charset="-78"/>
              </a:rPr>
              <a:t>نتایج شبیه سازی در نرم افزار فلوئنت</a:t>
            </a:r>
            <a:r>
              <a:rPr lang="en-US" sz="3600" dirty="0">
                <a:cs typeface="B Titr" pitchFamily="2" charset="-78"/>
              </a:rPr>
              <a:t/>
            </a:r>
            <a:br>
              <a:rPr lang="en-US" sz="3600" dirty="0">
                <a:cs typeface="B Titr" pitchFamily="2" charset="-78"/>
              </a:rPr>
            </a:b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57200" y="1481329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SzPct val="150000"/>
              <a:buFont typeface="Lucida Sans Unicode" pitchFamily="34" charset="0"/>
              <a:buChar char="‣"/>
            </a:pPr>
            <a:r>
              <a:rPr lang="fa-IR" sz="2400" b="1" dirty="0" smtClean="0">
                <a:solidFill>
                  <a:srgbClr val="0000FF"/>
                </a:solidFill>
                <a:cs typeface="B Titr" pitchFamily="2" charset="-78"/>
              </a:rPr>
              <a:t> کانتور فرایند ذوب در مبدل حرارتی دو لوله ای</a:t>
            </a:r>
            <a:endParaRPr lang="en-US" sz="2400" b="1" dirty="0">
              <a:solidFill>
                <a:srgbClr val="0000FF"/>
              </a:solidFill>
              <a:cs typeface="B Titr" pitchFamily="2" charset="-7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1" y="2133600"/>
            <a:ext cx="428617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9150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5348"/>
            <a:ext cx="8229600" cy="4788092"/>
          </a:xfrm>
        </p:spPr>
        <p:txBody>
          <a:bodyPr>
            <a:normAutofit/>
          </a:bodyPr>
          <a:lstStyle/>
          <a:p>
            <a:pPr marL="342900" indent="-342900" algn="r" rtl="1">
              <a:buSzPct val="150000"/>
              <a:buFont typeface="Lucida Sans Unicode" pitchFamily="34" charset="0"/>
              <a:buChar char="‣"/>
            </a:pPr>
            <a:r>
              <a:rPr lang="fa-IR" sz="2400" b="1" dirty="0" smtClean="0">
                <a:solidFill>
                  <a:srgbClr val="0000FF"/>
                </a:solidFill>
                <a:cs typeface="B Titr" pitchFamily="2" charset="-78"/>
              </a:rPr>
              <a:t>نمودار </a:t>
            </a:r>
            <a:r>
              <a:rPr lang="fa-IR" sz="2400" b="1" dirty="0">
                <a:solidFill>
                  <a:srgbClr val="0000FF"/>
                </a:solidFill>
                <a:cs typeface="B Titr" pitchFamily="2" charset="-78"/>
              </a:rPr>
              <a:t>زمان ذوب ماده تغییر فاز دهنده </a:t>
            </a:r>
            <a:r>
              <a:rPr lang="fa-IR" sz="2400" b="1" dirty="0" smtClean="0">
                <a:solidFill>
                  <a:srgbClr val="0000FF"/>
                </a:solidFill>
                <a:cs typeface="B Titr" pitchFamily="2" charset="-78"/>
              </a:rPr>
              <a:t>در </a:t>
            </a:r>
            <a:r>
              <a:rPr lang="fa-IR" sz="2400" b="1" dirty="0">
                <a:solidFill>
                  <a:srgbClr val="0000FF"/>
                </a:solidFill>
                <a:cs typeface="B Titr" pitchFamily="2" charset="-78"/>
              </a:rPr>
              <a:t>مبدل حرارتی دو لوله ای</a:t>
            </a:r>
            <a:endParaRPr lang="en-US" sz="2400" dirty="0">
              <a:solidFill>
                <a:srgbClr val="0000FF"/>
              </a:solidFill>
              <a:cs typeface="B Titr" pitchFamily="2" charset="-78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" t="10630" r="9455" b="2342"/>
          <a:stretch/>
        </p:blipFill>
        <p:spPr bwMode="auto">
          <a:xfrm>
            <a:off x="1839499" y="1752600"/>
            <a:ext cx="5286505" cy="41431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dirty="0">
                <a:solidFill>
                  <a:srgbClr val="FF0000"/>
                </a:solidFill>
                <a:effectLst/>
                <a:cs typeface="B Titr" pitchFamily="2" charset="-78"/>
              </a:rPr>
              <a:t>نتایج شبیه سازی در نرم افزار فلوئنت</a:t>
            </a:r>
            <a:r>
              <a:rPr lang="en-US" sz="3600" dirty="0">
                <a:cs typeface="B Titr" pitchFamily="2" charset="-78"/>
              </a:rPr>
              <a:t/>
            </a:r>
            <a:br>
              <a:rPr lang="en-US" sz="3600" dirty="0">
                <a:cs typeface="B Titr" pitchFamily="2" charset="-78"/>
              </a:rPr>
            </a:b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569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3403" y="1035917"/>
            <a:ext cx="8600091" cy="1308538"/>
          </a:xfrm>
        </p:spPr>
        <p:txBody>
          <a:bodyPr>
            <a:normAutofit/>
          </a:bodyPr>
          <a:lstStyle/>
          <a:p>
            <a:pPr marL="342900" indent="-342900" algn="r" rtl="1">
              <a:buSzPct val="150000"/>
              <a:buFont typeface="Lucida Sans Unicode" pitchFamily="34" charset="0"/>
              <a:buChar char="‣"/>
            </a:pPr>
            <a:r>
              <a:rPr lang="fa-IR" sz="2400" b="1" dirty="0" smtClean="0">
                <a:solidFill>
                  <a:srgbClr val="0000FF"/>
                </a:solidFill>
                <a:cs typeface="B Titr" pitchFamily="2" charset="-78"/>
              </a:rPr>
              <a:t>کانتور لحظه­ای کسر حجمی مایع و خطوط جریان در مقطع میانی مبدل حرارتی دو لوله­</a:t>
            </a:r>
            <a:r>
              <a:rPr lang="en-US" sz="2400" b="1" dirty="0" smtClean="0">
                <a:solidFill>
                  <a:srgbClr val="0000FF"/>
                </a:solidFill>
                <a:cs typeface="B Titr" pitchFamily="2" charset="-78"/>
              </a:rPr>
              <a:t>  </a:t>
            </a:r>
            <a:r>
              <a:rPr lang="fa-IR" sz="2400" b="1" dirty="0" smtClean="0">
                <a:solidFill>
                  <a:srgbClr val="0000FF"/>
                </a:solidFill>
                <a:cs typeface="B Titr" pitchFamily="2" charset="-78"/>
              </a:rPr>
              <a:t>ای به ازای دماهای  مختلف سیال گرم  ورودی و دبی جرمی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B Titr" pitchFamily="2" charset="-78"/>
              </a:rPr>
              <a:t> kg/s</a:t>
            </a:r>
            <a:r>
              <a:rPr lang="fa-IR" sz="2400" b="1" dirty="0" smtClean="0">
                <a:solidFill>
                  <a:srgbClr val="0000FF"/>
                </a:solidFill>
                <a:cs typeface="B Titr" pitchFamily="2" charset="-78"/>
              </a:rPr>
              <a:t> 0/024 </a:t>
            </a:r>
            <a:endParaRPr lang="en-US" sz="2400" b="1" dirty="0">
              <a:solidFill>
                <a:srgbClr val="0000FF"/>
              </a:solidFill>
              <a:cs typeface="B Titr" pitchFamily="2" charset="-78"/>
            </a:endParaRPr>
          </a:p>
        </p:txBody>
      </p:sp>
      <p:pic>
        <p:nvPicPr>
          <p:cNvPr id="8" name="Picture 2" descr="C:\Users\win\Desktop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0"/>
            <a:ext cx="2971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dirty="0">
                <a:solidFill>
                  <a:srgbClr val="FF0000"/>
                </a:solidFill>
                <a:effectLst/>
                <a:cs typeface="B Titr" pitchFamily="2" charset="-78"/>
              </a:rPr>
              <a:t>نتایج شبیه سازی در نرم افزار فلوئنت</a:t>
            </a:r>
            <a:r>
              <a:rPr lang="en-US" sz="3600" dirty="0">
                <a:cs typeface="B Titr" pitchFamily="2" charset="-78"/>
              </a:rPr>
              <a:t/>
            </a:r>
            <a:br>
              <a:rPr lang="en-US" sz="3600" dirty="0">
                <a:cs typeface="B Titr" pitchFamily="2" charset="-78"/>
              </a:rPr>
            </a:b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799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2073" y="1143000"/>
            <a:ext cx="8153400" cy="4389120"/>
          </a:xfrm>
        </p:spPr>
        <p:txBody>
          <a:bodyPr>
            <a:normAutofit/>
          </a:bodyPr>
          <a:lstStyle/>
          <a:p>
            <a:pPr marL="342900" indent="-342900" algn="r" rtl="1">
              <a:buSzPct val="150000"/>
              <a:buFont typeface="Lucida Sans Unicode" pitchFamily="34" charset="0"/>
              <a:buChar char="‣"/>
            </a:pPr>
            <a:r>
              <a:rPr lang="fa-IR" sz="2400" b="1" dirty="0" smtClean="0">
                <a:solidFill>
                  <a:srgbClr val="0000FF"/>
                </a:solidFill>
                <a:cs typeface="B Titr" pitchFamily="2" charset="-78"/>
              </a:rPr>
              <a:t>مقایسه زمان فرایند ذوب در مبدل حرارتی دو لوله ای و سه لوله ای </a:t>
            </a:r>
            <a:endParaRPr lang="en-US" sz="2200" b="1" dirty="0">
              <a:solidFill>
                <a:srgbClr val="0000FF"/>
              </a:solidFill>
              <a:cs typeface="B Titr" pitchFamily="2" charset="-78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2244" t="10278" r="9775" b="2260"/>
          <a:stretch/>
        </p:blipFill>
        <p:spPr bwMode="auto">
          <a:xfrm>
            <a:off x="2514600" y="2362200"/>
            <a:ext cx="4148347" cy="37219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dirty="0">
                <a:solidFill>
                  <a:srgbClr val="FF0000"/>
                </a:solidFill>
                <a:effectLst/>
                <a:cs typeface="B Titr" pitchFamily="2" charset="-78"/>
              </a:rPr>
              <a:t>نتایج شبیه سازی در نرم افزار فلوئنت</a:t>
            </a:r>
            <a:r>
              <a:rPr lang="en-US" sz="3600" dirty="0">
                <a:cs typeface="B Titr" pitchFamily="2" charset="-78"/>
              </a:rPr>
              <a:t/>
            </a:r>
            <a:br>
              <a:rPr lang="en-US" sz="3600" dirty="0">
                <a:cs typeface="B Titr" pitchFamily="2" charset="-78"/>
              </a:rPr>
            </a:b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442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4486" y="1219200"/>
            <a:ext cx="8047428" cy="4389120"/>
          </a:xfrm>
        </p:spPr>
        <p:txBody>
          <a:bodyPr/>
          <a:lstStyle/>
          <a:p>
            <a:pPr marL="342900" indent="-342900" algn="r" rtl="1">
              <a:buSzPct val="150000"/>
              <a:buFont typeface="Lucida Sans Unicode" pitchFamily="34" charset="0"/>
              <a:buChar char="‣"/>
            </a:pPr>
            <a:r>
              <a:rPr lang="fa-IR" sz="2400" b="1" dirty="0" smtClean="0">
                <a:solidFill>
                  <a:srgbClr val="0000FF"/>
                </a:solidFill>
                <a:cs typeface="B Titr" pitchFamily="2" charset="-78"/>
              </a:rPr>
              <a:t>اثر افزایش تعداد لوله های داخلی بر روی زمان ذوب ماده تغییر فاز دهنده (مبدل حرارتی چند لوله ای)</a:t>
            </a:r>
          </a:p>
          <a:p>
            <a:pPr marL="0" indent="0">
              <a:buNone/>
            </a:pPr>
            <a:endParaRPr lang="en-US" dirty="0">
              <a:cs typeface="B Nazanin" pitchFamily="2" charset="-78"/>
            </a:endParaRPr>
          </a:p>
        </p:txBody>
      </p:sp>
      <p:pic>
        <p:nvPicPr>
          <p:cNvPr id="8" name="Picture 7" descr="C:\Users\win\Desktop\23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"/>
          <a:stretch/>
        </p:blipFill>
        <p:spPr bwMode="auto">
          <a:xfrm>
            <a:off x="2514600" y="2667000"/>
            <a:ext cx="4267200" cy="3337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dirty="0">
                <a:solidFill>
                  <a:srgbClr val="FF0000"/>
                </a:solidFill>
                <a:effectLst/>
                <a:cs typeface="B Titr" pitchFamily="2" charset="-78"/>
              </a:rPr>
              <a:t>نتایج شبیه سازی در نرم افزار فلوئنت</a:t>
            </a:r>
            <a:r>
              <a:rPr lang="en-US" sz="3600" dirty="0">
                <a:cs typeface="B Titr" pitchFamily="2" charset="-78"/>
              </a:rPr>
              <a:t/>
            </a:r>
            <a:br>
              <a:rPr lang="en-US" sz="3600" dirty="0">
                <a:cs typeface="B Titr" pitchFamily="2" charset="-78"/>
              </a:rPr>
            </a:b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064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4180</TotalTime>
  <Words>467</Words>
  <Application>Microsoft Office PowerPoint</Application>
  <PresentationFormat>On-screen Show (4:3)</PresentationFormat>
  <Paragraphs>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맑은 고딕</vt:lpstr>
      <vt:lpstr>B Nazanin</vt:lpstr>
      <vt:lpstr>B Titr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            بررسی تاثیر تعداد و چیدمان لوله حامل سیال گرم در فرآیند ذوب PCM در مبدل حرارتی سه لوله‏ای  مهدی عیسی پور درزی  اسفند 94     </vt:lpstr>
      <vt:lpstr> </vt:lpstr>
      <vt:lpstr>PowerPoint Presentation</vt:lpstr>
      <vt:lpstr>PowerPoint Presentation</vt:lpstr>
      <vt:lpstr>نتایج شبیه سازی در نرم افزار فلوئنت </vt:lpstr>
      <vt:lpstr>نتایج شبیه سازی در نرم افزار فلوئنت </vt:lpstr>
      <vt:lpstr>نتایج شبیه سازی در نرم افزار فلوئنت </vt:lpstr>
      <vt:lpstr>نتایج شبیه سازی در نرم افزار فلوئنت </vt:lpstr>
      <vt:lpstr>نتایج شبیه سازی در نرم افزار فلوئنت </vt:lpstr>
      <vt:lpstr>نتایج شبیه سازی در نرم افزار فلوئنت </vt:lpstr>
      <vt:lpstr>نتایج شبیه سازی در نرم افزار فلوئنت </vt:lpstr>
      <vt:lpstr>نتایج شبیه سازی در نرم افزار فلوئنت </vt:lpstr>
      <vt:lpstr>نتایج شبیه سازی در نرم افزار فلوئنت </vt:lpstr>
      <vt:lpstr>آنچه در این شبیه سازی خواهید آموخت</vt:lpstr>
      <vt:lpstr>نکات و الزامات</vt:lpstr>
      <vt:lpstr>پیشنهادات ادامه کار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marketcode</cp:lastModifiedBy>
  <cp:revision>200</cp:revision>
  <dcterms:created xsi:type="dcterms:W3CDTF">2006-08-16T00:00:00Z</dcterms:created>
  <dcterms:modified xsi:type="dcterms:W3CDTF">2016-12-19T07:56:19Z</dcterms:modified>
</cp:coreProperties>
</file>