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10"/>
  </p:notesMasterIdLst>
  <p:sldIdLst>
    <p:sldId id="366" r:id="rId2"/>
    <p:sldId id="356" r:id="rId3"/>
    <p:sldId id="371" r:id="rId4"/>
    <p:sldId id="370" r:id="rId5"/>
    <p:sldId id="369" r:id="rId6"/>
    <p:sldId id="368" r:id="rId7"/>
    <p:sldId id="372" r:id="rId8"/>
    <p:sldId id="37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CC3300"/>
    <a:srgbClr val="000066"/>
    <a:srgbClr val="FF66FF"/>
    <a:srgbClr val="800000"/>
    <a:srgbClr val="0033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07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96DED5-7101-45CB-BD67-62077EC6FEBB}" type="datetimeFigureOut">
              <a:rPr lang="en-US" smtClean="0"/>
              <a:pPr/>
              <a:t>11/3/2016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AD4F81-D434-45E6-BB2C-53C672FCA684}" type="slidenum">
              <a:rPr lang="en-US" smtClean="0"/>
              <a:pPr/>
              <a:t>‹#›</a:t>
            </a:fld>
            <a:endParaRPr lang="en-US" dirty="0"/>
          </a:p>
        </p:txBody>
      </p:sp>
    </p:spTree>
    <p:extLst>
      <p:ext uri="{BB962C8B-B14F-4D97-AF65-F5344CB8AC3E}">
        <p14:creationId xmlns:p14="http://schemas.microsoft.com/office/powerpoint/2010/main" val="37847310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1"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2"/>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1"/>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B9F2828-A262-4019-9E8C-C387D0E754F1}" type="datetime1">
              <a:rPr lang="en-US" smtClean="0"/>
              <a:pPr/>
              <a:t>11/3/2016</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dirty="0"/>
          </a:p>
        </p:txBody>
      </p:sp>
    </p:spTree>
    <p:extLst>
      <p:ext uri="{BB962C8B-B14F-4D97-AF65-F5344CB8AC3E}">
        <p14:creationId xmlns:p14="http://schemas.microsoft.com/office/powerpoint/2010/main" val="1796151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30"/>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EA20C4D-0180-40D2-A856-4ABE5A1A069E}" type="datetime1">
              <a:rPr lang="en-US" smtClean="0"/>
              <a:pPr/>
              <a:t>11/3/2016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607641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4" y="274641"/>
            <a:ext cx="1777471"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E2B8DA-E986-49A0-9432-B1D2119FAF59}" type="datetime1">
              <a:rPr lang="en-US" smtClean="0"/>
              <a:pPr/>
              <a:t>11/3/2016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769518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30C608-5F6B-4B63-877E-475840BA68C2}" type="datetime1">
              <a:rPr lang="en-US" smtClean="0"/>
              <a:pPr/>
              <a:t>11/3/2016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3239038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B88679F-5204-42F1-94E5-7F35567538DB}" type="datetime1">
              <a:rPr lang="en-US" smtClean="0"/>
              <a:pPr/>
              <a:t>11/3/2016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extLst>
      <p:ext uri="{BB962C8B-B14F-4D97-AF65-F5344CB8AC3E}">
        <p14:creationId xmlns:p14="http://schemas.microsoft.com/office/powerpoint/2010/main" val="340583575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9"/>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E084C4D-0FBA-4EA7-840D-D98AE8E20134}" type="datetime1">
              <a:rPr lang="en-US" smtClean="0"/>
              <a:pPr/>
              <a:t>11/3/2016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3367372642"/>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B8F6381-DD72-4ACD-886C-E080E4E4AD4F}" type="datetime1">
              <a:rPr lang="en-US" smtClean="0"/>
              <a:pPr/>
              <a:t>11/3/2016</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177396340"/>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C09902C-ABFA-4ACC-87B3-54E6B0DABEEE}" type="datetime1">
              <a:rPr lang="en-US" smtClean="0"/>
              <a:pPr/>
              <a:t>11/3/2016</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extLst>
      <p:ext uri="{BB962C8B-B14F-4D97-AF65-F5344CB8AC3E}">
        <p14:creationId xmlns:p14="http://schemas.microsoft.com/office/powerpoint/2010/main" val="3669153326"/>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F7514FA-93E7-482C-BBFB-C57F051F7D55}" type="datetime1">
              <a:rPr lang="en-US" smtClean="0"/>
              <a:pPr/>
              <a:t>11/3/2016</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984205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CA29ED0-9E00-4234-B909-B4C6398DC9B8}" type="datetime1">
              <a:rPr lang="en-US" smtClean="0"/>
              <a:pPr/>
              <a:t>11/3/2016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extLst>
      <p:ext uri="{BB962C8B-B14F-4D97-AF65-F5344CB8AC3E}">
        <p14:creationId xmlns:p14="http://schemas.microsoft.com/office/powerpoint/2010/main" val="75247514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3"/>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BDDA143-6F93-4B61-AAB2-2B7F4200FF92}" type="datetime1">
              <a:rPr lang="en-US" smtClean="0"/>
              <a:pPr/>
              <a:t>11/3/2016</a:t>
            </a:fld>
            <a:endParaRPr lang="en-US" dirty="0"/>
          </a:p>
        </p:txBody>
      </p:sp>
      <p:sp>
        <p:nvSpPr>
          <p:cNvPr id="6" name="Footer Placeholder 5"/>
          <p:cNvSpPr>
            <a:spLocks noGrp="1"/>
          </p:cNvSpPr>
          <p:nvPr>
            <p:ph type="ftr" sz="quarter" idx="11"/>
          </p:nvPr>
        </p:nvSpPr>
        <p:spPr>
          <a:xfrm>
            <a:off x="4380073" y="6407945"/>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dirty="0"/>
          </a:p>
        </p:txBody>
      </p:sp>
      <p:sp>
        <p:nvSpPr>
          <p:cNvPr id="2" name="Title 1"/>
          <p:cNvSpPr>
            <a:spLocks noGrp="1"/>
          </p:cNvSpPr>
          <p:nvPr>
            <p:ph type="title"/>
          </p:nvPr>
        </p:nvSpPr>
        <p:spPr>
          <a:xfrm>
            <a:off x="228600" y="4865123"/>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3" y="5791254"/>
            <a:ext cx="3402315"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extLst>
      <p:ext uri="{BB962C8B-B14F-4D97-AF65-F5344CB8AC3E}">
        <p14:creationId xmlns:p14="http://schemas.microsoft.com/office/powerpoint/2010/main" val="318298040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7"/>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3" y="5791254"/>
            <a:ext cx="3402315"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9"/>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9"/>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58E5582-F76C-4628-A6AF-58AD8FC97BDD}" type="datetime1">
              <a:rPr lang="en-US" smtClean="0"/>
              <a:pPr/>
              <a:t>11/3/2016</a:t>
            </a:fld>
            <a:endParaRPr lang="en-US" dirty="0"/>
          </a:p>
        </p:txBody>
      </p:sp>
      <p:sp>
        <p:nvSpPr>
          <p:cNvPr id="22" name="Footer Placeholder 21"/>
          <p:cNvSpPr>
            <a:spLocks noGrp="1"/>
          </p:cNvSpPr>
          <p:nvPr>
            <p:ph type="ftr" sz="quarter" idx="3"/>
          </p:nvPr>
        </p:nvSpPr>
        <p:spPr>
          <a:xfrm>
            <a:off x="4380073" y="6407945"/>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5"/>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995347795"/>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hf sldNum="0"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74638"/>
            <a:ext cx="8153400" cy="1143000"/>
          </a:xfrm>
        </p:spPr>
        <p:txBody>
          <a:bodyPr>
            <a:normAutofit fontScale="90000"/>
          </a:bodyPr>
          <a:lstStyle/>
          <a:p>
            <a:pPr algn="ctr" rtl="1">
              <a:lnSpc>
                <a:spcPct val="150000"/>
              </a:lnSpc>
            </a:pP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a:solidFill>
                  <a:srgbClr val="FF0000"/>
                </a:solidFill>
                <a:cs typeface="B Titr" panose="00000700000000000000" pitchFamily="2" charset="-78"/>
              </a:rPr>
              <a:t/>
            </a:r>
            <a:br>
              <a:rPr lang="en-US" dirty="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en-US" dirty="0" smtClean="0">
                <a:solidFill>
                  <a:srgbClr val="FF0000"/>
                </a:solidFill>
                <a:cs typeface="B Titr" panose="00000700000000000000" pitchFamily="2" charset="-78"/>
              </a:rPr>
              <a:t/>
            </a:r>
            <a:br>
              <a:rPr lang="en-US" dirty="0" smtClean="0">
                <a:solidFill>
                  <a:srgbClr val="FF0000"/>
                </a:solidFill>
                <a:cs typeface="B Titr" panose="00000700000000000000" pitchFamily="2" charset="-78"/>
              </a:rPr>
            </a:br>
            <a:r>
              <a:rPr lang="ar-SA" b="1" dirty="0">
                <a:solidFill>
                  <a:srgbClr val="FF0000"/>
                </a:solidFill>
                <a:cs typeface="B Titr" panose="00000700000000000000" pitchFamily="2" charset="-78"/>
              </a:rPr>
              <a:t>موازی سازی تحلیل جریان آرام مبتنی بر معادلات اویلر (ناویر-استوکس) دو بعدی تراکم‌پذیر ناپایا</a:t>
            </a:r>
            <a:r>
              <a:rPr lang="en-US" sz="3600" dirty="0" smtClean="0">
                <a:solidFill>
                  <a:srgbClr val="FF0000"/>
                </a:solidFill>
                <a:cs typeface="B Titr" panose="00000700000000000000" pitchFamily="2" charset="-78"/>
              </a:rPr>
              <a:t/>
            </a:r>
            <a:br>
              <a:rPr lang="en-US" sz="3600" dirty="0" smtClean="0">
                <a:solidFill>
                  <a:srgbClr val="FF0000"/>
                </a:solidFill>
                <a:cs typeface="B Titr" panose="00000700000000000000" pitchFamily="2" charset="-78"/>
              </a:rPr>
            </a:br>
            <a:r>
              <a:rPr lang="en-US" sz="3600" dirty="0">
                <a:solidFill>
                  <a:srgbClr val="FF0000"/>
                </a:solidFill>
                <a:cs typeface="B Titr" panose="00000700000000000000" pitchFamily="2" charset="-78"/>
              </a:rPr>
              <a:t/>
            </a:r>
            <a:br>
              <a:rPr lang="en-US" sz="3600" dirty="0">
                <a:solidFill>
                  <a:srgbClr val="FF0000"/>
                </a:solidFill>
                <a:cs typeface="B Titr" panose="00000700000000000000" pitchFamily="2" charset="-78"/>
              </a:rPr>
            </a:br>
            <a:r>
              <a:rPr lang="fa-IR" sz="3100" dirty="0" smtClean="0">
                <a:solidFill>
                  <a:srgbClr val="008000"/>
                </a:solidFill>
                <a:cs typeface="B Titr" panose="00000700000000000000" pitchFamily="2" charset="-78"/>
              </a:rPr>
              <a:t>مجید </a:t>
            </a:r>
            <a:r>
              <a:rPr lang="fa-IR" sz="3100" dirty="0" err="1" smtClean="0">
                <a:solidFill>
                  <a:srgbClr val="008000"/>
                </a:solidFill>
                <a:cs typeface="B Titr" panose="00000700000000000000" pitchFamily="2" charset="-78"/>
              </a:rPr>
              <a:t>قندهاری</a:t>
            </a:r>
            <a:r>
              <a:rPr lang="fa-IR" sz="3100" dirty="0" smtClean="0">
                <a:solidFill>
                  <a:srgbClr val="008000"/>
                </a:solidFill>
                <a:cs typeface="B Titr" panose="00000700000000000000" pitchFamily="2" charset="-78"/>
              </a:rPr>
              <a:t> پور</a:t>
            </a:r>
            <a:br>
              <a:rPr lang="fa-IR" sz="3100" dirty="0" smtClean="0">
                <a:solidFill>
                  <a:srgbClr val="008000"/>
                </a:solidFill>
                <a:cs typeface="B Titr" panose="00000700000000000000" pitchFamily="2" charset="-78"/>
              </a:rPr>
            </a:br>
            <a:r>
              <a:rPr lang="fa-IR" sz="3100" dirty="0" smtClean="0">
                <a:solidFill>
                  <a:srgbClr val="008000"/>
                </a:solidFill>
                <a:cs typeface="B Titr" panose="00000700000000000000" pitchFamily="2" charset="-78"/>
              </a:rPr>
              <a:t>تیر 95</a:t>
            </a:r>
            <a:br>
              <a:rPr lang="fa-IR" sz="3100" dirty="0" smtClean="0">
                <a:solidFill>
                  <a:srgbClr val="008000"/>
                </a:solidFill>
                <a:cs typeface="B Titr" panose="00000700000000000000" pitchFamily="2" charset="-78"/>
              </a:rPr>
            </a:br>
            <a:r>
              <a:rPr lang="en-US" sz="4000" dirty="0" smtClean="0"/>
              <a:t/>
            </a:r>
            <a:br>
              <a:rPr lang="en-US" sz="4000" dirty="0" smtClean="0"/>
            </a:br>
            <a:r>
              <a:rPr lang="en-US" dirty="0"/>
              <a:t/>
            </a:r>
            <a:br>
              <a:rPr lang="en-US" dirty="0"/>
            </a:br>
            <a:r>
              <a:rPr lang="en-US" dirty="0" smtClean="0"/>
              <a:t/>
            </a:r>
            <a:br>
              <a:rPr lang="en-US" dirty="0" smtClean="0"/>
            </a:br>
            <a:r>
              <a:rPr lang="en-US" dirty="0"/>
              <a:t/>
            </a:r>
            <a:br>
              <a:rPr lang="en-US" dirty="0"/>
            </a:b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401515"/>
            <a:ext cx="13589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326062"/>
            <a:ext cx="2756921" cy="1143002"/>
          </a:xfrm>
          <a:prstGeom prst="rect">
            <a:avLst/>
          </a:prstGeom>
        </p:spPr>
      </p:pic>
    </p:spTree>
    <p:extLst>
      <p:ext uri="{BB962C8B-B14F-4D97-AF65-F5344CB8AC3E}">
        <p14:creationId xmlns:p14="http://schemas.microsoft.com/office/powerpoint/2010/main" val="1436284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56060" y="1524000"/>
            <a:ext cx="7429499" cy="4267201"/>
          </a:xfrm>
        </p:spPr>
        <p:txBody>
          <a:bodyPr>
            <a:normAutofit fontScale="92500"/>
          </a:bodyPr>
          <a:lstStyle/>
          <a:p>
            <a:pPr algn="just" rtl="1">
              <a:lnSpc>
                <a:spcPct val="150000"/>
              </a:lnSpc>
            </a:pPr>
            <a:r>
              <a:rPr lang="ar-SA" sz="2800" b="1" dirty="0">
                <a:cs typeface="B Titr" panose="00000700000000000000" pitchFamily="2" charset="-78"/>
              </a:rPr>
              <a:t>بسیاری از الگوریتم­ها برای اجرا نیاز به بار پردازشی بالائی دارند. میزان پردازش مورد نیاز برای اجرای هر الگوریتم بصورت مستقیم به پیچیدگی آن الگوریتم بستگی دارد. هر چه پیچیدگی بالاتر باشد، مسلماً برای اجرا بار پردازشی بالاتری را از پردازنده طلب می­کند.</a:t>
            </a:r>
            <a:r>
              <a:rPr lang="fa-IR" sz="2800" b="1" dirty="0">
                <a:cs typeface="B Titr" panose="00000700000000000000" pitchFamily="2" charset="-78"/>
              </a:rPr>
              <a:t> </a:t>
            </a:r>
            <a:r>
              <a:rPr lang="ar-SA" sz="2800" b="1" dirty="0">
                <a:cs typeface="B Titr" panose="00000700000000000000" pitchFamily="2" charset="-78"/>
              </a:rPr>
              <a:t>اجرای این گونه الگوریتم­ها توسط پردازنده­های معمولی، مستلزم صرف زمان زیادی است. </a:t>
            </a:r>
            <a:endParaRPr lang="en-US" sz="2800" b="1" dirty="0">
              <a:cs typeface="B Titr" panose="00000700000000000000" pitchFamily="2" charset="-78"/>
            </a:endParaRPr>
          </a:p>
        </p:txBody>
      </p:sp>
      <p:sp>
        <p:nvSpPr>
          <p:cNvPr id="3" name="Title 2"/>
          <p:cNvSpPr>
            <a:spLocks noGrp="1"/>
          </p:cNvSpPr>
          <p:nvPr>
            <p:ph type="title"/>
          </p:nvPr>
        </p:nvSpPr>
        <p:spPr>
          <a:xfrm>
            <a:off x="856060" y="304800"/>
            <a:ext cx="7429499" cy="1143000"/>
          </a:xfrm>
        </p:spPr>
        <p:txBody>
          <a:bodyPr>
            <a:normAutofit/>
          </a:bodyPr>
          <a:lstStyle/>
          <a:p>
            <a:pPr algn="ctr"/>
            <a:r>
              <a:rPr lang="fa-IR" sz="3600" b="1" dirty="0" smtClean="0">
                <a:solidFill>
                  <a:srgbClr val="FF0000"/>
                </a:solidFill>
                <a:effectLst/>
                <a:cs typeface="B Titr" panose="00000700000000000000" pitchFamily="2" charset="-78"/>
              </a:rPr>
              <a:t>مقدمه و توضیح</a:t>
            </a:r>
            <a:endParaRPr lang="en-US" sz="3600" b="1" dirty="0">
              <a:solidFill>
                <a:srgbClr val="FF0000"/>
              </a:solidFill>
              <a:cs typeface="B Titr" panose="00000700000000000000" pitchFamily="2" charset="-78"/>
            </a:endParaRPr>
          </a:p>
        </p:txBody>
      </p:sp>
    </p:spTree>
    <p:extLst>
      <p:ext uri="{BB962C8B-B14F-4D97-AF65-F5344CB8AC3E}">
        <p14:creationId xmlns:p14="http://schemas.microsoft.com/office/powerpoint/2010/main" val="3991509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56060" y="1524000"/>
            <a:ext cx="7429499" cy="4267201"/>
          </a:xfrm>
        </p:spPr>
        <p:txBody>
          <a:bodyPr>
            <a:normAutofit/>
          </a:bodyPr>
          <a:lstStyle/>
          <a:p>
            <a:pPr algn="just" rtl="1"/>
            <a:r>
              <a:rPr lang="ar-SA" sz="2800" b="1" dirty="0">
                <a:cs typeface="B Titr" panose="00000700000000000000" pitchFamily="2" charset="-78"/>
              </a:rPr>
              <a:t>راه حل منطقی­ برای اجرای یک الگوریتم پیچیده، اجرای آن الگوریتم توسط چند پردازنده بصورت همزمان است. در این روش اگر از </a:t>
            </a:r>
            <a:r>
              <a:rPr lang="en-US" sz="2800" b="1" dirty="0">
                <a:cs typeface="B Titr" panose="00000700000000000000" pitchFamily="2" charset="-78"/>
              </a:rPr>
              <a:t>N</a:t>
            </a:r>
            <a:r>
              <a:rPr lang="ar-SA" sz="2800" b="1" dirty="0">
                <a:cs typeface="B Titr" panose="00000700000000000000" pitchFamily="2" charset="-78"/>
              </a:rPr>
              <a:t> پردازنده برای اجرای الگوریتم استفاده شود، زمان مورد نیاز برای انجام کل الگوریتم تا حدود </a:t>
            </a:r>
            <a:r>
              <a:rPr lang="en-US" sz="2800" b="1" dirty="0">
                <a:cs typeface="B Titr" panose="00000700000000000000" pitchFamily="2" charset="-78"/>
              </a:rPr>
              <a:t>1/N</a:t>
            </a:r>
            <a:r>
              <a:rPr lang="ar-SA" sz="2800" b="1" dirty="0">
                <a:cs typeface="B Titr" panose="00000700000000000000" pitchFamily="2" charset="-78"/>
              </a:rPr>
              <a:t> کاهش می­یابد. (زمانی هم برای تبادل اطلاعات بین پردازنده­ها صرف می­شود). پس برای اجرای الگوریتم­های پیچیده می­توان از چند پردازنده­ها و چند کامپیوتر­ها استفاده کرد.</a:t>
            </a:r>
            <a:endParaRPr lang="en-US" sz="2800" b="1" dirty="0">
              <a:cs typeface="B Titr" panose="00000700000000000000" pitchFamily="2" charset="-78"/>
            </a:endParaRPr>
          </a:p>
        </p:txBody>
      </p:sp>
      <p:sp>
        <p:nvSpPr>
          <p:cNvPr id="3" name="Title 2"/>
          <p:cNvSpPr>
            <a:spLocks noGrp="1"/>
          </p:cNvSpPr>
          <p:nvPr>
            <p:ph type="title"/>
          </p:nvPr>
        </p:nvSpPr>
        <p:spPr>
          <a:xfrm>
            <a:off x="856060" y="304800"/>
            <a:ext cx="7429499" cy="1143000"/>
          </a:xfrm>
        </p:spPr>
        <p:txBody>
          <a:bodyPr>
            <a:normAutofit/>
          </a:bodyPr>
          <a:lstStyle/>
          <a:p>
            <a:pPr algn="ctr"/>
            <a:r>
              <a:rPr lang="fa-IR" sz="3600" b="1" dirty="0" smtClean="0">
                <a:solidFill>
                  <a:srgbClr val="FF0000"/>
                </a:solidFill>
                <a:effectLst/>
                <a:cs typeface="B Titr" panose="00000700000000000000" pitchFamily="2" charset="-78"/>
              </a:rPr>
              <a:t>مقدمه و توضیح</a:t>
            </a:r>
            <a:endParaRPr lang="en-US" sz="3600" b="1" dirty="0">
              <a:solidFill>
                <a:srgbClr val="FF0000"/>
              </a:solidFill>
              <a:cs typeface="B Titr" panose="00000700000000000000" pitchFamily="2" charset="-78"/>
            </a:endParaRPr>
          </a:p>
        </p:txBody>
      </p:sp>
    </p:spTree>
    <p:extLst>
      <p:ext uri="{BB962C8B-B14F-4D97-AF65-F5344CB8AC3E}">
        <p14:creationId xmlns:p14="http://schemas.microsoft.com/office/powerpoint/2010/main" val="32457564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56060" y="1524000"/>
            <a:ext cx="7429499" cy="4267201"/>
          </a:xfrm>
        </p:spPr>
        <p:txBody>
          <a:bodyPr>
            <a:normAutofit lnSpcReduction="10000"/>
          </a:bodyPr>
          <a:lstStyle/>
          <a:p>
            <a:pPr algn="just" rtl="1"/>
            <a:r>
              <a:rPr lang="ar-SA" sz="3000" b="1" dirty="0">
                <a:cs typeface="B Titr" panose="00000700000000000000" pitchFamily="2" charset="-78"/>
              </a:rPr>
              <a:t>مهم‌ترین، رایج‌ترین و درعین حال پربازده‌ترین روش پردازش موازی در دینامیک سیال محاسباتی شکستن ناحیه حل محاسباتی به چند زیرناحیه است که به روش چند بلوکی شناخته می­شود. از آنجا که حل بلوک‌ها به‌طور جداگانه صورت می‌گیرند، روش چندبلوکی یکی از بهترین روش‌ها برای موازی­سازی می­باشد. </a:t>
            </a:r>
            <a:endParaRPr lang="fa-IR" sz="3000" b="1" dirty="0">
              <a:cs typeface="B Titr" panose="00000700000000000000" pitchFamily="2" charset="-78"/>
            </a:endParaRPr>
          </a:p>
          <a:p>
            <a:pPr algn="just" rtl="1"/>
            <a:r>
              <a:rPr lang="ar-SA" sz="3000" b="1" dirty="0">
                <a:cs typeface="B Titr" panose="00000700000000000000" pitchFamily="2" charset="-78"/>
              </a:rPr>
              <a:t>در نرم افزار ارائه شده از مزایای کتابخانه </a:t>
            </a:r>
            <a:r>
              <a:rPr lang="en-US" sz="3000" b="1" dirty="0">
                <a:solidFill>
                  <a:srgbClr val="0000FF"/>
                </a:solidFill>
                <a:cs typeface="B Titr" panose="00000700000000000000" pitchFamily="2" charset="-78"/>
              </a:rPr>
              <a:t>MPI</a:t>
            </a:r>
            <a:r>
              <a:rPr lang="fa-IR" sz="3000" b="1" dirty="0">
                <a:solidFill>
                  <a:srgbClr val="0000FF"/>
                </a:solidFill>
                <a:cs typeface="B Titr" panose="00000700000000000000" pitchFamily="2" charset="-78"/>
              </a:rPr>
              <a:t> </a:t>
            </a:r>
            <a:r>
              <a:rPr lang="fa-IR" sz="3000" b="1" dirty="0">
                <a:cs typeface="B Titr" panose="00000700000000000000" pitchFamily="2" charset="-78"/>
              </a:rPr>
              <a:t>برای </a:t>
            </a:r>
            <a:r>
              <a:rPr lang="ar-SA" sz="3000" b="1" dirty="0">
                <a:cs typeface="B Titr" panose="00000700000000000000" pitchFamily="2" charset="-78"/>
              </a:rPr>
              <a:t>موازی­سازی </a:t>
            </a:r>
            <a:r>
              <a:rPr lang="fa-IR" sz="3000" b="1" dirty="0">
                <a:cs typeface="B Titr" panose="00000700000000000000" pitchFamily="2" charset="-78"/>
              </a:rPr>
              <a:t>حل معادله </a:t>
            </a:r>
            <a:r>
              <a:rPr lang="fa-IR" sz="3000" b="1" dirty="0" err="1" smtClean="0">
                <a:cs typeface="B Titr" panose="00000700000000000000" pitchFamily="2" charset="-78"/>
              </a:rPr>
              <a:t>لاپلاس</a:t>
            </a:r>
            <a:r>
              <a:rPr lang="fa-IR" sz="3000" b="1" dirty="0" smtClean="0">
                <a:cs typeface="B Titr" panose="00000700000000000000" pitchFamily="2" charset="-78"/>
              </a:rPr>
              <a:t> </a:t>
            </a:r>
            <a:r>
              <a:rPr lang="fa-IR" sz="3000" b="1" dirty="0">
                <a:cs typeface="B Titr" panose="00000700000000000000" pitchFamily="2" charset="-78"/>
              </a:rPr>
              <a:t>به روش اجزا مرزی در میدان دو بعدی</a:t>
            </a:r>
            <a:r>
              <a:rPr lang="ar-SA" sz="3000" b="1" dirty="0">
                <a:cs typeface="B Titr" panose="00000700000000000000" pitchFamily="2" charset="-78"/>
              </a:rPr>
              <a:t> استفاده شده است.</a:t>
            </a:r>
            <a:endParaRPr lang="en-US" sz="3000" b="1" dirty="0">
              <a:cs typeface="B Titr" panose="00000700000000000000" pitchFamily="2" charset="-78"/>
            </a:endParaRPr>
          </a:p>
        </p:txBody>
      </p:sp>
      <p:sp>
        <p:nvSpPr>
          <p:cNvPr id="3" name="Title 2"/>
          <p:cNvSpPr>
            <a:spLocks noGrp="1"/>
          </p:cNvSpPr>
          <p:nvPr>
            <p:ph type="title"/>
          </p:nvPr>
        </p:nvSpPr>
        <p:spPr>
          <a:xfrm>
            <a:off x="856060" y="304800"/>
            <a:ext cx="7429499" cy="1143000"/>
          </a:xfrm>
        </p:spPr>
        <p:txBody>
          <a:bodyPr>
            <a:normAutofit/>
          </a:bodyPr>
          <a:lstStyle/>
          <a:p>
            <a:pPr algn="ctr"/>
            <a:r>
              <a:rPr lang="fa-IR" sz="3600" b="1" dirty="0" smtClean="0">
                <a:solidFill>
                  <a:srgbClr val="FF0000"/>
                </a:solidFill>
                <a:effectLst/>
                <a:cs typeface="B Titr" panose="00000700000000000000" pitchFamily="2" charset="-78"/>
              </a:rPr>
              <a:t>مقدمه و توضیح</a:t>
            </a:r>
            <a:endParaRPr lang="en-US" sz="3600" b="1" dirty="0">
              <a:solidFill>
                <a:srgbClr val="FF0000"/>
              </a:solidFill>
              <a:cs typeface="B Titr" panose="00000700000000000000" pitchFamily="2" charset="-78"/>
            </a:endParaRPr>
          </a:p>
        </p:txBody>
      </p:sp>
    </p:spTree>
    <p:extLst>
      <p:ext uri="{BB962C8B-B14F-4D97-AF65-F5344CB8AC3E}">
        <p14:creationId xmlns:p14="http://schemas.microsoft.com/office/powerpoint/2010/main" val="29195133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rtl="1"/>
            <a:r>
              <a:rPr lang="ar-SA" sz="2800" b="1" dirty="0">
                <a:cs typeface="B Titr" panose="00000700000000000000" pitchFamily="2" charset="-78"/>
              </a:rPr>
              <a:t>مزیت استفاده از </a:t>
            </a:r>
            <a:r>
              <a:rPr lang="ar-SA" sz="2800" b="1" dirty="0" smtClean="0">
                <a:cs typeface="B Titr" panose="00000700000000000000" pitchFamily="2" charset="-78"/>
              </a:rPr>
              <a:t>كتابخانه</a:t>
            </a:r>
            <a:r>
              <a:rPr lang="fa-IR" sz="2800" b="1" dirty="0" smtClean="0">
                <a:cs typeface="B Titr" panose="00000700000000000000" pitchFamily="2" charset="-78"/>
              </a:rPr>
              <a:t> </a:t>
            </a:r>
            <a:r>
              <a:rPr lang="en-US" sz="2800" b="1" dirty="0" smtClean="0">
                <a:solidFill>
                  <a:srgbClr val="0000FF"/>
                </a:solidFill>
                <a:cs typeface="B Titr" panose="00000700000000000000" pitchFamily="2" charset="-78"/>
              </a:rPr>
              <a:t>MPI</a:t>
            </a:r>
            <a:r>
              <a:rPr lang="ar-SA" sz="2800" b="1" dirty="0" smtClean="0">
                <a:solidFill>
                  <a:srgbClr val="0000FF"/>
                </a:solidFill>
                <a:cs typeface="B Titr" panose="00000700000000000000" pitchFamily="2" charset="-78"/>
              </a:rPr>
              <a:t> </a:t>
            </a:r>
            <a:r>
              <a:rPr lang="ar-SA" sz="2800" b="1" dirty="0">
                <a:cs typeface="B Titr" panose="00000700000000000000" pitchFamily="2" charset="-78"/>
              </a:rPr>
              <a:t>این است كه باعث پنهان شدن بسیاری از جزئیات دشوار برنامه نویسی موازی از دید كاربر شده و در نتیجه عملیات و محاسبات موازی را آسان تر و قابل دسترسی تر می سازد</a:t>
            </a:r>
            <a:r>
              <a:rPr lang="en-US" sz="2800" b="1" dirty="0">
                <a:cs typeface="B Titr" panose="00000700000000000000" pitchFamily="2" charset="-78"/>
              </a:rPr>
              <a:t>.</a:t>
            </a:r>
          </a:p>
        </p:txBody>
      </p:sp>
      <p:sp>
        <p:nvSpPr>
          <p:cNvPr id="3" name="Title 2"/>
          <p:cNvSpPr>
            <a:spLocks noGrp="1"/>
          </p:cNvSpPr>
          <p:nvPr>
            <p:ph type="title"/>
          </p:nvPr>
        </p:nvSpPr>
        <p:spPr/>
        <p:txBody>
          <a:bodyPr>
            <a:normAutofit/>
          </a:bodyPr>
          <a:lstStyle/>
          <a:p>
            <a:pPr algn="ctr"/>
            <a:r>
              <a:rPr lang="fa-IR" sz="3600" b="1" dirty="0" smtClean="0">
                <a:solidFill>
                  <a:srgbClr val="FF0000"/>
                </a:solidFill>
                <a:effectLst/>
                <a:cs typeface="B Titr" panose="00000700000000000000" pitchFamily="2" charset="-78"/>
              </a:rPr>
              <a:t>توانمندی های کد</a:t>
            </a:r>
            <a:endParaRPr lang="en-US" sz="3600" b="1" dirty="0">
              <a:solidFill>
                <a:srgbClr val="FF0000"/>
              </a:solidFill>
              <a:cs typeface="B Titr" panose="00000700000000000000" pitchFamily="2" charset="-78"/>
            </a:endParaRPr>
          </a:p>
        </p:txBody>
      </p:sp>
    </p:spTree>
    <p:extLst>
      <p:ext uri="{BB962C8B-B14F-4D97-AF65-F5344CB8AC3E}">
        <p14:creationId xmlns:p14="http://schemas.microsoft.com/office/powerpoint/2010/main" val="21148689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rtl="1"/>
            <a:r>
              <a:rPr lang="ar-SA" sz="2800" b="1" dirty="0">
                <a:cs typeface="B Titr" panose="00000700000000000000" pitchFamily="2" charset="-78"/>
              </a:rPr>
              <a:t>پروسس­ها با فضاهای آدرس­دهی مجزا می­توانند، با یکدیگر ارتباط برقرار کنند و به طور همگام و ناهمگام مبادرت به انجام کارها به طور موازی کنند.</a:t>
            </a:r>
            <a:endParaRPr lang="en-US" sz="2800" b="1" dirty="0">
              <a:cs typeface="B Titr" panose="00000700000000000000" pitchFamily="2" charset="-78"/>
            </a:endParaRPr>
          </a:p>
        </p:txBody>
      </p:sp>
      <p:sp>
        <p:nvSpPr>
          <p:cNvPr id="3" name="Title 2"/>
          <p:cNvSpPr>
            <a:spLocks noGrp="1"/>
          </p:cNvSpPr>
          <p:nvPr>
            <p:ph type="title"/>
          </p:nvPr>
        </p:nvSpPr>
        <p:spPr/>
        <p:txBody>
          <a:bodyPr>
            <a:normAutofit/>
          </a:bodyPr>
          <a:lstStyle/>
          <a:p>
            <a:pPr algn="ctr"/>
            <a:r>
              <a:rPr lang="fa-IR" sz="3600" b="1" dirty="0" smtClean="0">
                <a:solidFill>
                  <a:srgbClr val="FF0000"/>
                </a:solidFill>
                <a:effectLst/>
                <a:cs typeface="B Titr" panose="00000700000000000000" pitchFamily="2" charset="-78"/>
              </a:rPr>
              <a:t>توانمندی های کد</a:t>
            </a:r>
            <a:endParaRPr lang="en-US" sz="3600" b="1" dirty="0">
              <a:solidFill>
                <a:srgbClr val="FF0000"/>
              </a:solidFill>
              <a:cs typeface="B Titr" panose="00000700000000000000" pitchFamily="2" charset="-78"/>
            </a:endParaRPr>
          </a:p>
        </p:txBody>
      </p:sp>
    </p:spTree>
    <p:extLst>
      <p:ext uri="{BB962C8B-B14F-4D97-AF65-F5344CB8AC3E}">
        <p14:creationId xmlns:p14="http://schemas.microsoft.com/office/powerpoint/2010/main" val="37660080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just" rtl="1"/>
            <a:r>
              <a:rPr lang="fa-IR" sz="2800" b="1" dirty="0" smtClean="0">
                <a:cs typeface="B Titr" panose="00000700000000000000" pitchFamily="2" charset="-78"/>
              </a:rPr>
              <a:t>آشنایی با کتابخانه </a:t>
            </a:r>
            <a:r>
              <a:rPr lang="en-US" sz="2800" b="1" dirty="0" smtClean="0">
                <a:solidFill>
                  <a:srgbClr val="0000FF"/>
                </a:solidFill>
                <a:cs typeface="B Titr" panose="00000700000000000000" pitchFamily="2" charset="-78"/>
              </a:rPr>
              <a:t>MPI</a:t>
            </a:r>
            <a:r>
              <a:rPr lang="fa-IR" sz="2800" b="1" dirty="0" smtClean="0">
                <a:solidFill>
                  <a:srgbClr val="0000FF"/>
                </a:solidFill>
                <a:cs typeface="B Titr" panose="00000700000000000000" pitchFamily="2" charset="-78"/>
              </a:rPr>
              <a:t> </a:t>
            </a:r>
            <a:r>
              <a:rPr lang="fa-IR" sz="2800" b="1" dirty="0" smtClean="0">
                <a:cs typeface="B Titr" panose="00000700000000000000" pitchFamily="2" charset="-78"/>
              </a:rPr>
              <a:t>و مزایای استفاده از این کتابخانه</a:t>
            </a:r>
          </a:p>
          <a:p>
            <a:pPr algn="just" rtl="1"/>
            <a:r>
              <a:rPr lang="fa-IR" sz="2800" b="1" dirty="0" smtClean="0">
                <a:cs typeface="B Titr" panose="00000700000000000000" pitchFamily="2" charset="-78"/>
              </a:rPr>
              <a:t>نحوه ساخت </a:t>
            </a:r>
            <a:r>
              <a:rPr lang="fa-IR" sz="2800" b="1" dirty="0" err="1" smtClean="0">
                <a:cs typeface="B Titr" panose="00000700000000000000" pitchFamily="2" charset="-78"/>
              </a:rPr>
              <a:t>پروسس</a:t>
            </a:r>
            <a:r>
              <a:rPr lang="fa-IR" sz="2800" b="1" dirty="0" smtClean="0">
                <a:cs typeface="B Titr" panose="00000700000000000000" pitchFamily="2" charset="-78"/>
              </a:rPr>
              <a:t> ها و چگونگی ارتباط بین آن ها</a:t>
            </a:r>
          </a:p>
          <a:p>
            <a:pPr algn="just" rtl="1"/>
            <a:r>
              <a:rPr lang="fa-IR" sz="2800" b="1" dirty="0" smtClean="0">
                <a:cs typeface="B Titr" panose="00000700000000000000" pitchFamily="2" charset="-78"/>
              </a:rPr>
              <a:t>راه اندازی و نصب کتابخانه </a:t>
            </a:r>
            <a:r>
              <a:rPr lang="en-US" sz="2800" b="1" dirty="0" smtClean="0">
                <a:solidFill>
                  <a:srgbClr val="0000FF"/>
                </a:solidFill>
                <a:cs typeface="B Titr" panose="00000700000000000000" pitchFamily="2" charset="-78"/>
              </a:rPr>
              <a:t>MPI</a:t>
            </a:r>
            <a:r>
              <a:rPr lang="fa-IR" sz="2800" b="1" dirty="0" smtClean="0">
                <a:solidFill>
                  <a:srgbClr val="0000FF"/>
                </a:solidFill>
                <a:cs typeface="B Titr" panose="00000700000000000000" pitchFamily="2" charset="-78"/>
              </a:rPr>
              <a:t> </a:t>
            </a:r>
            <a:r>
              <a:rPr lang="fa-IR" sz="2800" b="1" dirty="0" smtClean="0">
                <a:cs typeface="B Titr" panose="00000700000000000000" pitchFamily="2" charset="-78"/>
              </a:rPr>
              <a:t>در </a:t>
            </a:r>
            <a:r>
              <a:rPr lang="en-US" sz="2800" b="1" dirty="0" smtClean="0">
                <a:solidFill>
                  <a:srgbClr val="0000FF"/>
                </a:solidFill>
                <a:cs typeface="B Titr" panose="00000700000000000000" pitchFamily="2" charset="-78"/>
              </a:rPr>
              <a:t>Visual Studio</a:t>
            </a:r>
            <a:endParaRPr lang="fa-IR" sz="2800" b="1" dirty="0" smtClean="0">
              <a:solidFill>
                <a:srgbClr val="0000FF"/>
              </a:solidFill>
              <a:cs typeface="B Titr" panose="00000700000000000000" pitchFamily="2" charset="-78"/>
            </a:endParaRPr>
          </a:p>
          <a:p>
            <a:pPr algn="just" rtl="1"/>
            <a:r>
              <a:rPr lang="fa-IR" sz="2800" b="1" dirty="0" smtClean="0">
                <a:cs typeface="B Titr" panose="00000700000000000000" pitchFamily="2" charset="-78"/>
              </a:rPr>
              <a:t>نحوه اجرا برنامه نوشته شده به کمک </a:t>
            </a:r>
            <a:r>
              <a:rPr lang="en-US" sz="2800" b="1" dirty="0" smtClean="0">
                <a:solidFill>
                  <a:srgbClr val="0000FF"/>
                </a:solidFill>
                <a:cs typeface="B Titr" panose="00000700000000000000" pitchFamily="2" charset="-78"/>
              </a:rPr>
              <a:t>MPI</a:t>
            </a:r>
            <a:r>
              <a:rPr lang="fa-IR" sz="2800" b="1" dirty="0" smtClean="0">
                <a:solidFill>
                  <a:srgbClr val="0000FF"/>
                </a:solidFill>
                <a:cs typeface="B Titr" panose="00000700000000000000" pitchFamily="2" charset="-78"/>
              </a:rPr>
              <a:t> </a:t>
            </a:r>
            <a:r>
              <a:rPr lang="fa-IR" sz="2800" b="1" dirty="0" smtClean="0">
                <a:cs typeface="B Titr" panose="00000700000000000000" pitchFamily="2" charset="-78"/>
              </a:rPr>
              <a:t>در محیط ویندوز</a:t>
            </a:r>
            <a:endParaRPr lang="en-US" sz="2800" b="1" dirty="0">
              <a:cs typeface="B Titr" panose="00000700000000000000" pitchFamily="2" charset="-78"/>
            </a:endParaRPr>
          </a:p>
        </p:txBody>
      </p:sp>
      <p:sp>
        <p:nvSpPr>
          <p:cNvPr id="3" name="Title 2"/>
          <p:cNvSpPr>
            <a:spLocks noGrp="1"/>
          </p:cNvSpPr>
          <p:nvPr>
            <p:ph type="title"/>
          </p:nvPr>
        </p:nvSpPr>
        <p:spPr/>
        <p:txBody>
          <a:bodyPr>
            <a:normAutofit/>
          </a:bodyPr>
          <a:lstStyle/>
          <a:p>
            <a:pPr algn="ctr"/>
            <a:r>
              <a:rPr lang="fa-IR" sz="3600" b="1" dirty="0" smtClean="0">
                <a:solidFill>
                  <a:srgbClr val="FF0000"/>
                </a:solidFill>
                <a:effectLst/>
                <a:cs typeface="B Titr" panose="00000700000000000000" pitchFamily="2" charset="-78"/>
              </a:rPr>
              <a:t>آنچه در این کد خواهید آموخت</a:t>
            </a:r>
            <a:endParaRPr lang="en-US" sz="3600" b="1" dirty="0">
              <a:solidFill>
                <a:srgbClr val="FF0000"/>
              </a:solidFill>
              <a:cs typeface="B Titr" panose="00000700000000000000" pitchFamily="2" charset="-78"/>
            </a:endParaRPr>
          </a:p>
        </p:txBody>
      </p:sp>
    </p:spTree>
    <p:extLst>
      <p:ext uri="{BB962C8B-B14F-4D97-AF65-F5344CB8AC3E}">
        <p14:creationId xmlns:p14="http://schemas.microsoft.com/office/powerpoint/2010/main" val="31128465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56060" y="1752600"/>
            <a:ext cx="7429499" cy="4038601"/>
          </a:xfrm>
        </p:spPr>
        <p:txBody>
          <a:bodyPr>
            <a:noAutofit/>
          </a:bodyPr>
          <a:lstStyle/>
          <a:p>
            <a:pPr algn="r" rtl="1">
              <a:lnSpc>
                <a:spcPct val="200000"/>
              </a:lnSpc>
            </a:pPr>
            <a:r>
              <a:rPr lang="fa-IR" sz="2800" b="1" dirty="0" smtClean="0">
                <a:latin typeface="Times New Roman" panose="02020603050405020304" pitchFamily="18" charset="0"/>
                <a:cs typeface="B Titr" panose="00000700000000000000" pitchFamily="2" charset="-78"/>
              </a:rPr>
              <a:t> </a:t>
            </a:r>
            <a:r>
              <a:rPr lang="fa-IR" b="1" dirty="0">
                <a:latin typeface="Times New Roman" panose="02020603050405020304" pitchFamily="18" charset="0"/>
                <a:cs typeface="B Titr" panose="00000700000000000000" pitchFamily="2" charset="-78"/>
              </a:rPr>
              <a:t>این  برنامه در </a:t>
            </a:r>
            <a:r>
              <a:rPr lang="fa-IR" b="1" dirty="0" smtClean="0">
                <a:latin typeface="Times New Roman" panose="02020603050405020304" pitchFamily="18" charset="0"/>
                <a:cs typeface="B Titr" panose="00000700000000000000" pitchFamily="2" charset="-78"/>
              </a:rPr>
              <a:t>محیط های ویندوز قابل اجرا است</a:t>
            </a:r>
            <a:endParaRPr lang="fa-IR" b="1" dirty="0">
              <a:latin typeface="Times New Roman" panose="02020603050405020304" pitchFamily="18" charset="0"/>
              <a:cs typeface="B Titr" panose="00000700000000000000" pitchFamily="2" charset="-78"/>
            </a:endParaRPr>
          </a:p>
          <a:p>
            <a:pPr algn="r" rtl="1">
              <a:lnSpc>
                <a:spcPct val="200000"/>
              </a:lnSpc>
            </a:pPr>
            <a:r>
              <a:rPr lang="fa-IR" b="1" dirty="0" smtClean="0">
                <a:latin typeface="Times New Roman" panose="02020603050405020304" pitchFamily="18" charset="0"/>
                <a:cs typeface="B Titr" panose="00000700000000000000" pitchFamily="2" charset="-78"/>
              </a:rPr>
              <a:t> </a:t>
            </a:r>
            <a:r>
              <a:rPr lang="fa-IR" b="1" dirty="0">
                <a:latin typeface="Times New Roman" panose="02020603050405020304" pitchFamily="18" charset="0"/>
                <a:cs typeface="B Titr" panose="00000700000000000000" pitchFamily="2" charset="-78"/>
              </a:rPr>
              <a:t>خروجی ها در </a:t>
            </a:r>
            <a:r>
              <a:rPr lang="fa-IR" b="1" dirty="0" smtClean="0">
                <a:latin typeface="Times New Roman" panose="02020603050405020304" pitchFamily="18" charset="0"/>
                <a:cs typeface="B Titr" panose="00000700000000000000" pitchFamily="2" charset="-78"/>
              </a:rPr>
              <a:t>قالب فایل های متنی قابل مشاهده هستند</a:t>
            </a:r>
            <a:endParaRPr lang="en-US" b="1" dirty="0">
              <a:latin typeface="Times New Roman" panose="02020603050405020304" pitchFamily="18" charset="0"/>
              <a:cs typeface="B Titr" panose="00000700000000000000" pitchFamily="2" charset="-78"/>
            </a:endParaRPr>
          </a:p>
          <a:p>
            <a:pPr algn="r" rtl="1">
              <a:lnSpc>
                <a:spcPct val="200000"/>
              </a:lnSpc>
            </a:pPr>
            <a:r>
              <a:rPr lang="fa-IR" b="1" dirty="0" smtClean="0">
                <a:latin typeface="Times New Roman" panose="02020603050405020304" pitchFamily="18" charset="0"/>
                <a:cs typeface="B Titr" panose="00000700000000000000" pitchFamily="2" charset="-78"/>
              </a:rPr>
              <a:t> آشنایی با</a:t>
            </a:r>
            <a:r>
              <a:rPr lang="fa-IR" b="1" dirty="0">
                <a:latin typeface="Times New Roman" panose="02020603050405020304" pitchFamily="18" charset="0"/>
                <a:cs typeface="B Titr" panose="00000700000000000000" pitchFamily="2" charset="-78"/>
              </a:rPr>
              <a:t> </a:t>
            </a:r>
            <a:r>
              <a:rPr lang="fa-IR" b="1" dirty="0" smtClean="0">
                <a:latin typeface="Times New Roman" panose="02020603050405020304" pitchFamily="18" charset="0"/>
                <a:cs typeface="B Titr" panose="00000700000000000000" pitchFamily="2" charset="-78"/>
              </a:rPr>
              <a:t>زبان برنامه </a:t>
            </a:r>
            <a:r>
              <a:rPr lang="fa-IR" b="1" dirty="0" err="1" smtClean="0">
                <a:latin typeface="Times New Roman" panose="02020603050405020304" pitchFamily="18" charset="0"/>
                <a:cs typeface="B Titr" panose="00000700000000000000" pitchFamily="2" charset="-78"/>
              </a:rPr>
              <a:t>نویسی</a:t>
            </a:r>
            <a:r>
              <a:rPr lang="fa-IR" b="1" dirty="0" smtClean="0">
                <a:latin typeface="Times New Roman" panose="02020603050405020304" pitchFamily="18" charset="0"/>
                <a:cs typeface="B Titr" panose="00000700000000000000" pitchFamily="2" charset="-78"/>
              </a:rPr>
              <a:t> </a:t>
            </a:r>
            <a:r>
              <a:rPr lang="en-US" b="1" dirty="0" smtClean="0">
                <a:solidFill>
                  <a:srgbClr val="0000FF"/>
                </a:solidFill>
                <a:latin typeface="Times New Roman" panose="02020603050405020304" pitchFamily="18" charset="0"/>
                <a:cs typeface="B Titr" panose="00000700000000000000" pitchFamily="2" charset="-78"/>
              </a:rPr>
              <a:t>C++</a:t>
            </a:r>
            <a:r>
              <a:rPr lang="fa-IR" b="1" dirty="0" smtClean="0">
                <a:solidFill>
                  <a:srgbClr val="0000FF"/>
                </a:solidFill>
                <a:latin typeface="Times New Roman" panose="02020603050405020304" pitchFamily="18" charset="0"/>
                <a:cs typeface="B Titr" panose="00000700000000000000" pitchFamily="2" charset="-78"/>
              </a:rPr>
              <a:t> </a:t>
            </a:r>
            <a:r>
              <a:rPr lang="fa-IR" b="1" dirty="0" smtClean="0">
                <a:latin typeface="Times New Roman" panose="02020603050405020304" pitchFamily="18" charset="0"/>
                <a:cs typeface="B Titr" panose="00000700000000000000" pitchFamily="2" charset="-78"/>
              </a:rPr>
              <a:t>و نحوه استفاده از کتابخانه </a:t>
            </a:r>
            <a:r>
              <a:rPr lang="en-US" b="1" dirty="0" smtClean="0">
                <a:solidFill>
                  <a:srgbClr val="0000FF"/>
                </a:solidFill>
                <a:latin typeface="Times New Roman" panose="02020603050405020304" pitchFamily="18" charset="0"/>
                <a:cs typeface="B Titr" panose="00000700000000000000" pitchFamily="2" charset="-78"/>
              </a:rPr>
              <a:t>MPI</a:t>
            </a:r>
            <a:endParaRPr lang="fa-IR" b="1" dirty="0">
              <a:solidFill>
                <a:srgbClr val="0000FF"/>
              </a:solidFill>
              <a:latin typeface="Times New Roman" panose="02020603050405020304" pitchFamily="18" charset="0"/>
              <a:cs typeface="B Titr" panose="00000700000000000000" pitchFamily="2" charset="-78"/>
            </a:endParaRPr>
          </a:p>
          <a:p>
            <a:pPr algn="r" rtl="1">
              <a:lnSpc>
                <a:spcPct val="200000"/>
              </a:lnSpc>
            </a:pPr>
            <a:r>
              <a:rPr lang="fa-IR" b="1" dirty="0" smtClean="0">
                <a:latin typeface="Times New Roman" panose="02020603050405020304" pitchFamily="18" charset="0"/>
                <a:cs typeface="B Titr" panose="00000700000000000000" pitchFamily="2" charset="-78"/>
              </a:rPr>
              <a:t> </a:t>
            </a:r>
            <a:r>
              <a:rPr lang="fa-IR" b="1" dirty="0">
                <a:latin typeface="Times New Roman" panose="02020603050405020304" pitchFamily="18" charset="0"/>
                <a:cs typeface="B Titr" panose="00000700000000000000" pitchFamily="2" charset="-78"/>
              </a:rPr>
              <a:t>آشنایی </a:t>
            </a:r>
            <a:r>
              <a:rPr lang="fa-IR" b="1" dirty="0" smtClean="0">
                <a:latin typeface="Times New Roman" panose="02020603050405020304" pitchFamily="18" charset="0"/>
                <a:cs typeface="B Titr" panose="00000700000000000000" pitchFamily="2" charset="-78"/>
              </a:rPr>
              <a:t>با محیط نرم افزار </a:t>
            </a:r>
            <a:r>
              <a:rPr lang="en-US" b="1" dirty="0" smtClean="0">
                <a:solidFill>
                  <a:srgbClr val="0000FF"/>
                </a:solidFill>
                <a:latin typeface="Times New Roman" panose="02020603050405020304" pitchFamily="18" charset="0"/>
                <a:cs typeface="B Titr" panose="00000700000000000000" pitchFamily="2" charset="-78"/>
              </a:rPr>
              <a:t>Visual Studio</a:t>
            </a:r>
            <a:endParaRPr lang="en-US" b="1" dirty="0">
              <a:solidFill>
                <a:srgbClr val="0000FF"/>
              </a:solidFill>
              <a:latin typeface="Times New Roman" panose="02020603050405020304" pitchFamily="18" charset="0"/>
              <a:cs typeface="B Titr" panose="00000700000000000000" pitchFamily="2" charset="-78"/>
            </a:endParaRPr>
          </a:p>
        </p:txBody>
      </p:sp>
      <p:sp>
        <p:nvSpPr>
          <p:cNvPr id="3" name="Title 2"/>
          <p:cNvSpPr>
            <a:spLocks noGrp="1"/>
          </p:cNvSpPr>
          <p:nvPr>
            <p:ph type="title"/>
          </p:nvPr>
        </p:nvSpPr>
        <p:spPr>
          <a:xfrm>
            <a:off x="856060" y="381000"/>
            <a:ext cx="7429499" cy="1716088"/>
          </a:xfrm>
        </p:spPr>
        <p:txBody>
          <a:bodyPr>
            <a:normAutofit/>
          </a:bodyPr>
          <a:lstStyle/>
          <a:p>
            <a:pPr algn="ctr"/>
            <a:r>
              <a:rPr lang="fa-IR" sz="3600" b="1" dirty="0" smtClean="0">
                <a:solidFill>
                  <a:srgbClr val="FF0000"/>
                </a:solidFill>
                <a:effectLst/>
                <a:cs typeface="B Titr" panose="00000700000000000000" pitchFamily="2" charset="-78"/>
              </a:rPr>
              <a:t>نکات و الزامات</a:t>
            </a:r>
            <a:endParaRPr lang="en-US" sz="3600" b="1" dirty="0">
              <a:solidFill>
                <a:srgbClr val="FF0000"/>
              </a:solidFill>
              <a:cs typeface="B Titr" panose="00000700000000000000" pitchFamily="2" charset="-78"/>
            </a:endParaRPr>
          </a:p>
        </p:txBody>
      </p:sp>
    </p:spTree>
    <p:extLst>
      <p:ext uri="{BB962C8B-B14F-4D97-AF65-F5344CB8AC3E}">
        <p14:creationId xmlns:p14="http://schemas.microsoft.com/office/powerpoint/2010/main" val="6499573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_kasri">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extLst>
    <a:ext uri="{05A4C25C-085E-4340-85A3-A5531E510DB2}">
      <thm15:themeFamily xmlns:thm15="http://schemas.microsoft.com/office/thememl/2012/main" name="Theme_kasri" id="{E4D28A24-9C4C-4F50-9DED-A52C8585D7D3}" vid="{ECB98860-4E0E-40CA-97B6-16B923EB81D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Theme_kasri</Template>
  <TotalTime>4126</TotalTime>
  <Words>382</Words>
  <Application>Microsoft Office PowerPoint</Application>
  <PresentationFormat>On-screen Show (4:3)</PresentationFormat>
  <Paragraphs>22</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B Titr</vt:lpstr>
      <vt:lpstr>Calibri</vt:lpstr>
      <vt:lpstr>Lucida Sans Unicode</vt:lpstr>
      <vt:lpstr>Times New Roman</vt:lpstr>
      <vt:lpstr>Verdana</vt:lpstr>
      <vt:lpstr>Wingdings 2</vt:lpstr>
      <vt:lpstr>Wingdings 3</vt:lpstr>
      <vt:lpstr>Theme_kasri</vt:lpstr>
      <vt:lpstr>            موازی سازی تحلیل جریان آرام مبتنی بر معادلات اویلر (ناویر-استوکس) دو بعدی تراکم‌پذیر ناپایا  مجید قندهاری پور تیر 95     </vt:lpstr>
      <vt:lpstr>مقدمه و توضیح</vt:lpstr>
      <vt:lpstr>مقدمه و توضیح</vt:lpstr>
      <vt:lpstr>مقدمه و توضیح</vt:lpstr>
      <vt:lpstr>توانمندی های کد</vt:lpstr>
      <vt:lpstr>توانمندی های کد</vt:lpstr>
      <vt:lpstr>آنچه در این کد خواهید آموخت</vt:lpstr>
      <vt:lpstr>نکات و الزامات</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YousefKhah</dc:creator>
  <cp:lastModifiedBy>marketcode</cp:lastModifiedBy>
  <cp:revision>210</cp:revision>
  <dcterms:created xsi:type="dcterms:W3CDTF">2006-08-16T00:00:00Z</dcterms:created>
  <dcterms:modified xsi:type="dcterms:W3CDTF">2016-11-03T06:26:45Z</dcterms:modified>
</cp:coreProperties>
</file>