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366" r:id="rId2"/>
    <p:sldId id="354" r:id="rId3"/>
    <p:sldId id="357" r:id="rId4"/>
    <p:sldId id="358" r:id="rId5"/>
    <p:sldId id="359" r:id="rId6"/>
    <p:sldId id="373" r:id="rId7"/>
    <p:sldId id="367" r:id="rId8"/>
    <p:sldId id="371" r:id="rId9"/>
    <p:sldId id="372" r:id="rId10"/>
    <p:sldId id="377" r:id="rId11"/>
    <p:sldId id="379" r:id="rId12"/>
    <p:sldId id="378" r:id="rId13"/>
    <p:sldId id="380" r:id="rId14"/>
    <p:sldId id="3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report\final\yao\velocity%202\laminar\compar%20experimen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1601;&#1585;&#1593;&#1740;\&#1705;&#1575;&#1585;&#1588;&#1606;&#1575;&#1587;&#1740;%20&#1575;&#1585;&#1588;&#1583;\3-&#1662;&#1585;&#1608;&#1688;&#1607;\final(program)\yao\velocity%202\only%20v%20velocity\sst%20kw-transition\compar%20experim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433001795828137"/>
          <c:y val="2.8252405949256341E-2"/>
          <c:w val="0.60014389648662503"/>
          <c:h val="0.70005358705161858"/>
        </c:manualLayout>
      </c:layout>
      <c:scatterChart>
        <c:scatterStyle val="lineMarker"/>
        <c:varyColors val="0"/>
        <c:ser>
          <c:idx val="0"/>
          <c:order val="0"/>
          <c:tx>
            <c:v>شبیه سازی</c:v>
          </c:tx>
          <c:xVal>
            <c:numRef>
              <c:f>Sheet1!$C$5:$C$8</c:f>
              <c:numCache>
                <c:formatCode>General</c:formatCode>
                <c:ptCount val="4"/>
                <c:pt idx="0">
                  <c:v>1</c:v>
                </c:pt>
                <c:pt idx="1">
                  <c:v>2</c:v>
                </c:pt>
                <c:pt idx="2">
                  <c:v>3</c:v>
                </c:pt>
                <c:pt idx="3">
                  <c:v>4</c:v>
                </c:pt>
              </c:numCache>
            </c:numRef>
          </c:xVal>
          <c:yVal>
            <c:numRef>
              <c:f>Sheet1!$D$5:$D$8</c:f>
              <c:numCache>
                <c:formatCode>General</c:formatCode>
                <c:ptCount val="4"/>
                <c:pt idx="0">
                  <c:v>14.9214</c:v>
                </c:pt>
                <c:pt idx="1">
                  <c:v>25.660399999999989</c:v>
                </c:pt>
                <c:pt idx="2">
                  <c:v>19.107500000000005</c:v>
                </c:pt>
                <c:pt idx="3">
                  <c:v>5.4722000000000124</c:v>
                </c:pt>
              </c:numCache>
            </c:numRef>
          </c:yVal>
          <c:smooth val="0"/>
        </c:ser>
        <c:ser>
          <c:idx val="1"/>
          <c:order val="1"/>
          <c:tx>
            <c:v>آزمایش []</c:v>
          </c:tx>
          <c:xVal>
            <c:numRef>
              <c:f>Sheet1!$C$5:$C$8</c:f>
              <c:numCache>
                <c:formatCode>General</c:formatCode>
                <c:ptCount val="4"/>
                <c:pt idx="0">
                  <c:v>1</c:v>
                </c:pt>
                <c:pt idx="1">
                  <c:v>2</c:v>
                </c:pt>
                <c:pt idx="2">
                  <c:v>3</c:v>
                </c:pt>
                <c:pt idx="3">
                  <c:v>4</c:v>
                </c:pt>
              </c:numCache>
            </c:numRef>
          </c:xVal>
          <c:yVal>
            <c:numRef>
              <c:f>Sheet1!$E$5:$E$8</c:f>
              <c:numCache>
                <c:formatCode>General</c:formatCode>
                <c:ptCount val="4"/>
                <c:pt idx="0">
                  <c:v>2.2999999999999998</c:v>
                </c:pt>
                <c:pt idx="1">
                  <c:v>1.7000000000000008</c:v>
                </c:pt>
                <c:pt idx="2">
                  <c:v>1.1800000000000141</c:v>
                </c:pt>
                <c:pt idx="3">
                  <c:v>1.04</c:v>
                </c:pt>
              </c:numCache>
            </c:numRef>
          </c:yVal>
          <c:smooth val="0"/>
        </c:ser>
        <c:dLbls>
          <c:showLegendKey val="0"/>
          <c:showVal val="0"/>
          <c:showCatName val="0"/>
          <c:showSerName val="0"/>
          <c:showPercent val="0"/>
          <c:showBubbleSize val="0"/>
        </c:dLbls>
        <c:axId val="39672336"/>
        <c:axId val="39712560"/>
      </c:scatterChart>
      <c:valAx>
        <c:axId val="39672336"/>
        <c:scaling>
          <c:orientation val="minMax"/>
        </c:scaling>
        <c:delete val="0"/>
        <c:axPos val="b"/>
        <c:title>
          <c:tx>
            <c:rich>
              <a:bodyPr/>
              <a:lstStyle/>
              <a:p>
                <a:pPr>
                  <a:defRPr lang="en-US"/>
                </a:pPr>
                <a:r>
                  <a:rPr lang="en-US"/>
                  <a:t>f(Hz)</a:t>
                </a:r>
              </a:p>
            </c:rich>
          </c:tx>
          <c:layout/>
          <c:overlay val="0"/>
        </c:title>
        <c:numFmt formatCode="General" sourceLinked="1"/>
        <c:majorTickMark val="none"/>
        <c:minorTickMark val="none"/>
        <c:tickLblPos val="nextTo"/>
        <c:txPr>
          <a:bodyPr/>
          <a:lstStyle/>
          <a:p>
            <a:pPr>
              <a:defRPr lang="en-US"/>
            </a:pPr>
            <a:endParaRPr lang="en-US"/>
          </a:p>
        </c:txPr>
        <c:crossAx val="39712560"/>
        <c:crosses val="autoZero"/>
        <c:crossBetween val="midCat"/>
      </c:valAx>
      <c:valAx>
        <c:axId val="39712560"/>
        <c:scaling>
          <c:orientation val="minMax"/>
        </c:scaling>
        <c:delete val="0"/>
        <c:axPos val="l"/>
        <c:majorGridlines/>
        <c:title>
          <c:tx>
            <c:rich>
              <a:bodyPr/>
              <a:lstStyle/>
              <a:p>
                <a:pPr>
                  <a:defRPr lang="en-US"/>
                </a:pPr>
                <a:r>
                  <a:rPr lang="en-US"/>
                  <a:t>force(N)</a:t>
                </a:r>
              </a:p>
            </c:rich>
          </c:tx>
          <c:layout/>
          <c:overlay val="0"/>
        </c:title>
        <c:numFmt formatCode="General" sourceLinked="1"/>
        <c:majorTickMark val="none"/>
        <c:minorTickMark val="none"/>
        <c:tickLblPos val="nextTo"/>
        <c:txPr>
          <a:bodyPr/>
          <a:lstStyle/>
          <a:p>
            <a:pPr>
              <a:defRPr lang="en-US"/>
            </a:pPr>
            <a:endParaRPr lang="en-US"/>
          </a:p>
        </c:txPr>
        <c:crossAx val="39672336"/>
        <c:crosses val="autoZero"/>
        <c:crossBetween val="midCat"/>
      </c:valAx>
    </c:plotArea>
    <c:legend>
      <c:legendPos val="r"/>
      <c:layout/>
      <c:overlay val="0"/>
      <c:txPr>
        <a:bodyPr/>
        <a:lstStyle/>
        <a:p>
          <a:pPr>
            <a:defRPr lang="en-US"/>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scatterChart>
        <c:scatterStyle val="lineMarker"/>
        <c:varyColors val="0"/>
        <c:ser>
          <c:idx val="0"/>
          <c:order val="0"/>
          <c:tx>
            <c:v>شبیه سازی</c:v>
          </c:tx>
          <c:xVal>
            <c:numRef>
              <c:f>Sheet1!$C$29:$C$32</c:f>
              <c:numCache>
                <c:formatCode>General</c:formatCode>
                <c:ptCount val="4"/>
                <c:pt idx="0">
                  <c:v>1</c:v>
                </c:pt>
                <c:pt idx="1">
                  <c:v>2</c:v>
                </c:pt>
                <c:pt idx="2">
                  <c:v>3</c:v>
                </c:pt>
                <c:pt idx="3">
                  <c:v>4</c:v>
                </c:pt>
              </c:numCache>
            </c:numRef>
          </c:xVal>
          <c:yVal>
            <c:numRef>
              <c:f>Sheet1!$D$29:$D$32</c:f>
              <c:numCache>
                <c:formatCode>General</c:formatCode>
                <c:ptCount val="4"/>
                <c:pt idx="0">
                  <c:v>18.138900000000035</c:v>
                </c:pt>
                <c:pt idx="1">
                  <c:v>17.578099999999989</c:v>
                </c:pt>
                <c:pt idx="2">
                  <c:v>11.091800000000001</c:v>
                </c:pt>
                <c:pt idx="3">
                  <c:v>4.0381999999999998</c:v>
                </c:pt>
              </c:numCache>
            </c:numRef>
          </c:yVal>
          <c:smooth val="0"/>
        </c:ser>
        <c:ser>
          <c:idx val="1"/>
          <c:order val="1"/>
          <c:tx>
            <c:v>آزمایش [28]</c:v>
          </c:tx>
          <c:xVal>
            <c:numRef>
              <c:f>Sheet1!$C$29:$C$32</c:f>
              <c:numCache>
                <c:formatCode>General</c:formatCode>
                <c:ptCount val="4"/>
                <c:pt idx="0">
                  <c:v>1</c:v>
                </c:pt>
                <c:pt idx="1">
                  <c:v>2</c:v>
                </c:pt>
                <c:pt idx="2">
                  <c:v>3</c:v>
                </c:pt>
                <c:pt idx="3">
                  <c:v>4</c:v>
                </c:pt>
              </c:numCache>
            </c:numRef>
          </c:xVal>
          <c:yVal>
            <c:numRef>
              <c:f>Sheet1!$E$29:$E$32</c:f>
              <c:numCache>
                <c:formatCode>General</c:formatCode>
                <c:ptCount val="4"/>
                <c:pt idx="0">
                  <c:v>2.2999999999999998</c:v>
                </c:pt>
                <c:pt idx="1">
                  <c:v>1.7</c:v>
                </c:pt>
                <c:pt idx="2">
                  <c:v>1.1800000000000044</c:v>
                </c:pt>
                <c:pt idx="3">
                  <c:v>1.04</c:v>
                </c:pt>
              </c:numCache>
            </c:numRef>
          </c:yVal>
          <c:smooth val="0"/>
        </c:ser>
        <c:ser>
          <c:idx val="2"/>
          <c:order val="2"/>
          <c:tx>
            <c:v>شبیه سازی(حذف ابتدا و انتها)</c:v>
          </c:tx>
          <c:xVal>
            <c:numRef>
              <c:f>Sheet1!$C$30:$C$32</c:f>
              <c:numCache>
                <c:formatCode>General</c:formatCode>
                <c:ptCount val="3"/>
                <c:pt idx="0">
                  <c:v>2</c:v>
                </c:pt>
                <c:pt idx="1">
                  <c:v>3</c:v>
                </c:pt>
                <c:pt idx="2">
                  <c:v>4</c:v>
                </c:pt>
              </c:numCache>
            </c:numRef>
          </c:xVal>
          <c:yVal>
            <c:numRef>
              <c:f>Sheet1!$F$30:$F$32</c:f>
              <c:numCache>
                <c:formatCode>General</c:formatCode>
                <c:ptCount val="3"/>
                <c:pt idx="0">
                  <c:v>15.6</c:v>
                </c:pt>
                <c:pt idx="1">
                  <c:v>-3.53</c:v>
                </c:pt>
                <c:pt idx="2">
                  <c:v>-34</c:v>
                </c:pt>
              </c:numCache>
            </c:numRef>
          </c:yVal>
          <c:smooth val="0"/>
        </c:ser>
        <c:dLbls>
          <c:showLegendKey val="0"/>
          <c:showVal val="0"/>
          <c:showCatName val="0"/>
          <c:showSerName val="0"/>
          <c:showPercent val="0"/>
          <c:showBubbleSize val="0"/>
        </c:dLbls>
        <c:axId val="39798832"/>
        <c:axId val="39799216"/>
      </c:scatterChart>
      <c:valAx>
        <c:axId val="39798832"/>
        <c:scaling>
          <c:orientation val="minMax"/>
        </c:scaling>
        <c:delete val="0"/>
        <c:axPos val="b"/>
        <c:title>
          <c:tx>
            <c:rich>
              <a:bodyPr/>
              <a:lstStyle/>
              <a:p>
                <a:pPr>
                  <a:defRPr/>
                </a:pPr>
                <a:r>
                  <a:rPr lang="en-US"/>
                  <a:t>f(Hz)</a:t>
                </a:r>
              </a:p>
            </c:rich>
          </c:tx>
          <c:layout/>
          <c:overlay val="0"/>
        </c:title>
        <c:numFmt formatCode="General" sourceLinked="1"/>
        <c:majorTickMark val="none"/>
        <c:minorTickMark val="none"/>
        <c:tickLblPos val="nextTo"/>
        <c:crossAx val="39799216"/>
        <c:crosses val="autoZero"/>
        <c:crossBetween val="midCat"/>
      </c:valAx>
      <c:valAx>
        <c:axId val="39799216"/>
        <c:scaling>
          <c:orientation val="minMax"/>
        </c:scaling>
        <c:delete val="0"/>
        <c:axPos val="l"/>
        <c:majorGridlines/>
        <c:title>
          <c:tx>
            <c:rich>
              <a:bodyPr/>
              <a:lstStyle/>
              <a:p>
                <a:pPr>
                  <a:defRPr/>
                </a:pPr>
                <a:r>
                  <a:rPr lang="en-US"/>
                  <a:t>force(N)</a:t>
                </a:r>
              </a:p>
            </c:rich>
          </c:tx>
          <c:layout/>
          <c:overlay val="0"/>
        </c:title>
        <c:numFmt formatCode="General" sourceLinked="1"/>
        <c:majorTickMark val="none"/>
        <c:minorTickMark val="none"/>
        <c:tickLblPos val="nextTo"/>
        <c:crossAx val="39798832"/>
        <c:crosses val="autoZero"/>
        <c:crossBetween val="midCat"/>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7/20/2016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6</a:t>
            </a:fld>
            <a:endParaRPr lang="en-US" dirty="0"/>
          </a:p>
        </p:txBody>
      </p:sp>
    </p:spTree>
    <p:extLst>
      <p:ext uri="{BB962C8B-B14F-4D97-AF65-F5344CB8AC3E}">
        <p14:creationId xmlns:p14="http://schemas.microsoft.com/office/powerpoint/2010/main" val="864096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7</a:t>
            </a:fld>
            <a:endParaRPr lang="en-US" dirty="0"/>
          </a:p>
        </p:txBody>
      </p:sp>
    </p:spTree>
    <p:extLst>
      <p:ext uri="{BB962C8B-B14F-4D97-AF65-F5344CB8AC3E}">
        <p14:creationId xmlns:p14="http://schemas.microsoft.com/office/powerpoint/2010/main" val="726858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7/20/2016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7/20/2016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7/20/2016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7/20/2016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7/20/2016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7/20/2016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7/20/2016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7/20/2016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7/20/2016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7/20/2016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7/20/2016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7/20/2016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itchFamily="2" charset="-78"/>
              </a:rPr>
              <a:t>بررسی عددی اثر موجی بودن سطح بر نیروی درگ</a:t>
            </a:r>
            <a:r>
              <a:rPr lang="en-US" sz="3600" dirty="0" smtClean="0">
                <a:solidFill>
                  <a:srgbClr val="FF0000"/>
                </a:solidFill>
                <a:cs typeface="B Titr" pitchFamily="2" charset="-78"/>
              </a:rPr>
              <a:t/>
            </a:r>
            <a:br>
              <a:rPr lang="en-US" sz="3600" dirty="0" smtClean="0">
                <a:solidFill>
                  <a:srgbClr val="FF0000"/>
                </a:solidFill>
                <a:cs typeface="B Titr" pitchFamily="2" charset="-78"/>
              </a:rPr>
            </a:br>
            <a:r>
              <a:rPr lang="en-US" sz="3600" dirty="0" smtClean="0">
                <a:solidFill>
                  <a:srgbClr val="FF0000"/>
                </a:solidFill>
                <a:cs typeface="B Titr" pitchFamily="2" charset="-78"/>
              </a:rPr>
              <a:t/>
            </a:r>
            <a:br>
              <a:rPr lang="en-US" sz="3600" dirty="0" smtClean="0">
                <a:solidFill>
                  <a:srgbClr val="FF0000"/>
                </a:solidFill>
                <a:cs typeface="B Titr"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سید محمد کمال عباس پور</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خرداد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53852"/>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544" y="-293810"/>
            <a:ext cx="3676650" cy="1762125"/>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29600" cy="4525963"/>
          </a:xfrm>
        </p:spPr>
        <p:txBody>
          <a:bodyPr>
            <a:normAutofit/>
          </a:bodyPr>
          <a:lstStyle/>
          <a:p>
            <a:pPr marL="342900" lvl="0" indent="-342900" algn="r" rtl="1">
              <a:buFont typeface="Wingdings" pitchFamily="2" charset="2"/>
              <a:buChar char="v"/>
            </a:pPr>
            <a:r>
              <a:rPr lang="fa-IR" sz="2400" b="1" dirty="0" smtClean="0">
                <a:solidFill>
                  <a:schemeClr val="tx2"/>
                </a:solidFill>
                <a:cs typeface="B Titr" pitchFamily="2" charset="-78"/>
              </a:rPr>
              <a:t>مغشوش در نظر گرفتن جریان و استفاده از مدل </a:t>
            </a:r>
            <a:r>
              <a:rPr lang="en-US" sz="2400" dirty="0" smtClean="0">
                <a:cs typeface="B Titr" pitchFamily="2" charset="-78"/>
              </a:rPr>
              <a:t> </a:t>
            </a:r>
            <a:r>
              <a:rPr lang="en-US" sz="2400" dirty="0" err="1" smtClean="0">
                <a:solidFill>
                  <a:schemeClr val="tx2"/>
                </a:solidFill>
                <a:latin typeface="Times New Roman" pitchFamily="18" charset="0"/>
                <a:cs typeface="Times New Roman" pitchFamily="18" charset="0"/>
              </a:rPr>
              <a:t>sst</a:t>
            </a:r>
            <a:r>
              <a:rPr lang="en-US" sz="2400" dirty="0" smtClean="0">
                <a:solidFill>
                  <a:schemeClr val="tx2"/>
                </a:solidFill>
                <a:latin typeface="Times New Roman" pitchFamily="18" charset="0"/>
                <a:cs typeface="Times New Roman" pitchFamily="18" charset="0"/>
              </a:rPr>
              <a:t> k-w</a:t>
            </a:r>
            <a:endParaRPr lang="en-US" sz="2400" dirty="0" smtClean="0">
              <a:solidFill>
                <a:schemeClr val="tx2"/>
              </a:solidFill>
            </a:endParaRPr>
          </a:p>
          <a:p>
            <a:pPr marL="342900" indent="-342900" algn="r" rtl="1">
              <a:buFont typeface="Wingdings" pitchFamily="2" charset="2"/>
              <a:buChar char="v"/>
            </a:pPr>
            <a:endParaRPr lang="fa-IR" sz="2400" dirty="0" smtClean="0">
              <a:solidFill>
                <a:schemeClr val="tx2"/>
              </a:solidFill>
              <a:cs typeface="B Titr" pitchFamily="2" charset="-78"/>
            </a:endParaRPr>
          </a:p>
          <a:p>
            <a:pPr marL="342900" indent="-342900" algn="r" rtl="1">
              <a:buFont typeface="Wingdings" pitchFamily="2" charset="2"/>
              <a:buChar char="v"/>
            </a:pPr>
            <a:endParaRPr lang="fa-IR" sz="2400" dirty="0" smtClean="0">
              <a:solidFill>
                <a:schemeClr val="tx2"/>
              </a:solidFill>
              <a:cs typeface="B Titr" pitchFamily="2" charset="-78"/>
            </a:endParaRPr>
          </a:p>
          <a:p>
            <a:pPr marL="342900" indent="-342900" algn="r" rtl="1">
              <a:buNone/>
            </a:pPr>
            <a:r>
              <a:rPr lang="fa-IR" sz="2400" dirty="0" smtClean="0">
                <a:solidFill>
                  <a:schemeClr val="tx2"/>
                </a:solidFill>
                <a:cs typeface="B Titr" pitchFamily="2" charset="-78"/>
              </a:rPr>
              <a:t>1-نوسانی بودن ضریب درگ بر اساس زمان</a:t>
            </a:r>
          </a:p>
          <a:p>
            <a:pPr marL="342900" indent="-342900" algn="r" rtl="1">
              <a:buNone/>
            </a:pPr>
            <a:r>
              <a:rPr lang="fa-IR" sz="2400" dirty="0" smtClean="0">
                <a:solidFill>
                  <a:schemeClr val="tx2"/>
                </a:solidFill>
                <a:cs typeface="B Titr" pitchFamily="2" charset="-78"/>
              </a:rPr>
              <a:t>2-کاهش کمترین مقدار ضریب درگ با افزایش فرکانس حرکت موج</a:t>
            </a:r>
          </a:p>
          <a:p>
            <a:pPr marL="342900" indent="-342900" algn="r" rtl="1">
              <a:buNone/>
            </a:pPr>
            <a:r>
              <a:rPr lang="fa-IR" sz="2400" dirty="0" smtClean="0">
                <a:solidFill>
                  <a:schemeClr val="tx2"/>
                </a:solidFill>
                <a:cs typeface="B Titr" pitchFamily="2" charset="-78"/>
              </a:rPr>
              <a:t>3-منفی شدن درگ وارد بر سطح مورد آزمایش در برخی از زمان ها در فرکانس های 3و 4هرتز</a:t>
            </a:r>
          </a:p>
          <a:p>
            <a:pPr marL="342900" indent="-342900" algn="r" rtl="1">
              <a:buNone/>
            </a:pPr>
            <a:r>
              <a:rPr lang="fa-IR" sz="2400" dirty="0" smtClean="0">
                <a:solidFill>
                  <a:schemeClr val="tx2"/>
                </a:solidFill>
                <a:cs typeface="B Titr" pitchFamily="2" charset="-78"/>
              </a:rPr>
              <a:t>4-تفاوت زیاد با نتایج تجربی</a:t>
            </a:r>
          </a:p>
          <a:p>
            <a:pPr marL="342900" indent="-342900" algn="r" rtl="1">
              <a:buNone/>
            </a:pPr>
            <a:endParaRPr lang="en-US" sz="2400" dirty="0" smtClean="0">
              <a:solidFill>
                <a:schemeClr val="tx2"/>
              </a:solidFill>
              <a:cs typeface="B Titr" pitchFamily="2" charset="-78"/>
            </a:endParaRPr>
          </a:p>
          <a:p>
            <a:pPr marL="342900" indent="-342900" algn="r" rtl="1">
              <a:buFont typeface="+mj-lt"/>
              <a:buAutoNum type="arabicPeriod"/>
            </a:pPr>
            <a:endParaRPr lang="fa-IR" sz="2400" dirty="0" smtClean="0">
              <a:solidFill>
                <a:schemeClr val="tx2"/>
              </a:solidFill>
              <a:cs typeface="B Titr"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itchFamily="2" charset="-78"/>
              </a:rPr>
              <a:t>مدلسازی</a:t>
            </a:r>
            <a:r>
              <a:rPr lang="en-US" sz="3600" dirty="0" smtClean="0">
                <a:solidFill>
                  <a:srgbClr val="FF0000"/>
                </a:solidFill>
                <a:cs typeface="B Titr" pitchFamily="2" charset="-78"/>
              </a:rPr>
              <a:t> </a:t>
            </a:r>
            <a:r>
              <a:rPr lang="fa-IR" sz="3600" dirty="0" smtClean="0">
                <a:solidFill>
                  <a:srgbClr val="FF0000"/>
                </a:solidFill>
                <a:cs typeface="B Titr" pitchFamily="2" charset="-78"/>
              </a:rPr>
              <a:t>نتایج</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29600" cy="4525963"/>
          </a:xfrm>
        </p:spPr>
        <p:txBody>
          <a:bodyPr>
            <a:normAutofit/>
          </a:bodyPr>
          <a:lstStyle/>
          <a:p>
            <a:pPr marL="342900" lvl="0" indent="-342900" algn="r" rtl="1">
              <a:buFont typeface="Wingdings" pitchFamily="2" charset="2"/>
              <a:buChar char="v"/>
            </a:pPr>
            <a:r>
              <a:rPr lang="fa-IR" sz="2400" b="1" dirty="0" smtClean="0">
                <a:solidFill>
                  <a:schemeClr val="tx2"/>
                </a:solidFill>
                <a:cs typeface="B Titr" pitchFamily="2" charset="-78"/>
              </a:rPr>
              <a:t>مغشوش در نظر گرفتن جریان و استفاده از مدل </a:t>
            </a:r>
            <a:r>
              <a:rPr lang="en-US" sz="2400" dirty="0" smtClean="0">
                <a:cs typeface="B Titr" pitchFamily="2" charset="-78"/>
              </a:rPr>
              <a:t> </a:t>
            </a:r>
            <a:r>
              <a:rPr lang="en-US" sz="2400" dirty="0" err="1" smtClean="0">
                <a:solidFill>
                  <a:schemeClr val="tx2"/>
                </a:solidFill>
                <a:latin typeface="Times New Roman" pitchFamily="18" charset="0"/>
                <a:cs typeface="Times New Roman" pitchFamily="18" charset="0"/>
              </a:rPr>
              <a:t>sst</a:t>
            </a:r>
            <a:r>
              <a:rPr lang="en-US" sz="2400" dirty="0" smtClean="0">
                <a:solidFill>
                  <a:schemeClr val="tx2"/>
                </a:solidFill>
                <a:latin typeface="Times New Roman" pitchFamily="18" charset="0"/>
                <a:cs typeface="Times New Roman" pitchFamily="18" charset="0"/>
              </a:rPr>
              <a:t> k-w</a:t>
            </a:r>
            <a:endParaRPr lang="en-US" sz="2400" dirty="0" smtClean="0">
              <a:solidFill>
                <a:schemeClr val="tx2"/>
              </a:solidFill>
            </a:endParaRPr>
          </a:p>
          <a:p>
            <a:pPr marL="342900" indent="-342900" algn="r" rtl="1">
              <a:buFont typeface="Wingdings" pitchFamily="2" charset="2"/>
              <a:buChar char="v"/>
            </a:pPr>
            <a:endParaRPr lang="fa-IR" sz="2400" dirty="0" smtClean="0">
              <a:solidFill>
                <a:schemeClr val="tx2"/>
              </a:solidFill>
              <a:cs typeface="B Titr" pitchFamily="2" charset="-78"/>
            </a:endParaRPr>
          </a:p>
          <a:p>
            <a:pPr marL="342900" indent="-342900" algn="r" rtl="1">
              <a:buFont typeface="Wingdings" pitchFamily="2" charset="2"/>
              <a:buChar char="v"/>
            </a:pPr>
            <a:endParaRPr lang="fa-IR" sz="2400" dirty="0" smtClean="0">
              <a:solidFill>
                <a:schemeClr val="tx2"/>
              </a:solidFill>
              <a:cs typeface="B Titr" pitchFamily="2" charset="-78"/>
            </a:endParaRPr>
          </a:p>
          <a:p>
            <a:pPr marL="342900" indent="-342900" algn="r" rtl="1">
              <a:buNone/>
            </a:pPr>
            <a:r>
              <a:rPr lang="fa-IR" sz="2400" dirty="0" smtClean="0">
                <a:cs typeface="B Titr" pitchFamily="2" charset="-78"/>
              </a:rPr>
              <a:t>     </a:t>
            </a:r>
            <a:r>
              <a:rPr lang="ar-SA" sz="2400" dirty="0" smtClean="0">
                <a:cs typeface="B Titr" pitchFamily="2" charset="-78"/>
              </a:rPr>
              <a:t>حذف اثرات ابتدا و انتها</a:t>
            </a:r>
            <a:r>
              <a:rPr lang="fa-IR" sz="2400" dirty="0" smtClean="0">
                <a:cs typeface="B Titr" pitchFamily="2" charset="-78"/>
              </a:rPr>
              <a:t> باعث کاهش</a:t>
            </a:r>
            <a:r>
              <a:rPr lang="ar-SA" sz="2400" dirty="0" smtClean="0">
                <a:cs typeface="B Titr" pitchFamily="2" charset="-78"/>
              </a:rPr>
              <a:t> نیروی درگ خواهد شد و حتی</a:t>
            </a:r>
            <a:r>
              <a:rPr lang="fa-IR" sz="2400" dirty="0" smtClean="0">
                <a:cs typeface="B Titr" pitchFamily="2" charset="-78"/>
              </a:rPr>
              <a:t> </a:t>
            </a:r>
            <a:r>
              <a:rPr lang="ar-SA" sz="2400" dirty="0" smtClean="0">
                <a:cs typeface="B Titr" pitchFamily="2" charset="-78"/>
              </a:rPr>
              <a:t>درفرکانسهای 3 و 4 هرتز حتی از نیروی درگ وارد بر یک سطح صاف نیز کمتر خواهد بود. این نتیجه نشان دهنده این است که استفاده از یک سطح انعطاف پذیر امکان کاهش درگ کمتر از یک سطح صاف را دارد</a:t>
            </a:r>
            <a:endParaRPr lang="fa-IR" sz="2400" dirty="0" smtClean="0">
              <a:solidFill>
                <a:schemeClr val="tx2"/>
              </a:solidFill>
              <a:cs typeface="B Titr"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itchFamily="2" charset="-78"/>
              </a:rPr>
              <a:t>مدلسازی</a:t>
            </a:r>
            <a:r>
              <a:rPr lang="en-US" sz="3600" dirty="0" smtClean="0">
                <a:solidFill>
                  <a:srgbClr val="FF0000"/>
                </a:solidFill>
                <a:cs typeface="B Titr" pitchFamily="2" charset="-78"/>
              </a:rPr>
              <a:t> </a:t>
            </a:r>
            <a:r>
              <a:rPr lang="fa-IR" sz="3600" dirty="0" smtClean="0">
                <a:solidFill>
                  <a:srgbClr val="FF0000"/>
                </a:solidFill>
                <a:cs typeface="B Titr" pitchFamily="2" charset="-78"/>
              </a:rPr>
              <a:t>نتایج</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29600" cy="4525963"/>
          </a:xfrm>
        </p:spPr>
        <p:txBody>
          <a:bodyPr>
            <a:normAutofit/>
          </a:bodyPr>
          <a:lstStyle/>
          <a:p>
            <a:pPr marL="342900" lvl="0" indent="-342900" algn="r" rtl="1">
              <a:buFont typeface="Wingdings" pitchFamily="2" charset="2"/>
              <a:buChar char="v"/>
            </a:pPr>
            <a:r>
              <a:rPr lang="fa-IR" sz="2400" b="1" dirty="0" smtClean="0">
                <a:solidFill>
                  <a:schemeClr val="tx2"/>
                </a:solidFill>
                <a:cs typeface="B Titr" pitchFamily="2" charset="-78"/>
              </a:rPr>
              <a:t>مغشوش در نظر گرفتن جریان و استفاده از مدل </a:t>
            </a:r>
            <a:r>
              <a:rPr lang="en-US" sz="2400" dirty="0" smtClean="0">
                <a:cs typeface="B Titr" pitchFamily="2" charset="-78"/>
              </a:rPr>
              <a:t> </a:t>
            </a:r>
            <a:r>
              <a:rPr lang="en-US" sz="2400" dirty="0" err="1" smtClean="0">
                <a:solidFill>
                  <a:schemeClr val="tx2"/>
                </a:solidFill>
                <a:latin typeface="Times New Roman" pitchFamily="18" charset="0"/>
                <a:cs typeface="Times New Roman" pitchFamily="18" charset="0"/>
              </a:rPr>
              <a:t>sst</a:t>
            </a:r>
            <a:r>
              <a:rPr lang="en-US" sz="2400" dirty="0" smtClean="0">
                <a:solidFill>
                  <a:schemeClr val="tx2"/>
                </a:solidFill>
                <a:latin typeface="Times New Roman" pitchFamily="18" charset="0"/>
                <a:cs typeface="Times New Roman" pitchFamily="18" charset="0"/>
              </a:rPr>
              <a:t> k-w</a:t>
            </a:r>
            <a:endParaRPr lang="en-US" sz="2400" dirty="0" smtClean="0">
              <a:solidFill>
                <a:schemeClr val="tx2"/>
              </a:solidFill>
            </a:endParaRPr>
          </a:p>
          <a:p>
            <a:pPr marL="342900" indent="-342900" algn="r" rtl="1">
              <a:buFont typeface="Wingdings" pitchFamily="2" charset="2"/>
              <a:buChar char="v"/>
            </a:pPr>
            <a:endParaRPr lang="fa-IR" sz="2400" dirty="0" smtClean="0">
              <a:solidFill>
                <a:schemeClr val="tx2"/>
              </a:solidFill>
              <a:cs typeface="B Titr" pitchFamily="2" charset="-78"/>
            </a:endParaRPr>
          </a:p>
          <a:p>
            <a:pPr marL="342900" indent="-342900" algn="r" rtl="1">
              <a:buFont typeface="+mj-lt"/>
              <a:buAutoNum type="arabicPeriod"/>
            </a:pPr>
            <a:endParaRPr lang="fa-IR" sz="2400" dirty="0" smtClean="0">
              <a:solidFill>
                <a:schemeClr val="tx2"/>
              </a:solidFill>
              <a:cs typeface="B Titr"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itchFamily="2" charset="-78"/>
              </a:rPr>
              <a:t>مدلسازی</a:t>
            </a:r>
            <a:r>
              <a:rPr lang="en-US" sz="3600" dirty="0" smtClean="0">
                <a:solidFill>
                  <a:srgbClr val="FF0000"/>
                </a:solidFill>
                <a:cs typeface="B Titr" pitchFamily="2" charset="-78"/>
              </a:rPr>
              <a:t> </a:t>
            </a:r>
            <a:r>
              <a:rPr lang="fa-IR" sz="3600" dirty="0" smtClean="0">
                <a:solidFill>
                  <a:srgbClr val="FF0000"/>
                </a:solidFill>
                <a:cs typeface="B Titr" pitchFamily="2" charset="-78"/>
              </a:rPr>
              <a:t>نتایج</a:t>
            </a:r>
            <a:endParaRPr lang="en-US" sz="3600" dirty="0">
              <a:solidFill>
                <a:srgbClr val="FF0000"/>
              </a:solidFill>
              <a:cs typeface="B Titr" panose="00000700000000000000" pitchFamily="2" charset="-78"/>
            </a:endParaRPr>
          </a:p>
        </p:txBody>
      </p:sp>
      <p:graphicFrame>
        <p:nvGraphicFramePr>
          <p:cNvPr id="5" name="Chart 4"/>
          <p:cNvGraphicFramePr/>
          <p:nvPr/>
        </p:nvGraphicFramePr>
        <p:xfrm>
          <a:off x="2285984" y="2857496"/>
          <a:ext cx="5105400" cy="2609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نوشتن یک </a:t>
            </a:r>
            <a:r>
              <a:rPr lang="en-US" sz="2400" b="1" dirty="0" err="1" smtClean="0">
                <a:cs typeface="B Titr" panose="00000700000000000000" pitchFamily="2" charset="-78"/>
              </a:rPr>
              <a:t>udf</a:t>
            </a:r>
            <a:r>
              <a:rPr lang="fa-IR" sz="2400" b="1" dirty="0" smtClean="0">
                <a:cs typeface="B Titr" panose="00000700000000000000" pitchFamily="2" charset="-78"/>
              </a:rPr>
              <a:t> به منظور شبیه سازی یک سطح انعطاف پذیر</a:t>
            </a:r>
          </a:p>
          <a:p>
            <a:pPr marL="109728" indent="0" algn="r" rtl="1">
              <a:lnSpc>
                <a:spcPct val="150000"/>
              </a:lnSpc>
              <a:buNone/>
            </a:pPr>
            <a:r>
              <a:rPr lang="fa-IR" sz="2400" b="1" dirty="0" smtClean="0">
                <a:cs typeface="B Titr" panose="00000700000000000000" pitchFamily="2" charset="-78"/>
              </a:rPr>
              <a:t>2- نحوه مدل سازی در نرم افزار گمبیت</a:t>
            </a:r>
          </a:p>
          <a:p>
            <a:pPr marL="109728" indent="0" algn="r" rtl="1">
              <a:lnSpc>
                <a:spcPct val="150000"/>
              </a:lnSpc>
              <a:buNone/>
            </a:pPr>
            <a:r>
              <a:rPr lang="fa-IR" sz="2400" b="1" dirty="0" smtClean="0">
                <a:cs typeface="B Titr" panose="00000700000000000000" pitchFamily="2" charset="-78"/>
              </a:rPr>
              <a:t>3- نحوه استفاده از </a:t>
            </a:r>
            <a:r>
              <a:rPr lang="en-US" sz="2400" b="1" dirty="0" err="1" smtClean="0">
                <a:cs typeface="B Titr" panose="00000700000000000000" pitchFamily="2" charset="-78"/>
              </a:rPr>
              <a:t>udf</a:t>
            </a:r>
            <a:r>
              <a:rPr lang="fa-IR" sz="2400" b="1" dirty="0" smtClean="0">
                <a:cs typeface="B Titr" panose="00000700000000000000" pitchFamily="2" charset="-78"/>
              </a:rPr>
              <a:t> در نرم افزار فلوئنت</a:t>
            </a:r>
          </a:p>
          <a:p>
            <a:pPr marL="109728" indent="0" algn="r" rtl="1">
              <a:lnSpc>
                <a:spcPct val="150000"/>
              </a:lnSpc>
              <a:buNone/>
            </a:pPr>
            <a:r>
              <a:rPr lang="fa-IR" sz="2400" b="1" dirty="0" smtClean="0">
                <a:cs typeface="B Titr" panose="00000700000000000000" pitchFamily="2" charset="-78"/>
              </a:rPr>
              <a:t>4- نحوه استحصال اطلاعات از نرم افزار فلوئنت</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مدلسازی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آشنایی کم با زبان </a:t>
            </a:r>
            <a:r>
              <a:rPr lang="en-US" sz="2400" b="1" dirty="0" smtClean="0">
                <a:solidFill>
                  <a:srgbClr val="0000FF"/>
                </a:solidFill>
                <a:latin typeface="Times New Roman" panose="02020603050405020304" pitchFamily="18" charset="0"/>
                <a:cs typeface="B Titr" panose="00000700000000000000" pitchFamily="2" charset="-78"/>
              </a:rPr>
              <a:t>C</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a:t>
            </a:r>
            <a:r>
              <a:rPr lang="fa-IR" sz="2400" b="1" dirty="0">
                <a:latin typeface="Times New Roman" panose="02020603050405020304" pitchFamily="18" charset="0"/>
                <a:cs typeface="B Titr" panose="00000700000000000000" pitchFamily="2" charset="-78"/>
              </a:rPr>
              <a:t>اولیه با </a:t>
            </a:r>
            <a:r>
              <a:rPr lang="en-US" sz="2400" b="1" dirty="0" smtClean="0">
                <a:solidFill>
                  <a:srgbClr val="0000FF"/>
                </a:solidFill>
                <a:latin typeface="Times New Roman" panose="02020603050405020304" pitchFamily="18" charset="0"/>
                <a:cs typeface="B Titr" panose="00000700000000000000" pitchFamily="2" charset="-78"/>
              </a:rPr>
              <a:t>CFD</a:t>
            </a:r>
            <a:endParaRPr lang="fa-IR"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نحوه مدل سازی دو بعدی در نرم افزار </a:t>
            </a:r>
            <a:r>
              <a:rPr lang="en-US" sz="2400" b="1" dirty="0" smtClean="0">
                <a:solidFill>
                  <a:srgbClr val="0000FF"/>
                </a:solidFill>
                <a:latin typeface="Times New Roman" panose="02020603050405020304" pitchFamily="18" charset="0"/>
                <a:cs typeface="B Titr" panose="00000700000000000000" pitchFamily="2" charset="-78"/>
              </a:rPr>
              <a:t>Gambit</a:t>
            </a: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نحوه تحلیل دو بعدی در نرم افزار </a:t>
            </a:r>
            <a:r>
              <a:rPr lang="en-US" sz="2400" b="1" dirty="0" smtClean="0">
                <a:solidFill>
                  <a:srgbClr val="0000FF"/>
                </a:solidFill>
                <a:latin typeface="Times New Roman" panose="02020603050405020304" pitchFamily="18" charset="0"/>
                <a:cs typeface="B Titr" panose="00000700000000000000" pitchFamily="2" charset="-78"/>
              </a:rPr>
              <a:t>Fluent</a:t>
            </a: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algn="r" rtl="1"/>
            <a:endParaRPr lang="en-US" sz="2400" dirty="0" smtClean="0"/>
          </a:p>
          <a:p>
            <a:pPr algn="r" rtl="1"/>
            <a:r>
              <a:rPr lang="ar-SA" sz="2400" dirty="0" smtClean="0">
                <a:cs typeface="B Titr" pitchFamily="2" charset="-78"/>
              </a:rPr>
              <a:t>اولین کسی که الهام گرفتن از پوست دلفین را باعث بهبود حرکت شناور های دریای دانسته است شخصی به نام اتو کرامر بوده است. اما در تحقیقات بعد از ایشان نتایج به طور کامل متفاوت بوده است و الهام گرفتن از پوست دلفین نامناسب اعلام شده است.</a:t>
            </a:r>
            <a:endParaRPr lang="fa-IR" sz="2400" dirty="0" smtClean="0">
              <a:cs typeface="B Titr" pitchFamily="2" charset="-78"/>
            </a:endParaRPr>
          </a:p>
          <a:p>
            <a:pPr algn="r" rtl="1"/>
            <a:r>
              <a:rPr lang="fa-IR" sz="2400" dirty="0" smtClean="0">
                <a:cs typeface="B Titr" pitchFamily="2" charset="-78"/>
              </a:rPr>
              <a:t>به منظور  بررسی بهتر با استفاده از نرم افزار فلوئنت سعی در بررسی این موضوع شده است.</a:t>
            </a:r>
          </a:p>
          <a:p>
            <a:pPr algn="r" rtl="1"/>
            <a:r>
              <a:rPr lang="fa-IR" sz="2400" dirty="0" smtClean="0">
                <a:cs typeface="B Titr" pitchFamily="2" charset="-78"/>
              </a:rPr>
              <a:t>به منظور شبیه سازی یک پوست انعطاف پذیر ابتدا یک مدل هندسی در نرم افزار گمبیت تولید شده است و برای دقت بالاتر تمام  مش های حول هندسه به صورت مربعی در نظر گرفته شده اند. </a:t>
            </a:r>
          </a:p>
          <a:p>
            <a:pPr algn="r" rtl="1"/>
            <a:r>
              <a:rPr lang="fa-IR" sz="2400" dirty="0" smtClean="0">
                <a:cs typeface="B Titr" pitchFamily="2" charset="-78"/>
              </a:rPr>
              <a:t>برای شبیه سازی بهتر یک پوشش انعطاف پذیر با نوشتن یک کد و کامپایل کردن آن در نرم افزار فلوئنت سطح مورد بررسی به صورت دو بعدی حرکت خواهد کرد.</a:t>
            </a:r>
          </a:p>
          <a:p>
            <a:pPr algn="r" rtl="1">
              <a:buNone/>
            </a:pPr>
            <a:endParaRPr lang="en-US" dirty="0" smtClean="0">
              <a:cs typeface="B Titr" pitchFamily="2" charset="-78"/>
            </a:endParaRPr>
          </a:p>
          <a:p>
            <a:endParaRPr lang="en-US"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a:t>
            </a:r>
            <a:r>
              <a:rPr lang="fa-IR" sz="3600" dirty="0" smtClean="0">
                <a:solidFill>
                  <a:srgbClr val="FF0000"/>
                </a:solidFill>
                <a:effectLst/>
                <a:cs typeface="B Titr" panose="00000700000000000000" pitchFamily="2" charset="-78"/>
              </a:rPr>
              <a:t>مدلسازی</a:t>
            </a:r>
            <a:endParaRPr lang="en-US" sz="2800" dirty="0">
              <a:solidFill>
                <a:srgbClr val="FF0000"/>
              </a:solidFill>
              <a:cs typeface="B Titr" panose="00000700000000000000" pitchFamily="2" charset="-78"/>
            </a:endParaRPr>
          </a:p>
        </p:txBody>
      </p:sp>
      <p:sp>
        <p:nvSpPr>
          <p:cNvPr id="6" name="Content Placeholder 1"/>
          <p:cNvSpPr>
            <a:spLocks noGrp="1"/>
          </p:cNvSpPr>
          <p:nvPr>
            <p:ph idx="1"/>
          </p:nvPr>
        </p:nvSpPr>
        <p:spPr>
          <a:xfrm>
            <a:off x="500034" y="1214422"/>
            <a:ext cx="8229600" cy="4525963"/>
          </a:xfrm>
        </p:spPr>
        <p:txBody>
          <a:bodyPr>
            <a:normAutofit/>
          </a:bodyPr>
          <a:lstStyle/>
          <a:p>
            <a:pPr lvl="0" algn="ctr" rtl="1"/>
            <a:r>
              <a:rPr lang="fa-IR" sz="2400" b="1" dirty="0" smtClean="0">
                <a:solidFill>
                  <a:srgbClr val="0000FF"/>
                </a:solidFill>
                <a:cs typeface="B Titr" panose="00000700000000000000" pitchFamily="2" charset="-78"/>
              </a:rPr>
              <a:t>دقت بالا به دلیل اینکه شبکه محاسباتی به ساختار یافته در نظر گرفته شده است.</a:t>
            </a:r>
          </a:p>
          <a:p>
            <a:pPr lvl="0" algn="ctr" rtl="1"/>
            <a:endParaRPr lang="en-US" sz="2400" dirty="0">
              <a:solidFill>
                <a:srgbClr val="0000FF"/>
              </a:solidFill>
            </a:endParaRPr>
          </a:p>
        </p:txBody>
      </p:sp>
      <p:pic>
        <p:nvPicPr>
          <p:cNvPr id="7" name="Picture 3" descr="C:\Users\313\Desktop\نهایی\ارائه\عکس\Untitled2.png"/>
          <p:cNvPicPr>
            <a:picLocks noChangeAspect="1" noChangeArrowheads="1"/>
          </p:cNvPicPr>
          <p:nvPr/>
        </p:nvPicPr>
        <p:blipFill>
          <a:blip r:embed="rId2"/>
          <a:srcRect/>
          <a:stretch>
            <a:fillRect/>
          </a:stretch>
        </p:blipFill>
        <p:spPr bwMode="auto">
          <a:xfrm>
            <a:off x="2643174" y="2643182"/>
            <a:ext cx="4041775" cy="2118916"/>
          </a:xfrm>
          <a:prstGeom prst="rect">
            <a:avLst/>
          </a:prstGeom>
          <a:noFill/>
        </p:spPr>
      </p:pic>
    </p:spTree>
    <p:extLst>
      <p:ext uri="{BB962C8B-B14F-4D97-AF65-F5344CB8AC3E}">
        <p14:creationId xmlns:p14="http://schemas.microsoft.com/office/powerpoint/2010/main" val="3235697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smtClean="0">
                <a:solidFill>
                  <a:srgbClr val="0000FF"/>
                </a:solidFill>
                <a:cs typeface="B Titr" panose="00000700000000000000" pitchFamily="2" charset="-78"/>
              </a:rPr>
              <a:t>امکان تغییر ضریب فشردگی در نزدیکی سطح </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مدلسازی </a:t>
            </a:r>
            <a:endParaRPr lang="en-US" sz="3600" dirty="0"/>
          </a:p>
        </p:txBody>
      </p:sp>
      <p:pic>
        <p:nvPicPr>
          <p:cNvPr id="1027" name="Picture 3"/>
          <p:cNvPicPr>
            <a:picLocks noChangeAspect="1" noChangeArrowheads="1"/>
          </p:cNvPicPr>
          <p:nvPr/>
        </p:nvPicPr>
        <p:blipFill>
          <a:blip r:embed="rId2"/>
          <a:srcRect/>
          <a:stretch>
            <a:fillRect/>
          </a:stretch>
        </p:blipFill>
        <p:spPr bwMode="auto">
          <a:xfrm>
            <a:off x="857224" y="2285992"/>
            <a:ext cx="6505576" cy="3014663"/>
          </a:xfrm>
          <a:prstGeom prst="rect">
            <a:avLst/>
          </a:prstGeom>
          <a:noFill/>
          <a:ln w="9525">
            <a:noFill/>
            <a:miter lim="800000"/>
            <a:headEnd/>
            <a:tailEnd/>
          </a:ln>
          <a:effectLst/>
        </p:spPr>
      </p:pic>
    </p:spTree>
    <p:extLst>
      <p:ext uri="{BB962C8B-B14F-4D97-AF65-F5344CB8AC3E}">
        <p14:creationId xmlns:p14="http://schemas.microsoft.com/office/powerpoint/2010/main" val="94799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به دلیل ساختار یافته بودن شبکه محاسباتی:</a:t>
            </a:r>
          </a:p>
          <a:p>
            <a:pPr algn="ctr" rtl="1"/>
            <a:endParaRPr lang="fa-IR" sz="2400" b="1" dirty="0">
              <a:solidFill>
                <a:srgbClr val="0000FF"/>
              </a:solidFill>
              <a:cs typeface="B Titr" panose="00000700000000000000" pitchFamily="2" charset="-78"/>
            </a:endParaRPr>
          </a:p>
          <a:p>
            <a:pPr marL="566928" indent="-457200" algn="ctr" rtl="1">
              <a:buFont typeface="+mj-lt"/>
              <a:buAutoNum type="arabicPeriod"/>
            </a:pPr>
            <a:r>
              <a:rPr lang="fa-IR" sz="2400" b="1" dirty="0" smtClean="0">
                <a:solidFill>
                  <a:srgbClr val="0000FF"/>
                </a:solidFill>
                <a:cs typeface="B Titr" panose="00000700000000000000" pitchFamily="2" charset="-78"/>
              </a:rPr>
              <a:t>به سلول های محاسباتی کمتری نیاز است</a:t>
            </a:r>
          </a:p>
          <a:p>
            <a:pPr marL="566928" indent="-457200" algn="ctr" rtl="1">
              <a:buFont typeface="+mj-lt"/>
              <a:buAutoNum type="arabicPeriod"/>
            </a:pPr>
            <a:r>
              <a:rPr lang="fa-IR" sz="2400" b="1" dirty="0" smtClean="0">
                <a:solidFill>
                  <a:srgbClr val="0000FF"/>
                </a:solidFill>
                <a:cs typeface="B Titr" panose="00000700000000000000" pitchFamily="2" charset="-78"/>
              </a:rPr>
              <a:t>زمان تحلیل کمتری مورد نیاز است</a:t>
            </a:r>
          </a:p>
          <a:p>
            <a:pPr marL="566928" indent="-457200" algn="ctr" rtl="1">
              <a:buFont typeface="+mj-lt"/>
              <a:buAutoNum type="arabicPeriod"/>
            </a:pPr>
            <a:r>
              <a:rPr lang="fa-IR" sz="2400" b="1" dirty="0" smtClean="0">
                <a:solidFill>
                  <a:srgbClr val="0000FF"/>
                </a:solidFill>
                <a:cs typeface="B Titr" panose="00000700000000000000" pitchFamily="2" charset="-78"/>
              </a:rPr>
              <a:t>رایانه های معمولی نیز توانایی تحلیل این شبیه سازی را دارند</a:t>
            </a: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a:t>
            </a:r>
            <a:r>
              <a:rPr lang="fa-IR" sz="3600" dirty="0" smtClean="0">
                <a:solidFill>
                  <a:srgbClr val="FF0000"/>
                </a:solidFill>
                <a:cs typeface="B Titr" panose="00000700000000000000" pitchFamily="2" charset="-78"/>
              </a:rPr>
              <a:t>مدلسازی</a:t>
            </a:r>
            <a:endParaRPr lang="en-US" sz="4000" dirty="0"/>
          </a:p>
        </p:txBody>
      </p:sp>
    </p:spTree>
    <p:extLst>
      <p:ext uri="{BB962C8B-B14F-4D97-AF65-F5344CB8AC3E}">
        <p14:creationId xmlns:p14="http://schemas.microsoft.com/office/powerpoint/2010/main" val="2884420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29600" cy="4525963"/>
          </a:xfrm>
        </p:spPr>
        <p:txBody>
          <a:bodyPr>
            <a:normAutofit/>
          </a:bodyPr>
          <a:lstStyle/>
          <a:p>
            <a:pPr marL="342900" indent="-342900" algn="r" rtl="1">
              <a:buFont typeface="Wingdings" pitchFamily="2" charset="2"/>
              <a:buChar char="v"/>
            </a:pPr>
            <a:r>
              <a:rPr lang="fa-IR" sz="2400" dirty="0" smtClean="0">
                <a:solidFill>
                  <a:schemeClr val="tx2"/>
                </a:solidFill>
                <a:cs typeface="B Titr" pitchFamily="2" charset="-78"/>
              </a:rPr>
              <a:t>جریان آرام</a:t>
            </a:r>
          </a:p>
          <a:p>
            <a:pPr marL="342900" indent="-342900" algn="r" rtl="1">
              <a:buFont typeface="+mj-lt"/>
              <a:buAutoNum type="arabicPeriod"/>
            </a:pPr>
            <a:endParaRPr lang="fa-IR" sz="2400" dirty="0" smtClean="0">
              <a:solidFill>
                <a:schemeClr val="tx2"/>
              </a:solidFill>
              <a:cs typeface="B Titr" pitchFamily="2" charset="-78"/>
            </a:endParaRPr>
          </a:p>
          <a:p>
            <a:pPr marL="342900" indent="-342900" algn="r" rtl="1">
              <a:buNone/>
            </a:pPr>
            <a:r>
              <a:rPr lang="fa-IR" sz="2400" dirty="0" smtClean="0">
                <a:solidFill>
                  <a:schemeClr val="tx2"/>
                </a:solidFill>
                <a:cs typeface="B Titr" pitchFamily="2" charset="-78"/>
              </a:rPr>
              <a:t>1-نوسانی بودن ضریب درگ بر اساس زمان</a:t>
            </a:r>
          </a:p>
          <a:p>
            <a:pPr marL="342900" indent="-342900" algn="r" rtl="1">
              <a:buNone/>
            </a:pPr>
            <a:r>
              <a:rPr lang="fa-IR" sz="2400" dirty="0" smtClean="0">
                <a:solidFill>
                  <a:schemeClr val="tx2"/>
                </a:solidFill>
                <a:cs typeface="B Titr" pitchFamily="2" charset="-78"/>
              </a:rPr>
              <a:t>2-نا منظم بودن ضریب درگ در زمانی که فرکانس حرکت برابر یک هرتز بوده است</a:t>
            </a:r>
          </a:p>
          <a:p>
            <a:pPr marL="342900" indent="-342900" algn="r" rtl="1">
              <a:buNone/>
            </a:pPr>
            <a:r>
              <a:rPr lang="fa-IR" sz="2400" dirty="0" smtClean="0">
                <a:solidFill>
                  <a:schemeClr val="tx2"/>
                </a:solidFill>
                <a:cs typeface="B Titr" pitchFamily="2" charset="-78"/>
              </a:rPr>
              <a:t>3-منفی شدن درگ وارد بر سطح مورد آزمایش در برخی از زمان ها در فرکانس 4 هرتز</a:t>
            </a:r>
          </a:p>
          <a:p>
            <a:pPr marL="342900" indent="-342900" algn="r" rtl="1">
              <a:buNone/>
            </a:pPr>
            <a:endParaRPr lang="fa-IR" sz="2400" dirty="0" smtClean="0">
              <a:solidFill>
                <a:schemeClr val="tx2"/>
              </a:solidFill>
              <a:cs typeface="B Titr"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itchFamily="2" charset="-78"/>
              </a:rPr>
              <a:t>مدلسازی</a:t>
            </a:r>
            <a:r>
              <a:rPr lang="en-US" sz="3600" dirty="0" smtClean="0">
                <a:solidFill>
                  <a:srgbClr val="FF0000"/>
                </a:solidFill>
                <a:cs typeface="B Titr" pitchFamily="2" charset="-78"/>
              </a:rPr>
              <a:t> </a:t>
            </a:r>
            <a:r>
              <a:rPr lang="fa-IR" sz="3600" dirty="0" smtClean="0">
                <a:solidFill>
                  <a:srgbClr val="FF0000"/>
                </a:solidFill>
                <a:cs typeface="B Titr" pitchFamily="2" charset="-78"/>
              </a:rPr>
              <a:t>نتایج</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29600" cy="4525963"/>
          </a:xfrm>
        </p:spPr>
        <p:txBody>
          <a:bodyPr>
            <a:normAutofit/>
          </a:bodyPr>
          <a:lstStyle/>
          <a:p>
            <a:pPr marL="342900" indent="-342900" algn="r" rtl="1">
              <a:buFont typeface="Wingdings" pitchFamily="2" charset="2"/>
              <a:buChar char="v"/>
            </a:pPr>
            <a:r>
              <a:rPr lang="fa-IR" sz="2400" dirty="0" smtClean="0">
                <a:solidFill>
                  <a:schemeClr val="tx2"/>
                </a:solidFill>
                <a:cs typeface="B Titr" pitchFamily="2" charset="-78"/>
              </a:rPr>
              <a:t>جریان آرام</a:t>
            </a:r>
          </a:p>
          <a:p>
            <a:pPr marL="342900" indent="-342900" algn="r" rtl="1">
              <a:buFont typeface="+mj-lt"/>
              <a:buAutoNum type="arabicPeriod"/>
            </a:pPr>
            <a:endParaRPr lang="fa-IR" sz="2400" dirty="0" smtClean="0">
              <a:solidFill>
                <a:schemeClr val="tx2"/>
              </a:solidFill>
              <a:cs typeface="B Titr" pitchFamily="2" charset="-78"/>
            </a:endParaRPr>
          </a:p>
          <a:p>
            <a:pPr marL="342900" indent="-342900" algn="r" rtl="1">
              <a:buFont typeface="+mj-lt"/>
              <a:buAutoNum type="arabicPeriod"/>
            </a:pPr>
            <a:endParaRPr lang="fa-IR" sz="2400" dirty="0" smtClean="0">
              <a:solidFill>
                <a:schemeClr val="tx2"/>
              </a:solidFill>
              <a:cs typeface="B Titr"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itchFamily="2" charset="-78"/>
              </a:rPr>
              <a:t>مدلسازی</a:t>
            </a:r>
            <a:r>
              <a:rPr lang="en-US" sz="3600" dirty="0" smtClean="0">
                <a:solidFill>
                  <a:srgbClr val="FF0000"/>
                </a:solidFill>
                <a:cs typeface="B Titr" pitchFamily="2" charset="-78"/>
              </a:rPr>
              <a:t> </a:t>
            </a:r>
            <a:r>
              <a:rPr lang="fa-IR" sz="3600" dirty="0" smtClean="0">
                <a:solidFill>
                  <a:srgbClr val="FF0000"/>
                </a:solidFill>
                <a:cs typeface="B Titr" pitchFamily="2" charset="-78"/>
              </a:rPr>
              <a:t>نتایج</a:t>
            </a:r>
            <a:endParaRPr lang="en-US" sz="3600" dirty="0">
              <a:solidFill>
                <a:srgbClr val="FF0000"/>
              </a:solidFill>
              <a:cs typeface="B Titr" panose="00000700000000000000" pitchFamily="2" charset="-78"/>
            </a:endParaRPr>
          </a:p>
        </p:txBody>
      </p:sp>
      <p:pic>
        <p:nvPicPr>
          <p:cNvPr id="6" name="Picture 5"/>
          <p:cNvPicPr/>
          <p:nvPr/>
        </p:nvPicPr>
        <p:blipFill>
          <a:blip r:embed="rId3"/>
          <a:srcRect/>
          <a:stretch>
            <a:fillRect/>
          </a:stretch>
        </p:blipFill>
        <p:spPr bwMode="auto">
          <a:xfrm>
            <a:off x="1285852" y="2000240"/>
            <a:ext cx="3000396" cy="1643074"/>
          </a:xfrm>
          <a:prstGeom prst="rect">
            <a:avLst/>
          </a:prstGeom>
          <a:noFill/>
          <a:ln w="9525">
            <a:noFill/>
            <a:miter lim="800000"/>
            <a:headEnd/>
            <a:tailEnd/>
          </a:ln>
        </p:spPr>
      </p:pic>
      <p:pic>
        <p:nvPicPr>
          <p:cNvPr id="7" name="Picture 6"/>
          <p:cNvPicPr/>
          <p:nvPr/>
        </p:nvPicPr>
        <p:blipFill>
          <a:blip r:embed="rId4"/>
          <a:srcRect/>
          <a:stretch>
            <a:fillRect/>
          </a:stretch>
        </p:blipFill>
        <p:spPr bwMode="auto">
          <a:xfrm>
            <a:off x="5214942" y="2000240"/>
            <a:ext cx="3000396" cy="1719258"/>
          </a:xfrm>
          <a:prstGeom prst="rect">
            <a:avLst/>
          </a:prstGeom>
          <a:noFill/>
          <a:ln w="9525">
            <a:noFill/>
            <a:miter lim="800000"/>
            <a:headEnd/>
            <a:tailEnd/>
          </a:ln>
        </p:spPr>
      </p:pic>
      <p:pic>
        <p:nvPicPr>
          <p:cNvPr id="8" name="Picture 7"/>
          <p:cNvPicPr/>
          <p:nvPr/>
        </p:nvPicPr>
        <p:blipFill>
          <a:blip r:embed="rId5"/>
          <a:srcRect/>
          <a:stretch>
            <a:fillRect/>
          </a:stretch>
        </p:blipFill>
        <p:spPr bwMode="auto">
          <a:xfrm>
            <a:off x="1214414" y="4429132"/>
            <a:ext cx="3000396" cy="1500174"/>
          </a:xfrm>
          <a:prstGeom prst="rect">
            <a:avLst/>
          </a:prstGeom>
          <a:noFill/>
          <a:ln w="9525">
            <a:noFill/>
            <a:miter lim="800000"/>
            <a:headEnd/>
            <a:tailEnd/>
          </a:ln>
        </p:spPr>
      </p:pic>
      <p:pic>
        <p:nvPicPr>
          <p:cNvPr id="9" name="Picture 8"/>
          <p:cNvPicPr/>
          <p:nvPr/>
        </p:nvPicPr>
        <p:blipFill>
          <a:blip r:embed="rId6"/>
          <a:srcRect/>
          <a:stretch>
            <a:fillRect/>
          </a:stretch>
        </p:blipFill>
        <p:spPr bwMode="auto">
          <a:xfrm>
            <a:off x="5072066" y="4429132"/>
            <a:ext cx="3286148" cy="1438267"/>
          </a:xfrm>
          <a:prstGeom prst="rect">
            <a:avLst/>
          </a:prstGeom>
          <a:noFill/>
          <a:ln w="9525">
            <a:noFill/>
            <a:miter lim="800000"/>
            <a:headEnd/>
            <a:tailEnd/>
          </a:ln>
        </p:spPr>
      </p:pic>
      <p:pic>
        <p:nvPicPr>
          <p:cNvPr id="10" name="Picture 3"/>
          <p:cNvPicPr>
            <a:picLocks noChangeAspect="1" noChangeArrowheads="1"/>
          </p:cNvPicPr>
          <p:nvPr/>
        </p:nvPicPr>
        <p:blipFill>
          <a:blip r:embed="rId7"/>
          <a:srcRect/>
          <a:stretch>
            <a:fillRect/>
          </a:stretch>
        </p:blipFill>
        <p:spPr bwMode="auto">
          <a:xfrm>
            <a:off x="2714612" y="3786190"/>
            <a:ext cx="523875" cy="304800"/>
          </a:xfrm>
          <a:prstGeom prst="rect">
            <a:avLst/>
          </a:prstGeom>
          <a:noFill/>
          <a:ln w="9525">
            <a:noFill/>
            <a:miter lim="800000"/>
            <a:headEnd/>
            <a:tailEnd/>
          </a:ln>
          <a:effectLst/>
        </p:spPr>
      </p:pic>
      <p:pic>
        <p:nvPicPr>
          <p:cNvPr id="11" name="Picture 4"/>
          <p:cNvPicPr>
            <a:picLocks noChangeAspect="1" noChangeArrowheads="1"/>
          </p:cNvPicPr>
          <p:nvPr/>
        </p:nvPicPr>
        <p:blipFill>
          <a:blip r:embed="rId8"/>
          <a:srcRect/>
          <a:stretch>
            <a:fillRect/>
          </a:stretch>
        </p:blipFill>
        <p:spPr bwMode="auto">
          <a:xfrm>
            <a:off x="6500826" y="3786190"/>
            <a:ext cx="561975" cy="266700"/>
          </a:xfrm>
          <a:prstGeom prst="rect">
            <a:avLst/>
          </a:prstGeom>
          <a:noFill/>
          <a:ln w="9525">
            <a:noFill/>
            <a:miter lim="800000"/>
            <a:headEnd/>
            <a:tailEnd/>
          </a:ln>
          <a:effectLst/>
        </p:spPr>
      </p:pic>
      <p:pic>
        <p:nvPicPr>
          <p:cNvPr id="12" name="Picture 5"/>
          <p:cNvPicPr>
            <a:picLocks noChangeAspect="1" noChangeArrowheads="1"/>
          </p:cNvPicPr>
          <p:nvPr/>
        </p:nvPicPr>
        <p:blipFill>
          <a:blip r:embed="rId9"/>
          <a:srcRect/>
          <a:stretch>
            <a:fillRect/>
          </a:stretch>
        </p:blipFill>
        <p:spPr bwMode="auto">
          <a:xfrm>
            <a:off x="2571736" y="6072206"/>
            <a:ext cx="571500" cy="285750"/>
          </a:xfrm>
          <a:prstGeom prst="rect">
            <a:avLst/>
          </a:prstGeom>
          <a:noFill/>
          <a:ln w="9525">
            <a:noFill/>
            <a:miter lim="800000"/>
            <a:headEnd/>
            <a:tailEnd/>
          </a:ln>
          <a:effectLst/>
        </p:spPr>
      </p:pic>
      <p:pic>
        <p:nvPicPr>
          <p:cNvPr id="13" name="Picture 6"/>
          <p:cNvPicPr>
            <a:picLocks noChangeAspect="1" noChangeArrowheads="1"/>
          </p:cNvPicPr>
          <p:nvPr/>
        </p:nvPicPr>
        <p:blipFill>
          <a:blip r:embed="rId10"/>
          <a:srcRect/>
          <a:stretch>
            <a:fillRect/>
          </a:stretch>
        </p:blipFill>
        <p:spPr bwMode="auto">
          <a:xfrm>
            <a:off x="6500826" y="6000768"/>
            <a:ext cx="571500" cy="304800"/>
          </a:xfrm>
          <a:prstGeom prst="rect">
            <a:avLst/>
          </a:prstGeom>
          <a:noFill/>
          <a:ln w="9525">
            <a:noFill/>
            <a:miter lim="800000"/>
            <a:headEnd/>
            <a:tailEnd/>
          </a:ln>
          <a:effectLst/>
        </p:spPr>
      </p:pic>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29600" cy="4525963"/>
          </a:xfrm>
        </p:spPr>
        <p:txBody>
          <a:bodyPr>
            <a:normAutofit/>
          </a:bodyPr>
          <a:lstStyle/>
          <a:p>
            <a:pPr marL="342900" indent="-342900" algn="r" rtl="1">
              <a:buFont typeface="Wingdings" pitchFamily="2" charset="2"/>
              <a:buChar char="v"/>
            </a:pPr>
            <a:endParaRPr lang="fa-IR" sz="2400" dirty="0" smtClean="0">
              <a:solidFill>
                <a:schemeClr val="tx2"/>
              </a:solidFill>
              <a:cs typeface="B Titr" pitchFamily="2" charset="-78"/>
            </a:endParaRPr>
          </a:p>
          <a:p>
            <a:pPr marL="342900" indent="-342900" algn="r" rtl="1">
              <a:buFont typeface="Wingdings" pitchFamily="2" charset="2"/>
              <a:buChar char="v"/>
            </a:pPr>
            <a:r>
              <a:rPr lang="fa-IR" sz="2400" dirty="0" smtClean="0">
                <a:solidFill>
                  <a:schemeClr val="tx2"/>
                </a:solidFill>
                <a:cs typeface="B Titr" pitchFamily="2" charset="-78"/>
              </a:rPr>
              <a:t>جریان آرام</a:t>
            </a:r>
          </a:p>
          <a:p>
            <a:pPr marL="342900" indent="-342900" algn="r" rtl="1">
              <a:buNone/>
            </a:pPr>
            <a:endParaRPr lang="fa-IR" sz="900" dirty="0" smtClean="0">
              <a:solidFill>
                <a:schemeClr val="tx2"/>
              </a:solidFill>
              <a:cs typeface="B Titr" pitchFamily="2" charset="-78"/>
            </a:endParaRPr>
          </a:p>
          <a:p>
            <a:pPr marL="566928" indent="-457200" algn="r" rtl="1">
              <a:buFont typeface="+mj-lt"/>
              <a:buAutoNum type="arabicPeriod"/>
            </a:pPr>
            <a:r>
              <a:rPr lang="fa-IR" sz="2400" dirty="0" smtClean="0">
                <a:solidFill>
                  <a:schemeClr val="tx2"/>
                </a:solidFill>
                <a:cs typeface="B Titr" pitchFamily="2" charset="-78"/>
              </a:rPr>
              <a:t>کاهش درگ متوسط وارد بر سطح موج دار با افزایش فرکانس حرکت بعد از فرکانس 2 هرتز</a:t>
            </a:r>
          </a:p>
          <a:p>
            <a:pPr marL="566928" indent="-457200" algn="r" rtl="1">
              <a:buFont typeface="+mj-lt"/>
              <a:buAutoNum type="arabicPeriod"/>
            </a:pPr>
            <a:r>
              <a:rPr lang="fa-IR" sz="2400" dirty="0" smtClean="0">
                <a:solidFill>
                  <a:schemeClr val="tx2"/>
                </a:solidFill>
                <a:cs typeface="B Titr" pitchFamily="2" charset="-78"/>
              </a:rPr>
              <a:t>تفاوت زیاد نتایج شبیه سازی با نتایج تجربی</a:t>
            </a:r>
            <a:endParaRPr lang="en-US" sz="2400" dirty="0" smtClean="0">
              <a:solidFill>
                <a:schemeClr val="tx2"/>
              </a:solidFill>
              <a:cs typeface="B Titr" pitchFamily="2" charset="-78"/>
            </a:endParaRPr>
          </a:p>
          <a:p>
            <a:pPr marL="342900" indent="-342900" algn="r" rtl="1">
              <a:buFont typeface="+mj-lt"/>
              <a:buAutoNum type="arabicPeriod"/>
            </a:pPr>
            <a:endParaRPr lang="fa-IR" sz="2400" dirty="0" smtClean="0">
              <a:solidFill>
                <a:schemeClr val="tx2"/>
              </a:solidFill>
              <a:cs typeface="B Titr"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itchFamily="2" charset="-78"/>
              </a:rPr>
              <a:t>مدلسازی</a:t>
            </a:r>
            <a:r>
              <a:rPr lang="en-US" sz="3600" dirty="0" smtClean="0">
                <a:solidFill>
                  <a:srgbClr val="FF0000"/>
                </a:solidFill>
                <a:cs typeface="B Titr" pitchFamily="2" charset="-78"/>
              </a:rPr>
              <a:t> </a:t>
            </a:r>
            <a:r>
              <a:rPr lang="fa-IR" sz="3600" dirty="0" smtClean="0">
                <a:solidFill>
                  <a:srgbClr val="FF0000"/>
                </a:solidFill>
                <a:cs typeface="B Titr" pitchFamily="2" charset="-78"/>
              </a:rPr>
              <a:t>نتایج</a:t>
            </a:r>
            <a:endParaRPr lang="en-US" sz="3600" dirty="0">
              <a:solidFill>
                <a:srgbClr val="FF0000"/>
              </a:solidFill>
              <a:cs typeface="B Titr" panose="00000700000000000000" pitchFamily="2" charset="-78"/>
            </a:endParaRPr>
          </a:p>
        </p:txBody>
      </p:sp>
      <p:graphicFrame>
        <p:nvGraphicFramePr>
          <p:cNvPr id="4" name="Chart 3"/>
          <p:cNvGraphicFramePr/>
          <p:nvPr/>
        </p:nvGraphicFramePr>
        <p:xfrm>
          <a:off x="2071670" y="3786190"/>
          <a:ext cx="43434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29600" cy="4525963"/>
          </a:xfrm>
        </p:spPr>
        <p:txBody>
          <a:bodyPr>
            <a:normAutofit/>
          </a:bodyPr>
          <a:lstStyle/>
          <a:p>
            <a:pPr marL="342900" lvl="0" indent="-342900" algn="r" rtl="1">
              <a:buFont typeface="Wingdings" pitchFamily="2" charset="2"/>
              <a:buChar char="v"/>
            </a:pPr>
            <a:r>
              <a:rPr lang="fa-IR" sz="2400" b="1" dirty="0" smtClean="0">
                <a:solidFill>
                  <a:schemeClr val="tx2"/>
                </a:solidFill>
                <a:cs typeface="B Titr" pitchFamily="2" charset="-78"/>
              </a:rPr>
              <a:t>مغشوش در نظر گرفتن جریان و استفاده از مدل </a:t>
            </a:r>
            <a:r>
              <a:rPr lang="en-US" sz="2400" dirty="0" smtClean="0">
                <a:cs typeface="B Titr" pitchFamily="2" charset="-78"/>
              </a:rPr>
              <a:t> </a:t>
            </a:r>
            <a:r>
              <a:rPr lang="en-US" sz="2400" dirty="0" err="1" smtClean="0">
                <a:solidFill>
                  <a:schemeClr val="tx2"/>
                </a:solidFill>
                <a:latin typeface="Times New Roman" pitchFamily="18" charset="0"/>
                <a:cs typeface="Times New Roman" pitchFamily="18" charset="0"/>
              </a:rPr>
              <a:t>sst</a:t>
            </a:r>
            <a:r>
              <a:rPr lang="en-US" sz="2400" dirty="0" smtClean="0">
                <a:solidFill>
                  <a:schemeClr val="tx2"/>
                </a:solidFill>
                <a:latin typeface="Times New Roman" pitchFamily="18" charset="0"/>
                <a:cs typeface="Times New Roman" pitchFamily="18" charset="0"/>
              </a:rPr>
              <a:t> k-w</a:t>
            </a:r>
            <a:endParaRPr lang="en-US" sz="2400" dirty="0" smtClean="0">
              <a:solidFill>
                <a:schemeClr val="tx2"/>
              </a:solidFill>
            </a:endParaRPr>
          </a:p>
          <a:p>
            <a:pPr marL="342900" indent="-342900" algn="r" rtl="1">
              <a:buFont typeface="Wingdings" pitchFamily="2" charset="2"/>
              <a:buChar char="v"/>
            </a:pPr>
            <a:endParaRPr lang="fa-IR" sz="2400" dirty="0" smtClean="0">
              <a:solidFill>
                <a:schemeClr val="tx2"/>
              </a:solidFill>
              <a:cs typeface="B Titr" pitchFamily="2" charset="-78"/>
            </a:endParaRPr>
          </a:p>
          <a:p>
            <a:pPr marL="342900" indent="-342900" algn="r" rtl="1">
              <a:buFont typeface="Wingdings" pitchFamily="2" charset="2"/>
              <a:buChar char="v"/>
            </a:pPr>
            <a:endParaRPr lang="fa-IR" sz="2400" dirty="0" smtClean="0">
              <a:solidFill>
                <a:schemeClr val="tx2"/>
              </a:solidFill>
              <a:cs typeface="B Titr" pitchFamily="2" charset="-78"/>
            </a:endParaRPr>
          </a:p>
          <a:p>
            <a:pPr marL="342900" indent="-342900" algn="r" rtl="1">
              <a:buNone/>
            </a:pPr>
            <a:r>
              <a:rPr lang="fa-IR" sz="2400" dirty="0" smtClean="0">
                <a:solidFill>
                  <a:schemeClr val="tx2"/>
                </a:solidFill>
                <a:cs typeface="B Titr" pitchFamily="2" charset="-78"/>
              </a:rPr>
              <a:t>1-نوسانی بودن ضریب درگ بر اساس زمان</a:t>
            </a:r>
          </a:p>
          <a:p>
            <a:pPr marL="342900" indent="-342900" algn="r" rtl="1">
              <a:buNone/>
            </a:pPr>
            <a:r>
              <a:rPr lang="fa-IR" sz="2400" dirty="0" smtClean="0">
                <a:solidFill>
                  <a:schemeClr val="tx2"/>
                </a:solidFill>
                <a:cs typeface="B Titr" pitchFamily="2" charset="-78"/>
              </a:rPr>
              <a:t>2-کاهش کمترین مقدار ضریب درگ با افزایش فرکانس حرکت موج</a:t>
            </a:r>
          </a:p>
          <a:p>
            <a:pPr marL="342900" indent="-342900" algn="r" rtl="1">
              <a:buNone/>
            </a:pPr>
            <a:r>
              <a:rPr lang="fa-IR" sz="2400" dirty="0" smtClean="0">
                <a:solidFill>
                  <a:schemeClr val="tx2"/>
                </a:solidFill>
                <a:cs typeface="B Titr" pitchFamily="2" charset="-78"/>
              </a:rPr>
              <a:t>3-منفی شدن درگ وارد بر سطح مورد آزمایش در برخی از زمان ها در فرکانس های 3و 4هرتز</a:t>
            </a:r>
            <a:endParaRPr lang="en-US" sz="2400" dirty="0" smtClean="0">
              <a:solidFill>
                <a:schemeClr val="tx2"/>
              </a:solidFill>
              <a:cs typeface="B Titr" pitchFamily="2" charset="-78"/>
            </a:endParaRPr>
          </a:p>
          <a:p>
            <a:pPr marL="342900" indent="-342900" algn="r" rtl="1">
              <a:buFont typeface="+mj-lt"/>
              <a:buAutoNum type="arabicPeriod"/>
            </a:pPr>
            <a:endParaRPr lang="fa-IR" sz="2400" dirty="0" smtClean="0">
              <a:solidFill>
                <a:schemeClr val="tx2"/>
              </a:solidFill>
              <a:cs typeface="B Titr"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itchFamily="2" charset="-78"/>
              </a:rPr>
              <a:t>مدلسازی</a:t>
            </a:r>
            <a:r>
              <a:rPr lang="en-US" sz="3600" dirty="0" smtClean="0">
                <a:solidFill>
                  <a:srgbClr val="FF0000"/>
                </a:solidFill>
                <a:cs typeface="B Titr" pitchFamily="2" charset="-78"/>
              </a:rPr>
              <a:t> </a:t>
            </a:r>
            <a:r>
              <a:rPr lang="fa-IR" sz="3600" dirty="0" smtClean="0">
                <a:solidFill>
                  <a:srgbClr val="FF0000"/>
                </a:solidFill>
                <a:cs typeface="B Titr" pitchFamily="2" charset="-78"/>
              </a:rPr>
              <a:t>نتایج</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4231</TotalTime>
  <Words>546</Words>
  <Application>Microsoft Office PowerPoint</Application>
  <PresentationFormat>On-screen Show (4:3)</PresentationFormat>
  <Paragraphs>69</Paragraphs>
  <Slides>14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B Titr</vt:lpstr>
      <vt:lpstr>Calibri</vt:lpstr>
      <vt:lpstr>Lucida Sans Unicode</vt:lpstr>
      <vt:lpstr>Times New Roman</vt:lpstr>
      <vt:lpstr>Verdana</vt:lpstr>
      <vt:lpstr>Wingdings</vt:lpstr>
      <vt:lpstr>Wingdings 2</vt:lpstr>
      <vt:lpstr>Wingdings 3</vt:lpstr>
      <vt:lpstr>Concourse</vt:lpstr>
      <vt:lpstr>            بررسی عددی اثر موجی بودن سطح بر نیروی درگ   سید محمد کمال عباس پور خرداد 95     </vt:lpstr>
      <vt:lpstr> </vt:lpstr>
      <vt:lpstr>توانمندیهای مدلسازی</vt:lpstr>
      <vt:lpstr>توانمندیهای مدلسازی </vt:lpstr>
      <vt:lpstr>توانمندیهای مدلسازی</vt:lpstr>
      <vt:lpstr>مدلسازی نتایج</vt:lpstr>
      <vt:lpstr>مدلسازی نتایج</vt:lpstr>
      <vt:lpstr>مدلسازی نتایج</vt:lpstr>
      <vt:lpstr>مدلسازی نتایج</vt:lpstr>
      <vt:lpstr>مدلسازی نتایج</vt:lpstr>
      <vt:lpstr>مدلسازی نتایج</vt:lpstr>
      <vt:lpstr>مدلسازی نتایج</vt:lpstr>
      <vt:lpstr>آنچه در این مدلسازی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MRT Pack 30 DVDs</cp:lastModifiedBy>
  <cp:revision>213</cp:revision>
  <dcterms:created xsi:type="dcterms:W3CDTF">2006-08-16T00:00:00Z</dcterms:created>
  <dcterms:modified xsi:type="dcterms:W3CDTF">2016-07-20T08:48:37Z</dcterms:modified>
</cp:coreProperties>
</file>