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366" r:id="rId2"/>
    <p:sldId id="354" r:id="rId3"/>
    <p:sldId id="355" r:id="rId4"/>
    <p:sldId id="356" r:id="rId5"/>
    <p:sldId id="367" r:id="rId6"/>
    <p:sldId id="357" r:id="rId7"/>
    <p:sldId id="368" r:id="rId8"/>
    <p:sldId id="369" r:id="rId9"/>
    <p:sldId id="362" r:id="rId10"/>
    <p:sldId id="3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4/16/2016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4/16/2016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4/16/2016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4/16/2016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4/16/2016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4/16/2016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4/16/2016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4/16/2016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حل میدان جریان حول توربین </a:t>
            </a:r>
            <a:r>
              <a:rPr lang="fa-IR" sz="3600" dirty="0" err="1" smtClean="0">
                <a:solidFill>
                  <a:srgbClr val="FF0000"/>
                </a:solidFill>
                <a:cs typeface="B Titr" panose="00000700000000000000" pitchFamily="2" charset="-78"/>
              </a:rPr>
              <a:t>ساونیوس</a:t>
            </a:r>
            <a:r>
              <a:rPr lang="fa-IR" sz="3600" dirty="0">
                <a:solidFill>
                  <a:srgbClr val="FF0000"/>
                </a:solidFill>
                <a:cs typeface="B Titr" panose="00000700000000000000" pitchFamily="2" charset="-78"/>
              </a:rPr>
              <a:t> </a:t>
            </a:r>
            <a:r>
              <a:rPr lang="fa-IR" sz="3600" dirty="0" smtClean="0">
                <a:solidFill>
                  <a:srgbClr val="FF0000"/>
                </a:solidFill>
                <a:cs typeface="B Titr" panose="00000700000000000000" pitchFamily="2" charset="-78"/>
              </a:rPr>
              <a:t>و بررسی تاثیر نازل بر عملکرد آن</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محمد محمدی</a:t>
            </a:r>
            <a:r>
              <a:rPr lang="fa-IR" sz="3100" smtClean="0">
                <a:solidFill>
                  <a:srgbClr val="008000"/>
                </a:solidFill>
                <a:cs typeface="B Titr" panose="00000700000000000000" pitchFamily="2" charset="-78"/>
              </a:rPr>
              <a:t/>
            </a:r>
            <a:br>
              <a:rPr lang="fa-IR" sz="3100" smtClean="0">
                <a:solidFill>
                  <a:srgbClr val="008000"/>
                </a:solidFill>
                <a:cs typeface="B Titr" panose="00000700000000000000" pitchFamily="2" charset="-78"/>
              </a:rPr>
            </a:br>
            <a:r>
              <a:rPr lang="fa-IR" sz="3100" smtClean="0">
                <a:solidFill>
                  <a:srgbClr val="008000"/>
                </a:solidFill>
                <a:cs typeface="B Titr" panose="00000700000000000000" pitchFamily="2" charset="-78"/>
              </a:rPr>
              <a:t>فروردین 1395</a:t>
            </a: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a:t>
            </a:r>
            <a:r>
              <a:rPr lang="fa-IR" sz="2400" b="1" dirty="0" smtClean="0">
                <a:latin typeface="Times New Roman" panose="02020603050405020304" pitchFamily="18" charset="0"/>
                <a:cs typeface="B Titr" panose="00000700000000000000" pitchFamily="2" charset="-78"/>
              </a:rPr>
              <a:t>نسخه 15 برنامه </a:t>
            </a:r>
            <a:r>
              <a:rPr lang="fa-IR" sz="2400" b="1" dirty="0" err="1" smtClean="0">
                <a:latin typeface="Times New Roman" panose="02020603050405020304" pitchFamily="18" charset="0"/>
                <a:cs typeface="B Titr" panose="00000700000000000000" pitchFamily="2" charset="-78"/>
              </a:rPr>
              <a:t>انسیس</a:t>
            </a:r>
            <a:r>
              <a:rPr lang="fa-IR" sz="2400" b="1" dirty="0" smtClean="0">
                <a:latin typeface="Times New Roman" panose="02020603050405020304" pitchFamily="18" charset="0"/>
                <a:cs typeface="B Titr" panose="00000700000000000000" pitchFamily="2" charset="-78"/>
              </a:rPr>
              <a:t> حل شده است.</a:t>
            </a:r>
            <a:endParaRPr lang="fa-IR"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2- خروجی ها و روابط با مقادیر آزمایشگاهی مقایسه شده </a:t>
            </a:r>
            <a:r>
              <a:rPr lang="fa-IR" sz="2400" b="1" dirty="0" err="1" smtClean="0">
                <a:latin typeface="Times New Roman" panose="02020603050405020304" pitchFamily="18" charset="0"/>
                <a:cs typeface="B Titr" panose="00000700000000000000" pitchFamily="2" charset="-78"/>
              </a:rPr>
              <a:t>اند</a:t>
            </a:r>
            <a:r>
              <a:rPr lang="fa-IR" sz="2400" b="1" dirty="0" smtClean="0">
                <a:latin typeface="Times New Roman" panose="02020603050405020304" pitchFamily="18" charset="0"/>
                <a:cs typeface="B Titr" panose="00000700000000000000" pitchFamily="2" charset="-78"/>
              </a:rPr>
              <a:t>.</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a:t>
            </a:r>
            <a:r>
              <a:rPr lang="fa-IR" sz="2400" b="1" dirty="0">
                <a:latin typeface="Times New Roman" panose="02020603050405020304" pitchFamily="18" charset="0"/>
                <a:cs typeface="B Titr" panose="00000700000000000000" pitchFamily="2" charset="-78"/>
              </a:rPr>
              <a:t>اولیه با </a:t>
            </a:r>
            <a:r>
              <a:rPr lang="en-US" sz="2400" b="1" dirty="0" smtClean="0">
                <a:latin typeface="Times New Roman" panose="02020603050405020304" pitchFamily="18" charset="0"/>
                <a:cs typeface="B Titr" panose="00000700000000000000" pitchFamily="2" charset="-78"/>
              </a:rPr>
              <a:t>CFD</a:t>
            </a:r>
            <a:r>
              <a:rPr lang="fa-IR" sz="2400" b="1" dirty="0" smtClean="0">
                <a:latin typeface="Times New Roman" panose="02020603050405020304" pitchFamily="18" charset="0"/>
                <a:cs typeface="B Titr" panose="00000700000000000000" pitchFamily="2" charset="-78"/>
              </a:rPr>
              <a:t> </a:t>
            </a:r>
            <a:endParaRPr lang="fa-IR"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a:t>
            </a:r>
            <a:r>
              <a:rPr lang="en-US" sz="2400" b="1" dirty="0" smtClean="0">
                <a:solidFill>
                  <a:srgbClr val="0000FF"/>
                </a:solidFill>
                <a:latin typeface="Times New Roman" panose="02020603050405020304" pitchFamily="18" charset="0"/>
                <a:cs typeface="B Titr" panose="00000700000000000000" pitchFamily="2" charset="-78"/>
              </a:rPr>
              <a:t>Finite  Volume Methods</a:t>
            </a:r>
          </a:p>
          <a:p>
            <a:pPr algn="r" rtl="1">
              <a:lnSpc>
                <a:spcPct val="200000"/>
              </a:lnSpc>
            </a:pPr>
            <a:r>
              <a:rPr lang="fa-IR" sz="2400" b="1" dirty="0" smtClean="0">
                <a:latin typeface="Times New Roman" panose="02020603050405020304" pitchFamily="18" charset="0"/>
                <a:cs typeface="B Titr" panose="00000700000000000000" pitchFamily="2" charset="-78"/>
              </a:rPr>
              <a:t>5- آشنایی با نحوه شبکه بندی میدان و مدلهای </a:t>
            </a:r>
            <a:r>
              <a:rPr lang="fa-IR" sz="2400" b="1" dirty="0" err="1" smtClean="0">
                <a:latin typeface="Times New Roman" panose="02020603050405020304" pitchFamily="18" charset="0"/>
                <a:cs typeface="B Titr" panose="00000700000000000000" pitchFamily="2" charset="-78"/>
              </a:rPr>
              <a:t>توربولانسی</a:t>
            </a:r>
            <a:endParaRPr lang="fa-IR" sz="2400" b="1" dirty="0" smtClean="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6- آشنایی با مفاهیم حالت پایدار </a:t>
            </a:r>
            <a:r>
              <a:rPr lang="fa-IR" sz="2400" b="1" smtClean="0">
                <a:latin typeface="Times New Roman" panose="02020603050405020304" pitchFamily="18" charset="0"/>
                <a:cs typeface="B Titr" panose="00000700000000000000" pitchFamily="2" charset="-78"/>
              </a:rPr>
              <a:t>و گذرا</a:t>
            </a:r>
            <a:endParaRPr lang="fa-IR" sz="2400" b="1" dirty="0" smtClean="0">
              <a:latin typeface="Times New Roman" panose="02020603050405020304" pitchFamily="18" charset="0"/>
              <a:cs typeface="B Titr" panose="00000700000000000000" pitchFamily="2" charset="-78"/>
            </a:endParaRPr>
          </a:p>
          <a:p>
            <a:pPr algn="r"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92500" lnSpcReduction="20000"/>
          </a:bodyPr>
          <a:lstStyle/>
          <a:p>
            <a:endParaRPr lang="en-US" dirty="0" smtClean="0"/>
          </a:p>
          <a:p>
            <a:endParaRPr lang="en-US" dirty="0"/>
          </a:p>
          <a:p>
            <a:pPr algn="just" rtl="1">
              <a:lnSpc>
                <a:spcPct val="150000"/>
              </a:lnSpc>
            </a:pPr>
            <a:r>
              <a:rPr lang="fa-IR" sz="3000" dirty="0" smtClean="0">
                <a:cs typeface="B Titr" panose="00000700000000000000" pitchFamily="2" charset="-78"/>
              </a:rPr>
              <a:t>با گسترش روزافزون نیاز بشر به انرژی و افزایش توجهات به مسائل زیست محیطی، توسعه تامین مایحتاج بشر از منابع انرژی تجدید پذیر در دستور کار دولتمردان جهان قرار گرفته است. انرژی باد به عنوان یکی از مهم ترین این منابع، از اهمیت خاصی برخوردار بوده و به کمک توربین های بادی به انرژی الکتریکی تبدیل شده و بخشی از نیاز بشر را پاسخگو می باشد. توربین های باید به دو نوع محور عمودی و محور افقی تقسیم شده و هر کدام معایب و مزایای خاص خود را دارند.</a:t>
            </a:r>
            <a:endParaRPr lang="en-US" sz="3000" dirty="0"/>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400" dirty="0">
                <a:cs typeface="B Titr" panose="00000700000000000000" pitchFamily="2" charset="-78"/>
              </a:rPr>
              <a:t> </a:t>
            </a:r>
            <a:r>
              <a:rPr lang="fa-IR" sz="2400" dirty="0" smtClean="0">
                <a:cs typeface="B Titr" panose="00000700000000000000" pitchFamily="2" charset="-78"/>
              </a:rPr>
              <a:t>حل میدان جریان حول توربین </a:t>
            </a:r>
            <a:r>
              <a:rPr lang="fa-IR" sz="2400" dirty="0" err="1" smtClean="0">
                <a:cs typeface="B Titr" panose="00000700000000000000" pitchFamily="2" charset="-78"/>
              </a:rPr>
              <a:t>ساونیوس</a:t>
            </a:r>
            <a:r>
              <a:rPr lang="fa-IR" sz="2400" dirty="0" smtClean="0">
                <a:cs typeface="B Titr" panose="00000700000000000000" pitchFamily="2" charset="-78"/>
              </a:rPr>
              <a:t> با استفاده از مدل </a:t>
            </a:r>
            <a:r>
              <a:rPr lang="fa-IR" sz="2400" dirty="0" err="1" smtClean="0">
                <a:cs typeface="B Titr" panose="00000700000000000000" pitchFamily="2" charset="-78"/>
              </a:rPr>
              <a:t>توربولانسی</a:t>
            </a:r>
            <a:r>
              <a:rPr lang="fa-IR" sz="2400" dirty="0" smtClean="0">
                <a:cs typeface="B Titr" panose="00000700000000000000" pitchFamily="2" charset="-78"/>
              </a:rPr>
              <a:t> </a:t>
            </a:r>
            <a:r>
              <a:rPr lang="en-US" sz="2400" dirty="0" smtClean="0">
                <a:cs typeface="B Titr" panose="00000700000000000000" pitchFamily="2" charset="-78"/>
              </a:rPr>
              <a:t>K – epsilon</a:t>
            </a:r>
            <a:r>
              <a:rPr lang="fa-IR" sz="2400" dirty="0" smtClean="0">
                <a:cs typeface="B Titr" panose="00000700000000000000" pitchFamily="2" charset="-78"/>
              </a:rPr>
              <a:t> صورت گرفته است.</a:t>
            </a:r>
          </a:p>
          <a:p>
            <a:pPr algn="just" rtl="1">
              <a:lnSpc>
                <a:spcPct val="150000"/>
              </a:lnSpc>
            </a:pPr>
            <a:r>
              <a:rPr lang="fa-IR" sz="2400" dirty="0" smtClean="0">
                <a:cs typeface="B Titr" panose="00000700000000000000" pitchFamily="2" charset="-78"/>
              </a:rPr>
              <a:t>مدل سازی با استفاده از نمونه آزمایشگاهی اعتبار سنجی شده است.</a:t>
            </a:r>
          </a:p>
          <a:p>
            <a:pPr algn="just" rtl="1">
              <a:lnSpc>
                <a:spcPct val="150000"/>
              </a:lnSpc>
            </a:pPr>
            <a:r>
              <a:rPr lang="fa-IR" sz="2400" dirty="0" smtClean="0">
                <a:cs typeface="B Titr" panose="00000700000000000000" pitchFamily="2" charset="-78"/>
              </a:rPr>
              <a:t>تاثیر نازل بر میدان جریان و </a:t>
            </a:r>
            <a:r>
              <a:rPr lang="fa-IR" sz="2400" dirty="0" err="1" smtClean="0">
                <a:cs typeface="B Titr" panose="00000700000000000000" pitchFamily="2" charset="-78"/>
              </a:rPr>
              <a:t>راندمان</a:t>
            </a:r>
            <a:r>
              <a:rPr lang="fa-IR" sz="2400" dirty="0" smtClean="0">
                <a:cs typeface="B Titr" panose="00000700000000000000" pitchFamily="2" charset="-78"/>
              </a:rPr>
              <a:t> توربین بررسی شده است.</a:t>
            </a:r>
          </a:p>
          <a:p>
            <a:pPr algn="just" rtl="1">
              <a:lnSpc>
                <a:spcPct val="150000"/>
              </a:lnSpc>
            </a:pPr>
            <a:r>
              <a:rPr lang="fa-IR" sz="2400" dirty="0" smtClean="0">
                <a:cs typeface="B Titr" panose="00000700000000000000" pitchFamily="2" charset="-78"/>
              </a:rPr>
              <a:t>تاثیر شکل نازل بر عملکرد توربین مورد بحث قرار گرفته است.</a:t>
            </a:r>
          </a:p>
          <a:p>
            <a:pPr algn="just" rtl="1">
              <a:lnSpc>
                <a:spcPct val="150000"/>
              </a:lnSpc>
            </a:pPr>
            <a:r>
              <a:rPr lang="fa-IR" sz="2400" dirty="0" smtClean="0">
                <a:cs typeface="B Titr" panose="00000700000000000000" pitchFamily="2" charset="-78"/>
              </a:rPr>
              <a:t>حرکت میدان به دو روش </a:t>
            </a:r>
            <a:r>
              <a:rPr lang="en-US" sz="2400" dirty="0" smtClean="0">
                <a:cs typeface="B Titr" panose="00000700000000000000" pitchFamily="2" charset="-78"/>
              </a:rPr>
              <a:t>MRF</a:t>
            </a:r>
            <a:r>
              <a:rPr lang="fa-IR" sz="2400" dirty="0" smtClean="0">
                <a:cs typeface="B Titr" panose="00000700000000000000" pitchFamily="2" charset="-78"/>
              </a:rPr>
              <a:t> و </a:t>
            </a:r>
            <a:r>
              <a:rPr lang="en-US" sz="2400" dirty="0" smtClean="0">
                <a:cs typeface="B Titr" panose="00000700000000000000" pitchFamily="2" charset="-78"/>
              </a:rPr>
              <a:t>sliding mesh</a:t>
            </a:r>
            <a:r>
              <a:rPr lang="fa-IR" sz="2400" dirty="0" smtClean="0">
                <a:cs typeface="B Titr" panose="00000700000000000000" pitchFamily="2" charset="-78"/>
              </a:rPr>
              <a:t> شبیه سازی شده و نتایج مقایسه شده </a:t>
            </a:r>
            <a:r>
              <a:rPr lang="fa-IR" sz="2400" dirty="0" err="1" smtClean="0">
                <a:cs typeface="B Titr" panose="00000700000000000000" pitchFamily="2" charset="-78"/>
              </a:rPr>
              <a:t>اند</a:t>
            </a:r>
            <a:r>
              <a:rPr lang="fa-IR" sz="2400" dirty="0" smtClean="0">
                <a:cs typeface="B Titr" panose="00000700000000000000" pitchFamily="2" charset="-78"/>
              </a:rPr>
              <a:t>.</a:t>
            </a:r>
            <a:endParaRPr lang="fa-IR" sz="2400" dirty="0">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شبکه بندی مثلثی و فشردگی شبکه در نقاط حساس</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a:t>
            </a:r>
            <a:endParaRPr lang="en-US" sz="3600" dirty="0">
              <a:solidFill>
                <a:srgbClr val="FF0000"/>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09800"/>
            <a:ext cx="4062251" cy="4077104"/>
          </a:xfrm>
          <a:prstGeom prst="rect">
            <a:avLst/>
          </a:prstGeom>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تعریف دو ناحیه مجاور و تفکیک نواحی ثابت و متحرک</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a:t>
            </a:r>
            <a:endParaRPr lang="en-US" sz="3600" dirty="0">
              <a:solidFill>
                <a:srgbClr val="FF0000"/>
              </a:solidFill>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438400"/>
            <a:ext cx="4809664" cy="3790976"/>
          </a:xfrm>
          <a:prstGeom prst="rect">
            <a:avLst/>
          </a:prstGeom>
        </p:spPr>
      </p:pic>
    </p:spTree>
    <p:extLst>
      <p:ext uri="{BB962C8B-B14F-4D97-AF65-F5344CB8AC3E}">
        <p14:creationId xmlns:p14="http://schemas.microsoft.com/office/powerpoint/2010/main" val="336592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نمایش نتایج حل</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a:t>
            </a:r>
            <a:endParaRPr lang="en-US" sz="2800"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274"/>
          <a:stretch/>
        </p:blipFill>
        <p:spPr>
          <a:xfrm>
            <a:off x="810448" y="1905000"/>
            <a:ext cx="7845645" cy="3949893"/>
          </a:xfrm>
          <a:prstGeom prst="rect">
            <a:avLst/>
          </a:prstGeom>
        </p:spPr>
      </p:pic>
    </p:spTree>
    <p:extLst>
      <p:ext uri="{BB962C8B-B14F-4D97-AF65-F5344CB8AC3E}">
        <p14:creationId xmlns:p14="http://schemas.microsoft.com/office/powerpoint/2010/main" val="323569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حل گذرای میدان</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a:t>
            </a:r>
            <a:endParaRPr lang="en-US" sz="2800" dirty="0">
              <a:solidFill>
                <a:srgbClr val="FF0000"/>
              </a:solidFill>
              <a:cs typeface="B Titr" panose="000007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098"/>
          <a:stretch/>
        </p:blipFill>
        <p:spPr>
          <a:xfrm>
            <a:off x="762000" y="2182750"/>
            <a:ext cx="7620000" cy="3802934"/>
          </a:xfrm>
          <a:prstGeom prst="rect">
            <a:avLst/>
          </a:prstGeom>
        </p:spPr>
      </p:pic>
    </p:spTree>
    <p:extLst>
      <p:ext uri="{BB962C8B-B14F-4D97-AF65-F5344CB8AC3E}">
        <p14:creationId xmlns:p14="http://schemas.microsoft.com/office/powerpoint/2010/main" val="17075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مشاهده نتایج به عنوان </a:t>
            </a:r>
            <a:r>
              <a:rPr lang="fa-IR" sz="2400" dirty="0" err="1" smtClean="0">
                <a:solidFill>
                  <a:srgbClr val="0000FF"/>
                </a:solidFill>
                <a:cs typeface="B Titr" panose="00000700000000000000" pitchFamily="2" charset="-78"/>
              </a:rPr>
              <a:t>تابعی</a:t>
            </a:r>
            <a:r>
              <a:rPr lang="fa-IR" sz="2400" dirty="0" smtClean="0">
                <a:solidFill>
                  <a:srgbClr val="0000FF"/>
                </a:solidFill>
                <a:cs typeface="B Titr" panose="00000700000000000000" pitchFamily="2" charset="-78"/>
              </a:rPr>
              <a:t> از زمان</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a:t>
            </a:r>
            <a:endParaRPr lang="en-US" sz="2800"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76"/>
          <a:stretch/>
        </p:blipFill>
        <p:spPr>
          <a:xfrm>
            <a:off x="1143000" y="2057400"/>
            <a:ext cx="6858000" cy="3417620"/>
          </a:xfrm>
          <a:prstGeom prst="rect">
            <a:avLst/>
          </a:prstGeom>
        </p:spPr>
      </p:pic>
    </p:spTree>
    <p:extLst>
      <p:ext uri="{BB962C8B-B14F-4D97-AF65-F5344CB8AC3E}">
        <p14:creationId xmlns:p14="http://schemas.microsoft.com/office/powerpoint/2010/main" val="246993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نحوه مجزاسازی معادلات ناویر-استوکس به روش حجم محدود</a:t>
            </a:r>
          </a:p>
          <a:p>
            <a:pPr marL="109728" indent="0" algn="r" rtl="1">
              <a:lnSpc>
                <a:spcPct val="150000"/>
              </a:lnSpc>
              <a:buNone/>
            </a:pPr>
            <a:r>
              <a:rPr lang="fa-IR" sz="2400" b="1" dirty="0" smtClean="0">
                <a:cs typeface="B Titr" panose="00000700000000000000" pitchFamily="2" charset="-78"/>
              </a:rPr>
              <a:t>2- شبکه بندی مثلثی میدان جریان و تفکیک نواحی ثابت و متحرک</a:t>
            </a:r>
          </a:p>
          <a:p>
            <a:pPr marL="109728" indent="0" algn="r" rtl="1">
              <a:lnSpc>
                <a:spcPct val="150000"/>
              </a:lnSpc>
              <a:buNone/>
            </a:pPr>
            <a:r>
              <a:rPr lang="fa-IR" sz="2400" b="1" dirty="0">
                <a:cs typeface="B Titr" panose="00000700000000000000" pitchFamily="2" charset="-78"/>
              </a:rPr>
              <a:t>3- ایجاد ارتباط بین نواحی ثابت و متحرک میدان جریان</a:t>
            </a:r>
          </a:p>
          <a:p>
            <a:pPr marL="109728" indent="0" algn="r" rtl="1">
              <a:lnSpc>
                <a:spcPct val="150000"/>
              </a:lnSpc>
              <a:buNone/>
            </a:pPr>
            <a:r>
              <a:rPr lang="fa-IR" sz="2400" b="1" dirty="0" smtClean="0">
                <a:cs typeface="B Titr" panose="00000700000000000000" pitchFamily="2" charset="-78"/>
              </a:rPr>
              <a:t>4- استفاده از مدل </a:t>
            </a:r>
            <a:r>
              <a:rPr lang="fa-IR" sz="2400" b="1" dirty="0" err="1" smtClean="0">
                <a:cs typeface="B Titr" panose="00000700000000000000" pitchFamily="2" charset="-78"/>
              </a:rPr>
              <a:t>توربولانسی</a:t>
            </a:r>
            <a:r>
              <a:rPr lang="fa-IR" sz="2400" b="1" dirty="0" smtClean="0">
                <a:cs typeface="B Titr" panose="00000700000000000000" pitchFamily="2" charset="-78"/>
              </a:rPr>
              <a:t> </a:t>
            </a:r>
            <a:r>
              <a:rPr lang="en-US" sz="2400" b="1" dirty="0" smtClean="0">
                <a:cs typeface="B Titr" panose="00000700000000000000" pitchFamily="2" charset="-78"/>
              </a:rPr>
              <a:t>K – epsilon</a:t>
            </a:r>
            <a:r>
              <a:rPr lang="fa-IR" sz="2400" b="1" dirty="0" smtClean="0">
                <a:cs typeface="B Titr" panose="00000700000000000000" pitchFamily="2" charset="-78"/>
              </a:rPr>
              <a:t> </a:t>
            </a:r>
          </a:p>
          <a:p>
            <a:pPr marL="109728" indent="0" algn="r" rtl="1">
              <a:lnSpc>
                <a:spcPct val="150000"/>
              </a:lnSpc>
              <a:buNone/>
            </a:pPr>
            <a:r>
              <a:rPr lang="fa-IR" sz="2400" b="1" dirty="0" smtClean="0">
                <a:cs typeface="B Titr" panose="00000700000000000000" pitchFamily="2" charset="-78"/>
              </a:rPr>
              <a:t>5- حل حالت پایدار و حالت گذرای میدان جریان</a:t>
            </a:r>
          </a:p>
          <a:p>
            <a:pPr marL="109728" indent="0" algn="r" rtl="1">
              <a:lnSpc>
                <a:spcPct val="150000"/>
              </a:lnSpc>
              <a:buNone/>
            </a:pPr>
            <a:r>
              <a:rPr lang="fa-IR" sz="2400" b="1" dirty="0" smtClean="0">
                <a:cs typeface="B Titr" panose="00000700000000000000" pitchFamily="2" charset="-78"/>
              </a:rPr>
              <a:t>6- استفاده از روشهای </a:t>
            </a:r>
            <a:r>
              <a:rPr lang="en-US" sz="2400" b="1" dirty="0" smtClean="0">
                <a:cs typeface="B Titr" panose="00000700000000000000" pitchFamily="2" charset="-78"/>
              </a:rPr>
              <a:t>MRF</a:t>
            </a:r>
            <a:r>
              <a:rPr lang="fa-IR" sz="2400" b="1" dirty="0" smtClean="0">
                <a:cs typeface="B Titr" panose="00000700000000000000" pitchFamily="2" charset="-78"/>
              </a:rPr>
              <a:t> و </a:t>
            </a:r>
            <a:r>
              <a:rPr lang="en-US" sz="2400" b="1" dirty="0" smtClean="0">
                <a:cs typeface="B Titr" panose="00000700000000000000" pitchFamily="2" charset="-78"/>
              </a:rPr>
              <a:t>sliding mesh</a:t>
            </a:r>
            <a:r>
              <a:rPr lang="fa-IR" sz="2400" b="1" dirty="0" smtClean="0">
                <a:cs typeface="B Titr" panose="00000700000000000000" pitchFamily="2" charset="-78"/>
              </a:rPr>
              <a:t> برای شبیه سازی چرخش ناحیه متحرک میدان</a:t>
            </a:r>
          </a:p>
          <a:p>
            <a:pPr marL="109728" indent="0" algn="r" rtl="1">
              <a:lnSpc>
                <a:spcPct val="150000"/>
              </a:lnSpc>
              <a:buNone/>
            </a:pPr>
            <a:r>
              <a:rPr lang="fa-IR" sz="2400" b="1" dirty="0" smtClean="0">
                <a:cs typeface="B Titr" panose="00000700000000000000" pitchFamily="2" charset="-78"/>
              </a:rPr>
              <a:t>7- نحوه محاسبه </a:t>
            </a:r>
            <a:r>
              <a:rPr lang="fa-IR" sz="2400" b="1" dirty="0" err="1" smtClean="0">
                <a:cs typeface="B Titr" panose="00000700000000000000" pitchFamily="2" charset="-78"/>
              </a:rPr>
              <a:t>راندمان</a:t>
            </a:r>
            <a:r>
              <a:rPr lang="fa-IR" sz="2400" b="1" dirty="0" smtClean="0">
                <a:cs typeface="B Titr" panose="00000700000000000000" pitchFamily="2" charset="-78"/>
              </a:rPr>
              <a:t> نازل و بررسی عملکرد آن</a:t>
            </a:r>
          </a:p>
          <a:p>
            <a:pPr marL="109728" indent="0" algn="r" rtl="1">
              <a:lnSpc>
                <a:spcPct val="150000"/>
              </a:lnSpc>
              <a:buNone/>
            </a:pPr>
            <a:r>
              <a:rPr lang="fa-IR" sz="2400" b="1" dirty="0" smtClean="0">
                <a:cs typeface="B Titr" panose="00000700000000000000" pitchFamily="2" charset="-78"/>
              </a:rPr>
              <a:t>8-بررسی تاثیر نازل بر عملکرد توربین</a:t>
            </a: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4127</TotalTime>
  <Words>344</Words>
  <Application>Microsoft Office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 Titr</vt:lpstr>
      <vt:lpstr>Calibri</vt:lpstr>
      <vt:lpstr>Lucida Sans Unicode</vt:lpstr>
      <vt:lpstr>Times New Roman</vt:lpstr>
      <vt:lpstr>Verdana</vt:lpstr>
      <vt:lpstr>Wingdings 2</vt:lpstr>
      <vt:lpstr>Wingdings 3</vt:lpstr>
      <vt:lpstr>Concourse</vt:lpstr>
      <vt:lpstr>            حل میدان جریان حول توربین ساونیوس و بررسی تاثیر نازل بر عملکرد آن  محمد محمدی فروردین 1395 MarketCode.ir    </vt:lpstr>
      <vt:lpstr> </vt:lpstr>
      <vt:lpstr>PowerPoint Presentation</vt:lpstr>
      <vt:lpstr>توانمندیها</vt:lpstr>
      <vt:lpstr>توانمندیها</vt:lpstr>
      <vt:lpstr>توانمندیها</vt:lpstr>
      <vt:lpstr>توانمندیها</vt:lpstr>
      <vt:lpstr>توانمندیها</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mammad</cp:lastModifiedBy>
  <cp:revision>193</cp:revision>
  <dcterms:created xsi:type="dcterms:W3CDTF">2006-08-16T00:00:00Z</dcterms:created>
  <dcterms:modified xsi:type="dcterms:W3CDTF">2016-04-16T08:45:00Z</dcterms:modified>
</cp:coreProperties>
</file>