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vi" ContentType="video/x-msvide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4"/>
  </p:notesMasterIdLst>
  <p:sldIdLst>
    <p:sldId id="366" r:id="rId2"/>
    <p:sldId id="367" r:id="rId3"/>
    <p:sldId id="468" r:id="rId4"/>
    <p:sldId id="478" r:id="rId5"/>
    <p:sldId id="481" r:id="rId6"/>
    <p:sldId id="482" r:id="rId7"/>
    <p:sldId id="483" r:id="rId8"/>
    <p:sldId id="484" r:id="rId9"/>
    <p:sldId id="485" r:id="rId10"/>
    <p:sldId id="469" r:id="rId11"/>
    <p:sldId id="497" r:id="rId12"/>
    <p:sldId id="365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8000"/>
    <a:srgbClr val="CC3300"/>
    <a:srgbClr val="000066"/>
    <a:srgbClr val="FF66FF"/>
    <a:srgbClr val="800000"/>
    <a:srgbClr val="003300"/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/>
  </p:normalViewPr>
  <p:slideViewPr>
    <p:cSldViewPr>
      <p:cViewPr varScale="1">
        <p:scale>
          <a:sx n="56" d="100"/>
          <a:sy n="56" d="100"/>
        </p:scale>
        <p:origin x="107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96DED5-7101-45CB-BD67-62077EC6FEBB}" type="datetimeFigureOut">
              <a:rPr lang="en-US" smtClean="0"/>
              <a:pPr/>
              <a:t>11/2/2016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AD4F81-D434-45E6-BB2C-53C672FCA68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4731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1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2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1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 dirty="0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 dirty="0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 dirty="0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9F2828-A262-4019-9E8C-C387D0E754F1}" type="datetime1">
              <a:rPr lang="en-US" smtClean="0"/>
              <a:pPr/>
              <a:t>11/2/2016</a:t>
            </a:fld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30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A20C4D-0180-40D2-A856-4ABE5A1A069E}" type="datetime1">
              <a:rPr lang="en-US" smtClean="0"/>
              <a:pPr/>
              <a:t>11/2/2016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4" y="274641"/>
            <a:ext cx="1777471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E2B8DA-E986-49A0-9432-B1D2119FAF59}" type="datetime1">
              <a:rPr lang="en-US" smtClean="0"/>
              <a:pPr/>
              <a:t>11/2/2016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30C608-5F6B-4B63-877E-475840BA68C2}" type="datetime1">
              <a:rPr lang="en-US" smtClean="0"/>
              <a:pPr/>
              <a:t>11/2/2016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88679F-5204-42F1-94E5-7F35567538DB}" type="datetime1">
              <a:rPr lang="en-US" smtClean="0"/>
              <a:pPr/>
              <a:t>11/2/2016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9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9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084C4D-0FBA-4EA7-840D-D98AE8E20134}" type="datetime1">
              <a:rPr lang="en-US" smtClean="0"/>
              <a:pPr/>
              <a:t>11/2/2016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7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1" y="1444295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444295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B8F6381-DD72-4ACD-886C-E080E4E4AD4F}" type="datetime1">
              <a:rPr lang="en-US" smtClean="0"/>
              <a:pPr/>
              <a:t>11/2/2016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C09902C-ABFA-4ACC-87B3-54E6B0DABEEE}" type="datetime1">
              <a:rPr lang="en-US" smtClean="0"/>
              <a:pPr/>
              <a:t>11/2/2016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7514FA-93E7-482C-BBFB-C57F051F7D55}" type="datetime1">
              <a:rPr lang="en-US" smtClean="0"/>
              <a:pPr/>
              <a:t>11/2/2016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0CA29ED0-9E00-4234-B909-B4C6398DC9B8}" type="datetime1">
              <a:rPr lang="en-US" smtClean="0"/>
              <a:pPr/>
              <a:t>11/2/2016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3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BDDA143-6F93-4B61-AAB2-2B7F4200FF92}" type="datetime1">
              <a:rPr lang="en-US" smtClean="0"/>
              <a:pPr/>
              <a:t>11/2/2016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3" y="6407945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3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7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3" y="5791254"/>
            <a:ext cx="3402315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9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7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3" y="5791254"/>
            <a:ext cx="3402315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9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9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58E5582-F76C-4628-A6AF-58AD8FC97BDD}" type="datetime1">
              <a:rPr lang="en-US" smtClean="0"/>
              <a:pPr/>
              <a:t>11/2/2016</a:t>
            </a:fld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3" y="6407945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5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9.avi"/><Relationship Id="rId1" Type="http://schemas.microsoft.com/office/2007/relationships/media" Target="../media/media9.avi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avi"/><Relationship Id="rId1" Type="http://schemas.microsoft.com/office/2007/relationships/media" Target="../media/media2.avi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avi"/><Relationship Id="rId1" Type="http://schemas.microsoft.com/office/2007/relationships/media" Target="../media/media3.avi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avi"/><Relationship Id="rId1" Type="http://schemas.microsoft.com/office/2007/relationships/media" Target="../media/media4.avi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avi"/><Relationship Id="rId1" Type="http://schemas.microsoft.com/office/2007/relationships/media" Target="../media/media5.avi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6.avi"/><Relationship Id="rId1" Type="http://schemas.microsoft.com/office/2007/relationships/media" Target="../media/media6.avi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7.avi"/><Relationship Id="rId1" Type="http://schemas.microsoft.com/office/2007/relationships/media" Target="../media/media7.avi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8.avi"/><Relationship Id="rId1" Type="http://schemas.microsoft.com/office/2007/relationships/media" Target="../media/media8.avi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rtl="1">
              <a:lnSpc>
                <a:spcPct val="150000"/>
              </a:lnSpc>
            </a:pPr>
            <a:r>
              <a:rPr lang="en-US" dirty="0" smtClean="0">
                <a:solidFill>
                  <a:srgbClr val="FF0000"/>
                </a:solidFill>
                <a:cs typeface="B Titr" panose="00000700000000000000" pitchFamily="2" charset="-78"/>
              </a:rPr>
              <a:t/>
            </a:r>
            <a:br>
              <a:rPr lang="en-US" dirty="0" smtClean="0">
                <a:solidFill>
                  <a:srgbClr val="FF0000"/>
                </a:solidFill>
                <a:cs typeface="B Titr" panose="00000700000000000000" pitchFamily="2" charset="-78"/>
              </a:rPr>
            </a:br>
            <a:r>
              <a:rPr lang="en-US" dirty="0" smtClean="0">
                <a:solidFill>
                  <a:srgbClr val="FF0000"/>
                </a:solidFill>
                <a:cs typeface="B Titr" panose="00000700000000000000" pitchFamily="2" charset="-78"/>
              </a:rPr>
              <a:t/>
            </a:r>
            <a:br>
              <a:rPr lang="en-US" dirty="0" smtClean="0">
                <a:solidFill>
                  <a:srgbClr val="FF0000"/>
                </a:solidFill>
                <a:cs typeface="B Titr" panose="00000700000000000000" pitchFamily="2" charset="-78"/>
              </a:rPr>
            </a:br>
            <a:r>
              <a:rPr lang="en-US" dirty="0" smtClean="0">
                <a:solidFill>
                  <a:srgbClr val="FF0000"/>
                </a:solidFill>
                <a:cs typeface="B Titr" panose="00000700000000000000" pitchFamily="2" charset="-78"/>
              </a:rPr>
              <a:t/>
            </a:r>
            <a:br>
              <a:rPr lang="en-US" dirty="0" smtClean="0">
                <a:solidFill>
                  <a:srgbClr val="FF0000"/>
                </a:solidFill>
                <a:cs typeface="B Titr" panose="00000700000000000000" pitchFamily="2" charset="-78"/>
              </a:rPr>
            </a:br>
            <a:r>
              <a:rPr lang="en-US" dirty="0" smtClean="0">
                <a:solidFill>
                  <a:srgbClr val="FF0000"/>
                </a:solidFill>
                <a:cs typeface="B Titr" panose="00000700000000000000" pitchFamily="2" charset="-78"/>
              </a:rPr>
              <a:t/>
            </a:r>
            <a:br>
              <a:rPr lang="en-US" dirty="0" smtClean="0">
                <a:solidFill>
                  <a:srgbClr val="FF0000"/>
                </a:solidFill>
                <a:cs typeface="B Titr" panose="00000700000000000000" pitchFamily="2" charset="-78"/>
              </a:rPr>
            </a:br>
            <a:r>
              <a:rPr lang="en-US" dirty="0" smtClean="0">
                <a:solidFill>
                  <a:srgbClr val="FF0000"/>
                </a:solidFill>
                <a:cs typeface="B Titr" panose="00000700000000000000" pitchFamily="2" charset="-78"/>
              </a:rPr>
              <a:t/>
            </a:r>
            <a:br>
              <a:rPr lang="en-US" dirty="0" smtClean="0">
                <a:solidFill>
                  <a:srgbClr val="FF0000"/>
                </a:solidFill>
                <a:cs typeface="B Titr" panose="00000700000000000000" pitchFamily="2" charset="-78"/>
              </a:rPr>
            </a:br>
            <a:r>
              <a:rPr lang="en-US" dirty="0" smtClean="0">
                <a:solidFill>
                  <a:srgbClr val="FF0000"/>
                </a:solidFill>
                <a:cs typeface="B Titr" panose="00000700000000000000" pitchFamily="2" charset="-78"/>
              </a:rPr>
              <a:t/>
            </a:r>
            <a:br>
              <a:rPr lang="en-US" dirty="0" smtClean="0">
                <a:solidFill>
                  <a:srgbClr val="FF0000"/>
                </a:solidFill>
                <a:cs typeface="B Titr" panose="00000700000000000000" pitchFamily="2" charset="-78"/>
              </a:rPr>
            </a:br>
            <a:r>
              <a:rPr lang="en-US" dirty="0" smtClean="0">
                <a:solidFill>
                  <a:srgbClr val="FF0000"/>
                </a:solidFill>
                <a:cs typeface="B Titr" panose="00000700000000000000" pitchFamily="2" charset="-78"/>
              </a:rPr>
              <a:t/>
            </a:r>
            <a:br>
              <a:rPr lang="en-US" dirty="0" smtClean="0">
                <a:solidFill>
                  <a:srgbClr val="FF0000"/>
                </a:solidFill>
                <a:cs typeface="B Titr" panose="00000700000000000000" pitchFamily="2" charset="-78"/>
              </a:rPr>
            </a:br>
            <a:r>
              <a:rPr lang="en-US" dirty="0" smtClean="0">
                <a:solidFill>
                  <a:srgbClr val="FF0000"/>
                </a:solidFill>
                <a:cs typeface="B Titr" panose="00000700000000000000" pitchFamily="2" charset="-78"/>
              </a:rPr>
              <a:t/>
            </a:r>
            <a:br>
              <a:rPr lang="en-US" dirty="0" smtClean="0">
                <a:solidFill>
                  <a:srgbClr val="FF0000"/>
                </a:solidFill>
                <a:cs typeface="B Titr" panose="00000700000000000000" pitchFamily="2" charset="-78"/>
              </a:rPr>
            </a:br>
            <a:r>
              <a:rPr lang="en-US" dirty="0" smtClean="0">
                <a:solidFill>
                  <a:srgbClr val="FF0000"/>
                </a:solidFill>
                <a:cs typeface="B Titr" panose="00000700000000000000" pitchFamily="2" charset="-78"/>
              </a:rPr>
              <a:t/>
            </a:r>
            <a:br>
              <a:rPr lang="en-US" dirty="0" smtClean="0">
                <a:solidFill>
                  <a:srgbClr val="FF0000"/>
                </a:solidFill>
                <a:cs typeface="B Titr" panose="00000700000000000000" pitchFamily="2" charset="-78"/>
              </a:rPr>
            </a:br>
            <a:r>
              <a:rPr lang="en-US" dirty="0" smtClean="0">
                <a:solidFill>
                  <a:srgbClr val="FF0000"/>
                </a:solidFill>
                <a:cs typeface="B Titr" panose="00000700000000000000" pitchFamily="2" charset="-78"/>
              </a:rPr>
              <a:t/>
            </a:r>
            <a:br>
              <a:rPr lang="en-US" dirty="0" smtClean="0">
                <a:solidFill>
                  <a:srgbClr val="FF0000"/>
                </a:solidFill>
                <a:cs typeface="B Titr" panose="00000700000000000000" pitchFamily="2" charset="-78"/>
              </a:rPr>
            </a:br>
            <a:r>
              <a:rPr lang="en-US" dirty="0" smtClean="0">
                <a:solidFill>
                  <a:srgbClr val="FF0000"/>
                </a:solidFill>
                <a:cs typeface="B Titr" panose="00000700000000000000" pitchFamily="2" charset="-78"/>
              </a:rPr>
              <a:t/>
            </a:r>
            <a:br>
              <a:rPr lang="en-US" dirty="0" smtClean="0">
                <a:solidFill>
                  <a:srgbClr val="FF0000"/>
                </a:solidFill>
                <a:cs typeface="B Titr" panose="00000700000000000000" pitchFamily="2" charset="-78"/>
              </a:rPr>
            </a:br>
            <a:r>
              <a:rPr lang="fa-IR" sz="3600" dirty="0" smtClean="0">
                <a:solidFill>
                  <a:srgbClr val="FF0000"/>
                </a:solidFill>
                <a:cs typeface="B Titr" panose="00000700000000000000" pitchFamily="2" charset="-78"/>
              </a:rPr>
              <a:t>متحرک سازی </a:t>
            </a:r>
            <a:r>
              <a:rPr lang="fa-IR" sz="3600" dirty="0">
                <a:solidFill>
                  <a:srgbClr val="FF0000"/>
                </a:solidFill>
                <a:cs typeface="B Titr" panose="00000700000000000000" pitchFamily="2" charset="-78"/>
              </a:rPr>
              <a:t>شبکه </a:t>
            </a:r>
            <a:r>
              <a:rPr lang="fa-IR" sz="3600" dirty="0" smtClean="0">
                <a:solidFill>
                  <a:srgbClr val="FF0000"/>
                </a:solidFill>
                <a:cs typeface="B Titr" panose="00000700000000000000" pitchFamily="2" charset="-78"/>
              </a:rPr>
              <a:t>دو </a:t>
            </a:r>
            <a:r>
              <a:rPr lang="fa-IR" sz="3600" dirty="0">
                <a:solidFill>
                  <a:srgbClr val="FF0000"/>
                </a:solidFill>
                <a:cs typeface="B Titr" panose="00000700000000000000" pitchFamily="2" charset="-78"/>
              </a:rPr>
              <a:t>بعدی با </a:t>
            </a:r>
            <a:r>
              <a:rPr lang="fa-IR" sz="3600" dirty="0" smtClean="0">
                <a:solidFill>
                  <a:srgbClr val="FF0000"/>
                </a:solidFill>
                <a:cs typeface="B Titr" panose="00000700000000000000" pitchFamily="2" charset="-78"/>
              </a:rPr>
              <a:t>استفاده از فنر خطی</a:t>
            </a:r>
            <a:r>
              <a:rPr lang="en-US" sz="3600" dirty="0" smtClean="0">
                <a:solidFill>
                  <a:srgbClr val="FF0000"/>
                </a:solidFill>
                <a:cs typeface="B Titr" panose="00000700000000000000" pitchFamily="2" charset="-78"/>
              </a:rPr>
              <a:t/>
            </a:r>
            <a:br>
              <a:rPr lang="en-US" sz="3600" dirty="0" smtClean="0">
                <a:solidFill>
                  <a:srgbClr val="FF0000"/>
                </a:solidFill>
                <a:cs typeface="B Titr" panose="00000700000000000000" pitchFamily="2" charset="-78"/>
              </a:rPr>
            </a:br>
            <a:r>
              <a:rPr lang="en-US" sz="3600" dirty="0">
                <a:solidFill>
                  <a:srgbClr val="FF0000"/>
                </a:solidFill>
                <a:cs typeface="B Titr" panose="00000700000000000000" pitchFamily="2" charset="-78"/>
              </a:rPr>
              <a:t/>
            </a:r>
            <a:br>
              <a:rPr lang="en-US" sz="3600" dirty="0">
                <a:solidFill>
                  <a:srgbClr val="FF0000"/>
                </a:solidFill>
                <a:cs typeface="B Titr" panose="00000700000000000000" pitchFamily="2" charset="-78"/>
              </a:rPr>
            </a:br>
            <a:r>
              <a:rPr lang="fa-IR" sz="3100" dirty="0" smtClean="0">
                <a:solidFill>
                  <a:srgbClr val="008000"/>
                </a:solidFill>
                <a:cs typeface="B Titr" panose="00000700000000000000" pitchFamily="2" charset="-78"/>
              </a:rPr>
              <a:t>مرتضی نامور</a:t>
            </a:r>
            <a:br>
              <a:rPr lang="fa-IR" sz="3100" dirty="0" smtClean="0">
                <a:solidFill>
                  <a:srgbClr val="008000"/>
                </a:solidFill>
                <a:cs typeface="B Titr" panose="00000700000000000000" pitchFamily="2" charset="-78"/>
              </a:rPr>
            </a:br>
            <a:r>
              <a:rPr lang="fa-IR" sz="3100" dirty="0" smtClean="0">
                <a:solidFill>
                  <a:srgbClr val="008000"/>
                </a:solidFill>
                <a:cs typeface="B Titr" panose="00000700000000000000" pitchFamily="2" charset="-78"/>
              </a:rPr>
              <a:t>مهر 94</a:t>
            </a:r>
            <a:br>
              <a:rPr lang="fa-IR" sz="3100" dirty="0" smtClean="0">
                <a:solidFill>
                  <a:srgbClr val="008000"/>
                </a:solidFill>
                <a:cs typeface="B Titr" panose="00000700000000000000" pitchFamily="2" charset="-78"/>
              </a:rPr>
            </a:br>
            <a:r>
              <a:rPr lang="en-US" sz="4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MarketCode.ir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401515"/>
            <a:ext cx="13589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479" y="457198"/>
            <a:ext cx="2756921" cy="1143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284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600" dirty="0" smtClean="0">
                <a:solidFill>
                  <a:srgbClr val="FF0000"/>
                </a:solidFill>
                <a:effectLst/>
                <a:cs typeface="B Titr" panose="00000700000000000000" pitchFamily="2" charset="-78"/>
              </a:rPr>
              <a:t>توانمندیهای کُد</a:t>
            </a:r>
            <a:endParaRPr lang="en-US" sz="36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pic>
        <p:nvPicPr>
          <p:cNvPr id="8" name="movie_retract_plaps_TE.avi">
            <a:hlinkClick r:id="" action="ppaction://media"/>
          </p:cNvPr>
          <p:cNvPicPr>
            <a:picLocks noGrp="1" noChangeAspect="1"/>
          </p:cNvPicPr>
          <p:nvPr>
            <p:ph sz="quarter" idx="4294967295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12890" t="20038" r="11698" b="10348"/>
          <a:stretch/>
        </p:blipFill>
        <p:spPr>
          <a:xfrm>
            <a:off x="2614891" y="1066800"/>
            <a:ext cx="6486378" cy="532587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974806"/>
            <a:ext cx="30604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 smtClean="0">
                <a:cs typeface="B Nazanin" pitchFamily="2" charset="-78"/>
              </a:rPr>
              <a:t>بسته </a:t>
            </a:r>
            <a:r>
              <a:rPr lang="fa-IR" dirty="0">
                <a:cs typeface="B Nazanin" pitchFamily="2" charset="-78"/>
              </a:rPr>
              <a:t>شدن فلپ های لبه حمله و لبه فرار</a:t>
            </a:r>
          </a:p>
          <a:p>
            <a:pPr algn="ctr"/>
            <a:r>
              <a:rPr lang="fa-IR" dirty="0">
                <a:cs typeface="B Nazanin" pitchFamily="2" charset="-78"/>
              </a:rPr>
              <a:t>(نمای نزدیک از لبه حمله)</a:t>
            </a:r>
            <a:endParaRPr lang="en-US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7555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181600" y="1143000"/>
            <a:ext cx="3733800" cy="2362200"/>
          </a:xfrm>
        </p:spPr>
        <p:txBody>
          <a:bodyPr>
            <a:normAutofit fontScale="70000" lnSpcReduction="20000"/>
          </a:bodyPr>
          <a:lstStyle/>
          <a:p>
            <a:pPr marL="109728" indent="0" algn="r" rtl="1">
              <a:lnSpc>
                <a:spcPct val="150000"/>
              </a:lnSpc>
              <a:buNone/>
            </a:pPr>
            <a:r>
              <a:rPr lang="fa-IR" sz="2400" dirty="0" smtClean="0">
                <a:solidFill>
                  <a:srgbClr val="0000FF"/>
                </a:solidFill>
                <a:cs typeface="B Titr" panose="00000700000000000000" pitchFamily="2" charset="-78"/>
              </a:rPr>
              <a:t>قیاس فنر خطی برای جابجایی شبکه دوبعدی:</a:t>
            </a:r>
          </a:p>
          <a:p>
            <a:pPr marL="109728" indent="0" algn="r" rtl="1">
              <a:lnSpc>
                <a:spcPct val="150000"/>
              </a:lnSpc>
              <a:buNone/>
            </a:pPr>
            <a:r>
              <a:rPr lang="fa-IR" sz="2400" dirty="0" smtClean="0">
                <a:solidFill>
                  <a:srgbClr val="0000FF"/>
                </a:solidFill>
                <a:cs typeface="B Titr" panose="00000700000000000000" pitchFamily="2" charset="-78"/>
              </a:rPr>
              <a:t>- در این روش هر کدام از اضلاع بعنوان یک فنر خطی در نظر گرفته  می شود</a:t>
            </a:r>
          </a:p>
          <a:p>
            <a:pPr marL="109728" indent="0" algn="r" rtl="1">
              <a:lnSpc>
                <a:spcPct val="150000"/>
              </a:lnSpc>
              <a:buNone/>
            </a:pPr>
            <a:r>
              <a:rPr lang="fa-IR" sz="2400" dirty="0" smtClean="0">
                <a:solidFill>
                  <a:srgbClr val="0000FF"/>
                </a:solidFill>
                <a:cs typeface="B Titr" panose="00000700000000000000" pitchFamily="2" charset="-78"/>
              </a:rPr>
              <a:t>- مقدار سختی فنر متناسب با معکوس طول فنر است</a:t>
            </a:r>
            <a:endParaRPr lang="fa-IR" sz="1900" dirty="0">
              <a:solidFill>
                <a:srgbClr val="0000FF"/>
              </a:solidFill>
              <a:cs typeface="B Titr" panose="00000700000000000000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3446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fa-IR" sz="3600" dirty="0" smtClean="0">
                <a:solidFill>
                  <a:srgbClr val="FF0000"/>
                </a:solidFill>
                <a:effectLst/>
                <a:cs typeface="B Titr" panose="00000700000000000000" pitchFamily="2" charset="-78"/>
              </a:rPr>
              <a:t>الگوریتم</a:t>
            </a:r>
            <a:endParaRPr lang="en-US" sz="28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34" t="13506" r="17727" b="11666"/>
          <a:stretch/>
        </p:blipFill>
        <p:spPr bwMode="auto">
          <a:xfrm>
            <a:off x="228600" y="1371600"/>
            <a:ext cx="4853354" cy="4290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7475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latin typeface="Times New Roman" panose="02020603050405020304" pitchFamily="18" charset="0"/>
                <a:cs typeface="B Titr" panose="00000700000000000000" pitchFamily="2" charset="-78"/>
              </a:rPr>
              <a:t>1- </a:t>
            </a:r>
            <a:r>
              <a:rPr lang="fa-IR" sz="2400" b="1" dirty="0" smtClean="0">
                <a:latin typeface="Times New Roman" panose="02020603050405020304" pitchFamily="18" charset="0"/>
                <a:cs typeface="B Titr" panose="00000700000000000000" pitchFamily="2" charset="-78"/>
              </a:rPr>
              <a:t>این  </a:t>
            </a:r>
            <a:r>
              <a:rPr lang="fa-IR" sz="2400" b="1" dirty="0">
                <a:latin typeface="Times New Roman" panose="02020603050405020304" pitchFamily="18" charset="0"/>
                <a:cs typeface="B Titr" panose="00000700000000000000" pitchFamily="2" charset="-78"/>
              </a:rPr>
              <a:t>برنامه در همه نسخه های کامپایلرهای فرترن قابل اجراست.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 smtClean="0">
                <a:latin typeface="Times New Roman" panose="02020603050405020304" pitchFamily="18" charset="0"/>
                <a:cs typeface="B Titr" panose="00000700000000000000" pitchFamily="2" charset="-78"/>
              </a:rPr>
              <a:t>2- </a:t>
            </a:r>
            <a:r>
              <a:rPr lang="fa-IR" sz="2400" b="1" dirty="0">
                <a:latin typeface="Times New Roman" panose="02020603050405020304" pitchFamily="18" charset="0"/>
                <a:cs typeface="B Titr" panose="00000700000000000000" pitchFamily="2" charset="-78"/>
              </a:rPr>
              <a:t>خروجی ها در همه نسخه های </a:t>
            </a:r>
            <a:r>
              <a:rPr 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B Titr" panose="00000700000000000000" pitchFamily="2" charset="-78"/>
              </a:rPr>
              <a:t>Tecplot</a:t>
            </a:r>
            <a:r>
              <a:rPr lang="fa-IR" sz="2400" b="1" dirty="0">
                <a:latin typeface="Times New Roman" panose="02020603050405020304" pitchFamily="18" charset="0"/>
                <a:cs typeface="B Titr" panose="00000700000000000000" pitchFamily="2" charset="-78"/>
              </a:rPr>
              <a:t> قابل مشاهده است</a:t>
            </a:r>
            <a:endParaRPr lang="en-US" sz="2400" b="1" dirty="0">
              <a:latin typeface="Times New Roman" panose="02020603050405020304" pitchFamily="18" charset="0"/>
              <a:cs typeface="B Titr" panose="000007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 smtClean="0">
                <a:latin typeface="Times New Roman" panose="02020603050405020304" pitchFamily="18" charset="0"/>
                <a:cs typeface="B Titr" panose="00000700000000000000" pitchFamily="2" charset="-78"/>
              </a:rPr>
              <a:t>5- آشنایی با زبان </a:t>
            </a:r>
            <a:r>
              <a:rPr 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B Titr" panose="00000700000000000000" pitchFamily="2" charset="-78"/>
              </a:rPr>
              <a:t>Fortran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600" dirty="0" smtClean="0">
                <a:solidFill>
                  <a:srgbClr val="FF0000"/>
                </a:solidFill>
                <a:cs typeface="B Titr" panose="00000700000000000000" pitchFamily="2" charset="-78"/>
              </a:rPr>
              <a:t>نکات و الزامات</a:t>
            </a:r>
            <a:endParaRPr lang="en-US" sz="36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86242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600" dirty="0" smtClean="0">
                <a:solidFill>
                  <a:srgbClr val="FF0000"/>
                </a:solidFill>
                <a:effectLst/>
                <a:cs typeface="B Titr" panose="00000700000000000000" pitchFamily="2" charset="-78"/>
              </a:rPr>
              <a:t>توانمندیهای کُد</a:t>
            </a:r>
            <a:endParaRPr lang="en-US" sz="36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791200" y="1524000"/>
            <a:ext cx="26901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 smtClean="0">
                <a:cs typeface="B Nazanin" pitchFamily="2" charset="-78"/>
              </a:rPr>
              <a:t>پایین آمدن یک جسم بصورت خطی</a:t>
            </a:r>
            <a:endParaRPr lang="en-US" dirty="0">
              <a:cs typeface="B Nazanin" pitchFamily="2" charset="-78"/>
            </a:endParaRPr>
          </a:p>
        </p:txBody>
      </p:sp>
      <p:pic>
        <p:nvPicPr>
          <p:cNvPr id="7" name="2.avi">
            <a:hlinkClick r:id="" action="ppaction://media"/>
          </p:cNvPr>
          <p:cNvPicPr>
            <a:picLocks noGrp="1" noChangeAspect="1"/>
          </p:cNvPicPr>
          <p:nvPr>
            <p:ph sz="quarter" idx="4294967295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34080" t="16430" r="32784" b="11254"/>
          <a:stretch/>
        </p:blipFill>
        <p:spPr>
          <a:xfrm>
            <a:off x="2895600" y="1066800"/>
            <a:ext cx="2640867" cy="5126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206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600" dirty="0" smtClean="0">
                <a:solidFill>
                  <a:srgbClr val="FF0000"/>
                </a:solidFill>
                <a:effectLst/>
                <a:cs typeface="B Titr" panose="00000700000000000000" pitchFamily="2" charset="-78"/>
              </a:rPr>
              <a:t>توانمندیهای کُد</a:t>
            </a:r>
            <a:endParaRPr lang="en-US" sz="36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pic>
        <p:nvPicPr>
          <p:cNvPr id="8" name="movie_rotor.avi">
            <a:hlinkClick r:id="" action="ppaction://media"/>
          </p:cNvPr>
          <p:cNvPicPr>
            <a:picLocks noGrp="1" noChangeAspect="1"/>
          </p:cNvPicPr>
          <p:nvPr>
            <p:ph sz="quarter" idx="4294967295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19332" t="18356" r="17798" b="10712"/>
          <a:stretch/>
        </p:blipFill>
        <p:spPr>
          <a:xfrm>
            <a:off x="3883879" y="1143000"/>
            <a:ext cx="5155467" cy="517381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04800" y="1752600"/>
            <a:ext cx="3902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 smtClean="0">
                <a:cs typeface="B Nazanin" pitchFamily="2" charset="-78"/>
              </a:rPr>
              <a:t>یک جسم </a:t>
            </a:r>
            <a:r>
              <a:rPr lang="fa-IR" dirty="0">
                <a:cs typeface="B Nazanin" pitchFamily="2" charset="-78"/>
              </a:rPr>
              <a:t>که تنها بطورت </a:t>
            </a:r>
            <a:r>
              <a:rPr lang="fa-IR" dirty="0" smtClean="0">
                <a:cs typeface="B Nazanin" pitchFamily="2" charset="-78"/>
              </a:rPr>
              <a:t>چرخشی حرکت می کند </a:t>
            </a:r>
            <a:endParaRPr lang="en-US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7555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600" dirty="0" smtClean="0">
                <a:solidFill>
                  <a:srgbClr val="FF0000"/>
                </a:solidFill>
                <a:effectLst/>
                <a:cs typeface="B Titr" panose="00000700000000000000" pitchFamily="2" charset="-78"/>
              </a:rPr>
              <a:t>توانمندیهای کُد</a:t>
            </a:r>
            <a:endParaRPr lang="en-US" sz="36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9926" y="1383268"/>
            <a:ext cx="18181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 smtClean="0">
                <a:cs typeface="B Nazanin" pitchFamily="2" charset="-78"/>
              </a:rPr>
              <a:t>چرخش ایرفویل نوسانی</a:t>
            </a:r>
            <a:endParaRPr lang="en-US" dirty="0">
              <a:cs typeface="B Nazanin" pitchFamily="2" charset="-78"/>
            </a:endParaRPr>
          </a:p>
        </p:txBody>
      </p:sp>
      <p:pic>
        <p:nvPicPr>
          <p:cNvPr id="5" name="movie.avi">
            <a:hlinkClick r:id="" action="ppaction://media"/>
          </p:cNvPr>
          <p:cNvPicPr>
            <a:picLocks noGrp="1" noChangeAspect="1"/>
          </p:cNvPicPr>
          <p:nvPr>
            <p:ph sz="quarter" idx="4294967295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13729" t="14817" r="12494" b="11621"/>
          <a:stretch/>
        </p:blipFill>
        <p:spPr>
          <a:xfrm>
            <a:off x="3124200" y="1295400"/>
            <a:ext cx="5825944" cy="5167533"/>
          </a:xfrm>
          <a:prstGeom prst="rect">
            <a:avLst/>
          </a:prstGeom>
          <a:ln w="63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83702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600" dirty="0" smtClean="0">
                <a:solidFill>
                  <a:srgbClr val="FF0000"/>
                </a:solidFill>
                <a:effectLst/>
                <a:cs typeface="B Titr" panose="00000700000000000000" pitchFamily="2" charset="-78"/>
              </a:rPr>
              <a:t>توانمندیهای کُد</a:t>
            </a:r>
            <a:endParaRPr lang="en-US" sz="36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800" y="1383268"/>
            <a:ext cx="28280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 smtClean="0">
                <a:cs typeface="B Nazanin" pitchFamily="2" charset="-78"/>
              </a:rPr>
              <a:t>باز شدن فلپ های لبه حمله و لبه فرار</a:t>
            </a:r>
            <a:endParaRPr lang="en-US" dirty="0">
              <a:cs typeface="B Nazanin" pitchFamily="2" charset="-78"/>
            </a:endParaRPr>
          </a:p>
        </p:txBody>
      </p:sp>
      <p:pic>
        <p:nvPicPr>
          <p:cNvPr id="4" name="movie.avi">
            <a:hlinkClick r:id="" action="ppaction://media"/>
          </p:cNvPr>
          <p:cNvPicPr>
            <a:picLocks noGrp="1" noChangeAspect="1"/>
          </p:cNvPicPr>
          <p:nvPr>
            <p:ph sz="quarter" idx="4294967295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13603" t="16626" r="12425" b="11205"/>
          <a:stretch/>
        </p:blipFill>
        <p:spPr>
          <a:xfrm>
            <a:off x="3048000" y="1371600"/>
            <a:ext cx="5841267" cy="5069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832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600" dirty="0" smtClean="0">
                <a:solidFill>
                  <a:srgbClr val="FF0000"/>
                </a:solidFill>
                <a:effectLst/>
                <a:cs typeface="B Titr" panose="00000700000000000000" pitchFamily="2" charset="-78"/>
              </a:rPr>
              <a:t>توانمندیهای کُد</a:t>
            </a:r>
            <a:endParaRPr lang="en-US" sz="36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" y="1140428"/>
            <a:ext cx="28280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cs typeface="B Nazanin" pitchFamily="2" charset="-78"/>
              </a:rPr>
              <a:t>باز شدن فلپ های لبه حمله و لبه </a:t>
            </a:r>
            <a:r>
              <a:rPr lang="fa-IR" dirty="0" smtClean="0">
                <a:cs typeface="B Nazanin" pitchFamily="2" charset="-78"/>
              </a:rPr>
              <a:t>فرار</a:t>
            </a:r>
          </a:p>
          <a:p>
            <a:pPr algn="ctr"/>
            <a:r>
              <a:rPr lang="fa-IR" dirty="0" smtClean="0">
                <a:cs typeface="B Nazanin" pitchFamily="2" charset="-78"/>
              </a:rPr>
              <a:t>(نمای نزدیک از لبه حمله)</a:t>
            </a:r>
            <a:endParaRPr lang="en-US" dirty="0">
              <a:cs typeface="B Nazanin" pitchFamily="2" charset="-78"/>
            </a:endParaRPr>
          </a:p>
        </p:txBody>
      </p:sp>
      <p:pic>
        <p:nvPicPr>
          <p:cNvPr id="4" name="movie_LE.avi">
            <a:hlinkClick r:id="" action="ppaction://media"/>
          </p:cNvPr>
          <p:cNvPicPr>
            <a:picLocks noGrp="1" noChangeAspect="1"/>
          </p:cNvPicPr>
          <p:nvPr>
            <p:ph sz="quarter" idx="4294967295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12862" t="16778" r="12725" b="10840"/>
          <a:stretch/>
        </p:blipFill>
        <p:spPr>
          <a:xfrm>
            <a:off x="2971800" y="1143000"/>
            <a:ext cx="6045591" cy="5230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832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600" dirty="0" smtClean="0">
                <a:solidFill>
                  <a:srgbClr val="FF0000"/>
                </a:solidFill>
                <a:effectLst/>
                <a:cs typeface="B Titr" panose="00000700000000000000" pitchFamily="2" charset="-78"/>
              </a:rPr>
              <a:t>توانمندیهای کُد</a:t>
            </a:r>
            <a:endParaRPr lang="en-US" sz="36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295400"/>
            <a:ext cx="28280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cs typeface="B Nazanin" pitchFamily="2" charset="-78"/>
              </a:rPr>
              <a:t>باز شدن فلپ های لبه حمله و لبه فرار</a:t>
            </a:r>
          </a:p>
          <a:p>
            <a:pPr algn="ctr"/>
            <a:r>
              <a:rPr lang="fa-IR" dirty="0">
                <a:cs typeface="B Nazanin" pitchFamily="2" charset="-78"/>
              </a:rPr>
              <a:t>(نمای نزدیک از لبه </a:t>
            </a:r>
            <a:r>
              <a:rPr lang="fa-IR" dirty="0" smtClean="0">
                <a:cs typeface="B Nazanin" pitchFamily="2" charset="-78"/>
              </a:rPr>
              <a:t>فرار)</a:t>
            </a:r>
            <a:endParaRPr lang="en-US" dirty="0">
              <a:cs typeface="B Nazanin" pitchFamily="2" charset="-78"/>
            </a:endParaRPr>
          </a:p>
        </p:txBody>
      </p:sp>
      <p:pic>
        <p:nvPicPr>
          <p:cNvPr id="4" name="movie_TE.avi">
            <a:hlinkClick r:id="" action="ppaction://media"/>
          </p:cNvPr>
          <p:cNvPicPr>
            <a:picLocks noGrp="1" noChangeAspect="1"/>
          </p:cNvPicPr>
          <p:nvPr>
            <p:ph sz="quarter" idx="4294967295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12882" t="16702" r="13535" b="11802"/>
          <a:stretch/>
        </p:blipFill>
        <p:spPr>
          <a:xfrm>
            <a:off x="2895600" y="1295400"/>
            <a:ext cx="6049108" cy="5227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832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600" dirty="0" smtClean="0">
                <a:solidFill>
                  <a:srgbClr val="FF0000"/>
                </a:solidFill>
                <a:effectLst/>
                <a:cs typeface="B Titr" panose="00000700000000000000" pitchFamily="2" charset="-78"/>
              </a:rPr>
              <a:t>توانمندیهای کُد</a:t>
            </a:r>
            <a:endParaRPr lang="en-US" sz="36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pic>
        <p:nvPicPr>
          <p:cNvPr id="4" name="movie_retract_plaps.avi">
            <a:hlinkClick r:id="" action="ppaction://media"/>
          </p:cNvPr>
          <p:cNvPicPr>
            <a:picLocks noGrp="1" noChangeAspect="1"/>
          </p:cNvPicPr>
          <p:nvPr>
            <p:ph sz="quarter" idx="4294967295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12932" t="19128" r="12318" b="11572"/>
          <a:stretch/>
        </p:blipFill>
        <p:spPr>
          <a:xfrm>
            <a:off x="2667000" y="1219200"/>
            <a:ext cx="6328710" cy="521875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6786" y="1219200"/>
            <a:ext cx="28280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 smtClean="0">
                <a:cs typeface="B Nazanin" pitchFamily="2" charset="-78"/>
              </a:rPr>
              <a:t>باز </a:t>
            </a:r>
            <a:r>
              <a:rPr lang="fa-IR" dirty="0">
                <a:cs typeface="B Nazanin" pitchFamily="2" charset="-78"/>
              </a:rPr>
              <a:t>شدن فلپ های لبه حمله و </a:t>
            </a:r>
            <a:r>
              <a:rPr lang="fa-IR" dirty="0" smtClean="0">
                <a:cs typeface="B Nazanin" pitchFamily="2" charset="-78"/>
              </a:rPr>
              <a:t>لبه فرار</a:t>
            </a:r>
          </a:p>
        </p:txBody>
      </p:sp>
    </p:spTree>
    <p:extLst>
      <p:ext uri="{BB962C8B-B14F-4D97-AF65-F5344CB8AC3E}">
        <p14:creationId xmlns:p14="http://schemas.microsoft.com/office/powerpoint/2010/main" val="817832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600" dirty="0" smtClean="0">
                <a:solidFill>
                  <a:srgbClr val="FF0000"/>
                </a:solidFill>
                <a:effectLst/>
                <a:cs typeface="B Titr" panose="00000700000000000000" pitchFamily="2" charset="-78"/>
              </a:rPr>
              <a:t>توانمندیهای کُد</a:t>
            </a:r>
            <a:endParaRPr lang="en-US" sz="36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pic>
        <p:nvPicPr>
          <p:cNvPr id="4" name="movie_retract_plaps_LE.avi">
            <a:hlinkClick r:id="" action="ppaction://media"/>
          </p:cNvPr>
          <p:cNvPicPr>
            <a:picLocks noGrp="1" noChangeAspect="1"/>
          </p:cNvPicPr>
          <p:nvPr>
            <p:ph sz="quarter" idx="4294967295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12970" t="18618" r="12377" b="11472"/>
          <a:stretch/>
        </p:blipFill>
        <p:spPr>
          <a:xfrm>
            <a:off x="2819400" y="1295400"/>
            <a:ext cx="6168554" cy="513820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255" y="1295400"/>
            <a:ext cx="30043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 smtClean="0">
                <a:cs typeface="B Nazanin" pitchFamily="2" charset="-78"/>
              </a:rPr>
              <a:t>بسته </a:t>
            </a:r>
            <a:r>
              <a:rPr lang="fa-IR" dirty="0">
                <a:cs typeface="B Nazanin" pitchFamily="2" charset="-78"/>
              </a:rPr>
              <a:t>شدن فلپ های لبه حمله و لبه فرار</a:t>
            </a:r>
          </a:p>
          <a:p>
            <a:pPr algn="ctr" rtl="1"/>
            <a:r>
              <a:rPr lang="fa-IR" dirty="0">
                <a:cs typeface="B Nazanin" pitchFamily="2" charset="-78"/>
              </a:rPr>
              <a:t>(نمای نزدیک از لبه حمله)</a:t>
            </a:r>
            <a:endParaRPr lang="en-US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17832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4884</TotalTime>
  <Words>185</Words>
  <Application>Microsoft Office PowerPoint</Application>
  <PresentationFormat>On-screen Show (4:3)</PresentationFormat>
  <Paragraphs>31</Paragraphs>
  <Slides>12</Slides>
  <Notes>0</Notes>
  <HiddenSlides>0</HiddenSlides>
  <MMClips>9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B Nazanin</vt:lpstr>
      <vt:lpstr>B Titr</vt:lpstr>
      <vt:lpstr>Calibri</vt:lpstr>
      <vt:lpstr>Lucida Sans Unicode</vt:lpstr>
      <vt:lpstr>Times New Roman</vt:lpstr>
      <vt:lpstr>Verdana</vt:lpstr>
      <vt:lpstr>Wingdings 2</vt:lpstr>
      <vt:lpstr>Wingdings 3</vt:lpstr>
      <vt:lpstr>Concourse</vt:lpstr>
      <vt:lpstr>           متحرک سازی شبکه دو بعدی با استفاده از فنر خطی  مرتضی نامور مهر 94 MarketCode.ir    </vt:lpstr>
      <vt:lpstr>توانمندیهای کُد</vt:lpstr>
      <vt:lpstr>توانمندیهای کُد</vt:lpstr>
      <vt:lpstr>توانمندیهای کُد</vt:lpstr>
      <vt:lpstr>توانمندیهای کُد</vt:lpstr>
      <vt:lpstr>توانمندیهای کُد</vt:lpstr>
      <vt:lpstr>توانمندیهای کُد</vt:lpstr>
      <vt:lpstr>توانمندیهای کُد</vt:lpstr>
      <vt:lpstr>توانمندیهای کُد</vt:lpstr>
      <vt:lpstr>توانمندیهای کُد</vt:lpstr>
      <vt:lpstr>الگوریتم</vt:lpstr>
      <vt:lpstr>نکات و الزامات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YousefKhah</dc:creator>
  <cp:lastModifiedBy>marketcode</cp:lastModifiedBy>
  <cp:revision>229</cp:revision>
  <dcterms:created xsi:type="dcterms:W3CDTF">2006-08-16T00:00:00Z</dcterms:created>
  <dcterms:modified xsi:type="dcterms:W3CDTF">2016-11-02T12:08:15Z</dcterms:modified>
</cp:coreProperties>
</file>