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366" r:id="rId2"/>
    <p:sldId id="354" r:id="rId3"/>
    <p:sldId id="355" r:id="rId4"/>
    <p:sldId id="356" r:id="rId5"/>
    <p:sldId id="357" r:id="rId6"/>
    <p:sldId id="358" r:id="rId7"/>
    <p:sldId id="362" r:id="rId8"/>
    <p:sldId id="3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ارزیابی عملکرد روش‌های نوین داده‌کاوی در برآورد میزان عمق حفره آبشستگی پایه پل و مقایسه آن با روابط تجربی</a:t>
            </a: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smtClean="0">
                <a:solidFill>
                  <a:srgbClr val="008000"/>
                </a:solidFill>
                <a:cs typeface="B Titr" panose="00000700000000000000" pitchFamily="2" charset="-78"/>
              </a:rPr>
              <a:t>علی </a:t>
            </a: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رضازاده جودی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اسفند 94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MarketCode.ir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127" y="0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Doc\Desktop\ارم دانشگاه ها\mlogo-lef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667000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>
            <a:normAutofit fontScale="3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pPr algn="just" rtl="1">
              <a:lnSpc>
                <a:spcPct val="150000"/>
              </a:lnSpc>
            </a:pPr>
            <a:r>
              <a:rPr lang="fa-IR" sz="7400" dirty="0">
                <a:cs typeface="B Titr" panose="00000700000000000000" pitchFamily="2" charset="-78"/>
              </a:rPr>
              <a:t>هر ساله تعداد زیادی از پل‌ها در سراسر جهان در اثر این پدیده تخریب می‌شوند و بدین سبب خسارات اقتصادی زیادی متوجه دولت‌ها می‌شود. </a:t>
            </a:r>
            <a:r>
              <a:rPr lang="fa-IR" sz="7400" dirty="0" smtClean="0">
                <a:cs typeface="B Titr" panose="00000700000000000000" pitchFamily="2" charset="-78"/>
              </a:rPr>
              <a:t>به </a:t>
            </a:r>
            <a:r>
              <a:rPr lang="fa-IR" sz="7400" dirty="0">
                <a:cs typeface="B Titr" panose="00000700000000000000" pitchFamily="2" charset="-78"/>
              </a:rPr>
              <a:t>علت تعدد پارامترهای تاثیرگذار برروی پدیده </a:t>
            </a:r>
            <a:r>
              <a:rPr lang="fa-IR" sz="7400" dirty="0" smtClean="0">
                <a:cs typeface="B Titr" panose="00000700000000000000" pitchFamily="2" charset="-78"/>
              </a:rPr>
              <a:t>آبشستگی، </a:t>
            </a:r>
            <a:r>
              <a:rPr lang="fa-IR" sz="7400" dirty="0">
                <a:cs typeface="B Titr" panose="00000700000000000000" pitchFamily="2" charset="-78"/>
              </a:rPr>
              <a:t>همواره بررسی این پدیده با مشکلات و پیچیدگی بسیاری همراه بوده است. </a:t>
            </a:r>
            <a:r>
              <a:rPr lang="fa-IR" sz="7400" dirty="0" smtClean="0">
                <a:cs typeface="B Titr" panose="00000700000000000000" pitchFamily="2" charset="-78"/>
              </a:rPr>
              <a:t>امروزه </a:t>
            </a:r>
            <a:r>
              <a:rPr lang="fa-IR" sz="7400" dirty="0">
                <a:cs typeface="B Titr" panose="00000700000000000000" pitchFamily="2" charset="-78"/>
              </a:rPr>
              <a:t>با توجه به </a:t>
            </a:r>
            <a:r>
              <a:rPr lang="fa-IR" sz="7400" dirty="0" smtClean="0">
                <a:cs typeface="B Titr" panose="00000700000000000000" pitchFamily="2" charset="-78"/>
              </a:rPr>
              <a:t>پیشرفت های </a:t>
            </a:r>
            <a:r>
              <a:rPr lang="fa-IR" sz="7400" dirty="0">
                <a:cs typeface="B Titr" panose="00000700000000000000" pitchFamily="2" charset="-78"/>
              </a:rPr>
              <a:t>چشمگیر در زمینه روش‌های نوین </a:t>
            </a:r>
            <a:r>
              <a:rPr lang="fa-IR" sz="7400" dirty="0" smtClean="0">
                <a:cs typeface="B Titr" panose="00000700000000000000" pitchFamily="2" charset="-78"/>
              </a:rPr>
              <a:t>داده کاوی از </a:t>
            </a:r>
            <a:r>
              <a:rPr lang="fa-IR" sz="7400" dirty="0">
                <a:cs typeface="B Titr" panose="00000700000000000000" pitchFamily="2" charset="-78"/>
              </a:rPr>
              <a:t>جمله رگرسیون فرآیند گاوسی، رگرسیون بردار پشتیبان، مدل درختی </a:t>
            </a:r>
            <a:r>
              <a:rPr lang="en-US" sz="7400" dirty="0">
                <a:cs typeface="B Titr" panose="00000700000000000000" pitchFamily="2" charset="-78"/>
              </a:rPr>
              <a:t>M5 </a:t>
            </a:r>
            <a:r>
              <a:rPr lang="fa-IR" sz="7400" dirty="0" smtClean="0">
                <a:cs typeface="B Titr" panose="00000700000000000000" pitchFamily="2" charset="-78"/>
              </a:rPr>
              <a:t> و </a:t>
            </a:r>
            <a:r>
              <a:rPr lang="en-US" sz="7400" dirty="0" smtClean="0">
                <a:cs typeface="B Titr" panose="00000700000000000000" pitchFamily="2" charset="-78"/>
              </a:rPr>
              <a:t>-K</a:t>
            </a:r>
            <a:r>
              <a:rPr lang="fa-IR" sz="7400" dirty="0" smtClean="0">
                <a:cs typeface="B Titr" panose="00000700000000000000" pitchFamily="2" charset="-78"/>
              </a:rPr>
              <a:t>نزدیک‌ترین </a:t>
            </a:r>
            <a:r>
              <a:rPr lang="fa-IR" sz="7400" dirty="0">
                <a:cs typeface="B Titr" panose="00000700000000000000" pitchFamily="2" charset="-78"/>
              </a:rPr>
              <a:t>همسایگی تلاش زیادی برای حل و </a:t>
            </a:r>
            <a:r>
              <a:rPr lang="fa-IR" sz="7400" dirty="0" smtClean="0">
                <a:cs typeface="B Titr" panose="00000700000000000000" pitchFamily="2" charset="-78"/>
              </a:rPr>
              <a:t>مدلسازی </a:t>
            </a:r>
            <a:r>
              <a:rPr lang="fa-IR" sz="7400" dirty="0">
                <a:cs typeface="B Titr" panose="00000700000000000000" pitchFamily="2" charset="-78"/>
              </a:rPr>
              <a:t>مسائل پیچیده مهندسی آب با این </a:t>
            </a:r>
            <a:r>
              <a:rPr lang="fa-IR" sz="7400" dirty="0" smtClean="0">
                <a:cs typeface="B Titr" panose="00000700000000000000" pitchFamily="2" charset="-78"/>
              </a:rPr>
              <a:t>روش ها </a:t>
            </a:r>
            <a:r>
              <a:rPr lang="fa-IR" sz="7400" dirty="0">
                <a:cs typeface="B Titr" panose="00000700000000000000" pitchFamily="2" charset="-78"/>
              </a:rPr>
              <a:t>انجام شده است. در این تحقیق سعی بر بررسی کارایی روش‌های رگرسیون فرآیند گاوسی، رگرسیون بردار پشتیبان، مدل درختی </a:t>
            </a:r>
            <a:r>
              <a:rPr lang="en-US" sz="7400" dirty="0" smtClean="0">
                <a:cs typeface="B Titr" panose="00000700000000000000" pitchFamily="2" charset="-78"/>
              </a:rPr>
              <a:t> M5 </a:t>
            </a:r>
            <a:r>
              <a:rPr lang="fa-IR" sz="7400" dirty="0">
                <a:cs typeface="B Titr" panose="00000700000000000000" pitchFamily="2" charset="-78"/>
              </a:rPr>
              <a:t>و </a:t>
            </a:r>
            <a:r>
              <a:rPr lang="en-US" sz="7400" dirty="0" smtClean="0">
                <a:cs typeface="B Titr" panose="00000700000000000000" pitchFamily="2" charset="-78"/>
              </a:rPr>
              <a:t>K</a:t>
            </a:r>
            <a:r>
              <a:rPr lang="fa-IR" sz="7400" dirty="0" smtClean="0">
                <a:cs typeface="B Titr" panose="00000700000000000000" pitchFamily="2" charset="-78"/>
              </a:rPr>
              <a:t>-نزدیک‌ترین </a:t>
            </a:r>
            <a:r>
              <a:rPr lang="fa-IR" sz="7400" dirty="0">
                <a:cs typeface="B Titr" panose="00000700000000000000" pitchFamily="2" charset="-78"/>
              </a:rPr>
              <a:t>همسایگی در تخمین عمق چاله آبشستگی پایه پل و </a:t>
            </a:r>
            <a:r>
              <a:rPr lang="fa-IR" sz="7400" dirty="0" smtClean="0">
                <a:cs typeface="B Titr" panose="00000700000000000000" pitchFamily="2" charset="-78"/>
              </a:rPr>
              <a:t>مقایسه ی </a:t>
            </a:r>
            <a:r>
              <a:rPr lang="fa-IR" sz="7400" dirty="0">
                <a:cs typeface="B Titr" panose="00000700000000000000" pitchFamily="2" charset="-78"/>
              </a:rPr>
              <a:t>نتایج بدست آمده از آن با نتایج هفت رابطه تجربی شده است. </a:t>
            </a:r>
            <a:endParaRPr lang="en-US" sz="7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5321492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400" dirty="0">
                <a:cs typeface="B Titr" panose="00000700000000000000" pitchFamily="2" charset="-78"/>
              </a:rPr>
              <a:t> </a:t>
            </a:r>
            <a:r>
              <a:rPr lang="fa-IR" sz="2400" dirty="0" smtClean="0">
                <a:cs typeface="B Titr" panose="00000700000000000000" pitchFamily="2" charset="-78"/>
              </a:rPr>
              <a:t>در این کد برای تخمین عمق آبشستگی پایه پل توسط روش های داده کاوی شامل رگرسیون فرایند گاوسی، رگرسیون بردار پشتیبان، مدل درختی </a:t>
            </a:r>
            <a:r>
              <a:rPr lang="en-US" sz="2400" dirty="0" smtClean="0">
                <a:cs typeface="B Titr" panose="00000700000000000000" pitchFamily="2" charset="-78"/>
              </a:rPr>
              <a:t>M5</a:t>
            </a:r>
            <a:r>
              <a:rPr lang="fa-IR" sz="2400" dirty="0">
                <a:cs typeface="B Titr" panose="00000700000000000000" pitchFamily="2" charset="-78"/>
              </a:rPr>
              <a:t> </a:t>
            </a:r>
            <a:r>
              <a:rPr lang="fa-IR" sz="2400" dirty="0" smtClean="0">
                <a:cs typeface="B Titr" panose="00000700000000000000" pitchFamily="2" charset="-78"/>
              </a:rPr>
              <a:t>و </a:t>
            </a:r>
            <a:r>
              <a:rPr lang="en-US" sz="2400" dirty="0" smtClean="0">
                <a:cs typeface="B Titr" panose="00000700000000000000" pitchFamily="2" charset="-78"/>
              </a:rPr>
              <a:t>-K</a:t>
            </a:r>
            <a:r>
              <a:rPr lang="fa-IR" sz="2400" dirty="0" smtClean="0">
                <a:cs typeface="B Titr" panose="00000700000000000000" pitchFamily="2" charset="-78"/>
              </a:rPr>
              <a:t>نزدیکترین همسایگی از نرم افزار منبع باز </a:t>
            </a:r>
            <a:r>
              <a:rPr lang="en-US" sz="2400" dirty="0" smtClean="0">
                <a:cs typeface="B Titr" panose="00000700000000000000" pitchFamily="2" charset="-78"/>
              </a:rPr>
              <a:t>WEKA</a:t>
            </a:r>
            <a:r>
              <a:rPr lang="fa-IR" sz="2400" dirty="0" smtClean="0">
                <a:cs typeface="B Titr" panose="00000700000000000000" pitchFamily="2" charset="-78"/>
              </a:rPr>
              <a:t> که در دانشگاه وایکاتو نیوزلند توسعه یافته، استفاده شده است.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solidFill>
                  <a:srgbClr val="00B050"/>
                </a:solidFill>
                <a:cs typeface="B Titr" panose="00000700000000000000" pitchFamily="2" charset="-78"/>
              </a:rPr>
              <a:t>مقالات مستخرج از اين كد، يك مقاله علمي پژوهشي </a:t>
            </a:r>
            <a:r>
              <a:rPr lang="fa-IR" sz="2400" smtClean="0">
                <a:solidFill>
                  <a:srgbClr val="00B050"/>
                </a:solidFill>
                <a:cs typeface="B Titr" panose="00000700000000000000" pitchFamily="2" charset="-78"/>
              </a:rPr>
              <a:t>و یک مقاله </a:t>
            </a:r>
            <a:r>
              <a:rPr lang="fa-IR" sz="2400" dirty="0" smtClean="0">
                <a:solidFill>
                  <a:srgbClr val="00B050"/>
                </a:solidFill>
                <a:cs typeface="B Titr" panose="00000700000000000000" pitchFamily="2" charset="-78"/>
              </a:rPr>
              <a:t>كنفرانسي بوده است.</a:t>
            </a:r>
            <a:endParaRPr lang="en-US" sz="2400" dirty="0">
              <a:solidFill>
                <a:srgbClr val="00B05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49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قابلیت تحلیل آماری داده ها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905000"/>
            <a:ext cx="3810586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5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788092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مدل سازی و پیش بینی توسط روش های نوین داده کاوی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919158"/>
            <a:ext cx="5816213" cy="414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697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این نرم افزار علاوه بر توانایی کاربرد روش های داده کاوی ارائه شده در این کد شامل رگرسیون فراین گاوسی، رگرسیون بردار پشتیبان، مدل درختی </a:t>
            </a:r>
            <a:r>
              <a:rPr lang="en-US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M5</a:t>
            </a:r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 و </a:t>
            </a:r>
            <a:r>
              <a:rPr lang="en-US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K</a:t>
            </a:r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-نزدیک ترین همسایگی، طیف وسیعی از روش های مختلف داده کاوی به منظور پیش بینی و طبقه بندی متغیرهای گوناگون از جمله انواع مدل های درختی و شبکه عصبی مصنوعی را نیز دارا می باشد.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03" y="3851833"/>
            <a:ext cx="3553595" cy="20411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737516"/>
            <a:ext cx="3301492" cy="226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99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1"/>
            <a:ext cx="8382000" cy="4711892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1- آشنایی کلی با داده کاوی و اصول آن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2- نحوه مدل سازی و پیش بینی یک متغیر توسط رگرسیون فرایند گاوسی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3- </a:t>
            </a:r>
            <a:r>
              <a:rPr lang="fa-IR" sz="2400" b="1" dirty="0">
                <a:cs typeface="B Titr" panose="00000700000000000000" pitchFamily="2" charset="-78"/>
              </a:rPr>
              <a:t>نحوه مدل سازی و پیش بینی یک متغیر توسط رگرسیون </a:t>
            </a:r>
            <a:r>
              <a:rPr lang="fa-IR" sz="2400" b="1" dirty="0" smtClean="0">
                <a:cs typeface="B Titr" panose="00000700000000000000" pitchFamily="2" charset="-78"/>
              </a:rPr>
              <a:t>بردار پشتیبان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4- </a:t>
            </a:r>
            <a:r>
              <a:rPr lang="fa-IR" sz="2400" b="1" dirty="0">
                <a:cs typeface="B Titr" panose="00000700000000000000" pitchFamily="2" charset="-78"/>
              </a:rPr>
              <a:t>نحوه مدل سازی و پیش بینی یک متغیر توسط </a:t>
            </a:r>
            <a:r>
              <a:rPr lang="fa-IR" sz="2400" b="1" dirty="0" smtClean="0">
                <a:cs typeface="B Titr" panose="00000700000000000000" pitchFamily="2" charset="-78"/>
              </a:rPr>
              <a:t>مدل درختی </a:t>
            </a:r>
            <a:r>
              <a:rPr lang="en-US" sz="2400" b="1" dirty="0" smtClean="0">
                <a:cs typeface="B Titr" panose="00000700000000000000" pitchFamily="2" charset="-78"/>
              </a:rPr>
              <a:t>M5</a:t>
            </a:r>
            <a:endParaRPr lang="fa-IR" sz="2400" b="1" dirty="0" smtClean="0"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5- </a:t>
            </a:r>
            <a:r>
              <a:rPr lang="fa-IR" sz="2400" b="1" dirty="0">
                <a:cs typeface="B Titr" panose="00000700000000000000" pitchFamily="2" charset="-78"/>
              </a:rPr>
              <a:t>نحوه مدل سازی و پیش بینی یک متغیر توسط </a:t>
            </a:r>
            <a:r>
              <a:rPr lang="en-US" sz="2400" b="1" dirty="0" smtClean="0">
                <a:cs typeface="B Titr" panose="00000700000000000000" pitchFamily="2" charset="-78"/>
              </a:rPr>
              <a:t>-K</a:t>
            </a:r>
            <a:r>
              <a:rPr lang="fa-IR" sz="2400" b="1" dirty="0" smtClean="0">
                <a:cs typeface="B Titr" panose="00000700000000000000" pitchFamily="2" charset="-78"/>
              </a:rPr>
              <a:t>نزدیک ترین همسایگی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6- انواع روابط تجربی موجود در زمینه تخمین عمق آبشستگی پایه پل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7-انجام تحلیل های آماری اولیه برروی داده ها</a:t>
            </a: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1-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نرم افزار </a:t>
            </a:r>
            <a:r>
              <a:rPr lang="en-US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WEKA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یک نرم افزار منبع باز می باشد که بر روی تمامی سیستمهای عامل قابل نصب است.</a:t>
            </a:r>
            <a:endParaRPr lang="fa-IR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2- آشنایی اولیه با ماکروسافت اکسل برای آماده سازی داده ها</a:t>
            </a:r>
            <a:endParaRPr lang="en-US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3- آشنایی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اولیه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با مفاهیم کلی داده کاوی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4-آشنایی اولیه با تحلیل های آماری داده ها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4137</TotalTime>
  <Words>438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            ارزیابی عملکرد روش‌های نوین داده‌کاوی در برآورد میزان عمق حفره آبشستگی پایه پل و مقایسه آن با روابط تجربی  علی رضازاده جودی اسفند 94 MarketCode.ir    </vt:lpstr>
      <vt:lpstr> </vt:lpstr>
      <vt:lpstr>PowerPoint Presentation</vt:lpstr>
      <vt:lpstr>توانمندیهای کُد</vt:lpstr>
      <vt:lpstr>توانمندیهای کُد</vt:lpstr>
      <vt:lpstr>توانمندیهای کُد</vt:lpstr>
      <vt:lpstr>آنچه در این کد خواهید آموخت</vt:lpstr>
      <vt:lpstr>نکات و الزامات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MRT Pack 30 DVDs</cp:lastModifiedBy>
  <cp:revision>195</cp:revision>
  <dcterms:created xsi:type="dcterms:W3CDTF">2006-08-16T00:00:00Z</dcterms:created>
  <dcterms:modified xsi:type="dcterms:W3CDTF">2016-04-26T08:00:07Z</dcterms:modified>
</cp:coreProperties>
</file>