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366" r:id="rId2"/>
    <p:sldId id="354" r:id="rId3"/>
    <p:sldId id="367" r:id="rId4"/>
    <p:sldId id="379" r:id="rId5"/>
    <p:sldId id="423" r:id="rId6"/>
    <p:sldId id="356" r:id="rId7"/>
    <p:sldId id="368" r:id="rId8"/>
    <p:sldId id="369" r:id="rId9"/>
    <p:sldId id="370" r:id="rId10"/>
    <p:sldId id="380" r:id="rId11"/>
    <p:sldId id="381" r:id="rId12"/>
    <p:sldId id="376" r:id="rId13"/>
    <p:sldId id="377" r:id="rId14"/>
    <p:sldId id="378" r:id="rId15"/>
    <p:sldId id="362" r:id="rId16"/>
    <p:sldId id="3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4/18/2016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4/18/2016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4/18/2016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4/18/2016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4/18/2016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4/18/2016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4/18/2016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4/18/2016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4/18/2016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شبیه‌سازی عددی با استفاده از روش بولتزمن شبکه‌ای </a:t>
            </a:r>
            <a:r>
              <a:rPr lang="fa-IR" sz="3600" dirty="0" smtClean="0">
                <a:solidFill>
                  <a:srgbClr val="FF0000"/>
                </a:solidFill>
                <a:cs typeface="B Titr" panose="00000700000000000000" pitchFamily="2" charset="-78"/>
              </a:rPr>
              <a:t>و </a:t>
            </a:r>
            <a:r>
              <a:rPr lang="fa-IR" sz="3600" dirty="0">
                <a:solidFill>
                  <a:srgbClr val="FF0000"/>
                </a:solidFill>
                <a:cs typeface="B Titr" panose="00000700000000000000" pitchFamily="2" charset="-78"/>
              </a:rPr>
              <a:t>روش‌های با مرتبه </a:t>
            </a:r>
            <a:r>
              <a:rPr lang="fa-IR" sz="3600" dirty="0" smtClean="0">
                <a:solidFill>
                  <a:srgbClr val="FF0000"/>
                </a:solidFill>
                <a:cs typeface="B Titr" panose="00000700000000000000" pitchFamily="2" charset="-78"/>
              </a:rPr>
              <a:t>بالا</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اسماعیل دهدشتی</a:t>
            </a:r>
            <a:r>
              <a:rPr lang="en-US" sz="3100" dirty="0" smtClean="0">
                <a:solidFill>
                  <a:srgbClr val="008000"/>
                </a:solidFill>
                <a:cs typeface="B Titr" panose="00000700000000000000" pitchFamily="2" charset="-78"/>
              </a:rPr>
              <a:t/>
            </a:r>
            <a:br>
              <a:rPr lang="en-US"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آذر 94</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52400"/>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c\Desktop\ارم دانشگاه ها\mlogo-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329565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کانتور سرعت در جهت </a:t>
            </a:r>
            <a:r>
              <a:rPr lang="en-US" sz="2400" dirty="0">
                <a:solidFill>
                  <a:srgbClr val="0000FF"/>
                </a:solidFill>
                <a:cs typeface="B Titr" panose="00000700000000000000" pitchFamily="2" charset="-78"/>
              </a:rPr>
              <a:t>x</a:t>
            </a:r>
            <a:r>
              <a:rPr lang="fa-IR" sz="2400" dirty="0" smtClean="0">
                <a:solidFill>
                  <a:srgbClr val="0000FF"/>
                </a:solidFill>
                <a:cs typeface="B Titr" panose="00000700000000000000" pitchFamily="2" charset="-78"/>
              </a:rPr>
              <a:t> در حفره با درپوش متحرک برای عدد رینولدز برابر 1000</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descr="F:\Visual Studio 2008\Projects\iman\Re1000\u.tif"/>
          <p:cNvPicPr/>
          <p:nvPr/>
        </p:nvPicPr>
        <p:blipFill>
          <a:blip r:embed="rId2">
            <a:extLst>
              <a:ext uri="{28A0092B-C50C-407E-A947-70E740481C1C}">
                <a14:useLocalDpi xmlns:a14="http://schemas.microsoft.com/office/drawing/2010/main" val="0"/>
              </a:ext>
            </a:extLst>
          </a:blip>
          <a:srcRect/>
          <a:stretch>
            <a:fillRect/>
          </a:stretch>
        </p:blipFill>
        <p:spPr bwMode="auto">
          <a:xfrm>
            <a:off x="1705927" y="2209800"/>
            <a:ext cx="4847273" cy="3767137"/>
          </a:xfrm>
          <a:prstGeom prst="rect">
            <a:avLst/>
          </a:prstGeom>
          <a:noFill/>
          <a:ln>
            <a:noFill/>
          </a:ln>
        </p:spPr>
      </p:pic>
    </p:spTree>
    <p:extLst>
      <p:ext uri="{BB962C8B-B14F-4D97-AF65-F5344CB8AC3E}">
        <p14:creationId xmlns:p14="http://schemas.microsoft.com/office/powerpoint/2010/main" val="2681663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کانتور سرعت در جهت </a:t>
            </a:r>
            <a:r>
              <a:rPr lang="en-US" sz="2400" dirty="0" smtClean="0">
                <a:solidFill>
                  <a:srgbClr val="0000FF"/>
                </a:solidFill>
                <a:cs typeface="B Titr" panose="00000700000000000000" pitchFamily="2" charset="-78"/>
              </a:rPr>
              <a:t>y</a:t>
            </a:r>
            <a:r>
              <a:rPr lang="fa-IR" sz="2400" dirty="0" smtClean="0">
                <a:solidFill>
                  <a:srgbClr val="0000FF"/>
                </a:solidFill>
                <a:cs typeface="B Titr" panose="00000700000000000000" pitchFamily="2" charset="-78"/>
              </a:rPr>
              <a:t> در حفره با درپوش متحرک برای عدد رینولدز برابر 1000</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6" name="Picture 5" descr="F:\Visual Studio 2008\Projects\iman\Re1000\v.tif"/>
          <p:cNvPicPr/>
          <p:nvPr/>
        </p:nvPicPr>
        <p:blipFill>
          <a:blip r:embed="rId2">
            <a:extLst>
              <a:ext uri="{28A0092B-C50C-407E-A947-70E740481C1C}">
                <a14:useLocalDpi xmlns:a14="http://schemas.microsoft.com/office/drawing/2010/main" val="0"/>
              </a:ext>
            </a:extLst>
          </a:blip>
          <a:srcRect/>
          <a:stretch>
            <a:fillRect/>
          </a:stretch>
        </p:blipFill>
        <p:spPr bwMode="auto">
          <a:xfrm>
            <a:off x="1705927" y="2057400"/>
            <a:ext cx="4999673" cy="3919537"/>
          </a:xfrm>
          <a:prstGeom prst="rect">
            <a:avLst/>
          </a:prstGeom>
          <a:noFill/>
          <a:ln>
            <a:noFill/>
          </a:ln>
        </p:spPr>
      </p:pic>
    </p:spTree>
    <p:extLst>
      <p:ext uri="{BB962C8B-B14F-4D97-AF65-F5344CB8AC3E}">
        <p14:creationId xmlns:p14="http://schemas.microsoft.com/office/powerpoint/2010/main" val="2269434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خطوط جریان در </a:t>
            </a:r>
            <a:r>
              <a:rPr lang="fa-IR" sz="2400" dirty="0">
                <a:solidFill>
                  <a:srgbClr val="0000FF"/>
                </a:solidFill>
                <a:cs typeface="B Titr" panose="00000700000000000000" pitchFamily="2" charset="-78"/>
              </a:rPr>
              <a:t>حفره با درپوش </a:t>
            </a:r>
            <a:r>
              <a:rPr lang="fa-IR" sz="2400" dirty="0" smtClean="0">
                <a:solidFill>
                  <a:srgbClr val="0000FF"/>
                </a:solidFill>
                <a:cs typeface="B Titr" panose="00000700000000000000" pitchFamily="2" charset="-78"/>
              </a:rPr>
              <a:t>متحرک </a:t>
            </a:r>
            <a:r>
              <a:rPr lang="fa-IR" sz="2400" dirty="0">
                <a:solidFill>
                  <a:srgbClr val="0000FF"/>
                </a:solidFill>
                <a:cs typeface="B Titr" panose="00000700000000000000" pitchFamily="2" charset="-78"/>
              </a:rPr>
              <a:t>برای عدد رینولدز برابر </a:t>
            </a:r>
            <a:r>
              <a:rPr lang="fa-IR" sz="2400" dirty="0" smtClean="0">
                <a:solidFill>
                  <a:srgbClr val="0000FF"/>
                </a:solidFill>
                <a:cs typeface="B Titr" panose="00000700000000000000" pitchFamily="2" charset="-78"/>
              </a:rPr>
              <a:t>1000 با استفاده از روش بولتزمن مرتبه بالا</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6" name="Picture 5" descr="F:\darsi\final project\high\for Refrees\result\D2Q13_Cavity\Streamline_Re1000_4.jpg"/>
          <p:cNvPicPr/>
          <p:nvPr/>
        </p:nvPicPr>
        <p:blipFill>
          <a:blip r:embed="rId2">
            <a:extLst>
              <a:ext uri="{28A0092B-C50C-407E-A947-70E740481C1C}">
                <a14:useLocalDpi xmlns:a14="http://schemas.microsoft.com/office/drawing/2010/main" val="0"/>
              </a:ext>
            </a:extLst>
          </a:blip>
          <a:srcRect/>
          <a:stretch>
            <a:fillRect/>
          </a:stretch>
        </p:blipFill>
        <p:spPr bwMode="auto">
          <a:xfrm>
            <a:off x="2315527" y="2209799"/>
            <a:ext cx="4542473" cy="3839845"/>
          </a:xfrm>
          <a:prstGeom prst="rect">
            <a:avLst/>
          </a:prstGeom>
          <a:noFill/>
          <a:ln>
            <a:noFill/>
          </a:ln>
        </p:spPr>
      </p:pic>
    </p:spTree>
    <p:extLst>
      <p:ext uri="{BB962C8B-B14F-4D97-AF65-F5344CB8AC3E}">
        <p14:creationId xmlns:p14="http://schemas.microsoft.com/office/powerpoint/2010/main" val="2238038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a:solidFill>
                  <a:srgbClr val="0000FF"/>
                </a:solidFill>
                <a:cs typeface="B Titr" panose="00000700000000000000" pitchFamily="2" charset="-78"/>
              </a:rPr>
              <a:t>پروفیل سرعت در جهت </a:t>
            </a:r>
            <a:r>
              <a:rPr lang="en-US" sz="2400" dirty="0">
                <a:solidFill>
                  <a:srgbClr val="0000FF"/>
                </a:solidFill>
                <a:cs typeface="B Titr" panose="00000700000000000000" pitchFamily="2" charset="-78"/>
              </a:rPr>
              <a:t>x</a:t>
            </a:r>
            <a:r>
              <a:rPr lang="fa-IR" sz="2400" dirty="0" smtClean="0">
                <a:solidFill>
                  <a:srgbClr val="0000FF"/>
                </a:solidFill>
                <a:cs typeface="B Titr" panose="00000700000000000000" pitchFamily="2" charset="-78"/>
              </a:rPr>
              <a:t> در </a:t>
            </a:r>
            <a:r>
              <a:rPr lang="fa-IR" sz="2400" dirty="0">
                <a:solidFill>
                  <a:srgbClr val="0000FF"/>
                </a:solidFill>
                <a:cs typeface="B Titr" panose="00000700000000000000" pitchFamily="2" charset="-78"/>
              </a:rPr>
              <a:t>حفره با درپوش </a:t>
            </a:r>
            <a:r>
              <a:rPr lang="fa-IR" sz="2400" dirty="0" smtClean="0">
                <a:solidFill>
                  <a:srgbClr val="0000FF"/>
                </a:solidFill>
                <a:cs typeface="B Titr" panose="00000700000000000000" pitchFamily="2" charset="-78"/>
              </a:rPr>
              <a:t>متحرک </a:t>
            </a:r>
            <a:r>
              <a:rPr lang="fa-IR" sz="2400" dirty="0">
                <a:solidFill>
                  <a:srgbClr val="0000FF"/>
                </a:solidFill>
                <a:cs typeface="B Titr" panose="00000700000000000000" pitchFamily="2" charset="-78"/>
              </a:rPr>
              <a:t>برای عدد رینولدز برابر </a:t>
            </a:r>
            <a:r>
              <a:rPr lang="fa-IR" sz="2400" dirty="0" smtClean="0">
                <a:solidFill>
                  <a:srgbClr val="0000FF"/>
                </a:solidFill>
                <a:cs typeface="B Titr" panose="00000700000000000000" pitchFamily="2" charset="-78"/>
              </a:rPr>
              <a:t>1000 با استفاده از روش بولتزمن مرتبه بالا</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11266" name="Picture 2" descr="F:\sarbazi\opendus\Reports\Iman\High order_2\Uprof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9350" y="2209575"/>
            <a:ext cx="4591050" cy="4081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40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a:solidFill>
                  <a:srgbClr val="0000FF"/>
                </a:solidFill>
                <a:cs typeface="B Titr" panose="00000700000000000000" pitchFamily="2" charset="-78"/>
              </a:rPr>
              <a:t>پروفیل سرعت در جهت </a:t>
            </a:r>
            <a:r>
              <a:rPr lang="en-US" sz="2400" dirty="0" smtClean="0">
                <a:solidFill>
                  <a:srgbClr val="0000FF"/>
                </a:solidFill>
                <a:cs typeface="B Titr" panose="00000700000000000000" pitchFamily="2" charset="-78"/>
              </a:rPr>
              <a:t>y</a:t>
            </a:r>
            <a:r>
              <a:rPr lang="fa-IR" sz="2400" dirty="0" smtClean="0">
                <a:solidFill>
                  <a:srgbClr val="0000FF"/>
                </a:solidFill>
                <a:cs typeface="B Titr" panose="00000700000000000000" pitchFamily="2" charset="-78"/>
              </a:rPr>
              <a:t> در </a:t>
            </a:r>
            <a:r>
              <a:rPr lang="fa-IR" sz="2400" dirty="0">
                <a:solidFill>
                  <a:srgbClr val="0000FF"/>
                </a:solidFill>
                <a:cs typeface="B Titr" panose="00000700000000000000" pitchFamily="2" charset="-78"/>
              </a:rPr>
              <a:t>حفره با درپوش </a:t>
            </a:r>
            <a:r>
              <a:rPr lang="fa-IR" sz="2400" dirty="0" smtClean="0">
                <a:solidFill>
                  <a:srgbClr val="0000FF"/>
                </a:solidFill>
                <a:cs typeface="B Titr" panose="00000700000000000000" pitchFamily="2" charset="-78"/>
              </a:rPr>
              <a:t>متحرک </a:t>
            </a:r>
            <a:r>
              <a:rPr lang="fa-IR" sz="2400" dirty="0">
                <a:solidFill>
                  <a:srgbClr val="0000FF"/>
                </a:solidFill>
                <a:cs typeface="B Titr" panose="00000700000000000000" pitchFamily="2" charset="-78"/>
              </a:rPr>
              <a:t>برای عدد رینولدز برابر </a:t>
            </a:r>
            <a:r>
              <a:rPr lang="fa-IR" sz="2400" dirty="0" smtClean="0">
                <a:solidFill>
                  <a:srgbClr val="0000FF"/>
                </a:solidFill>
                <a:cs typeface="B Titr" panose="00000700000000000000" pitchFamily="2" charset="-78"/>
              </a:rPr>
              <a:t>1000 با استفاده از روش بولتزمن مرتبه بالا</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12290" name="Picture 2" descr="F:\sarbazi\opendus\Reports\Iman\High order_2\Vprof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005" y="2286000"/>
            <a:ext cx="4762595" cy="4234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087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چگونگی حل جریان با استفاده از معادلات بولتزمن</a:t>
            </a:r>
          </a:p>
          <a:p>
            <a:pPr marL="109728" indent="0" algn="r" rtl="1">
              <a:lnSpc>
                <a:spcPct val="150000"/>
              </a:lnSpc>
              <a:buNone/>
            </a:pPr>
            <a:r>
              <a:rPr lang="fa-IR" sz="2400" b="1" dirty="0" smtClean="0">
                <a:cs typeface="B Titr" panose="00000700000000000000" pitchFamily="2" charset="-78"/>
              </a:rPr>
              <a:t>2- چگونگی پایدارسازی روش بولتزمن شبکه‌ای برای حل جریان</a:t>
            </a:r>
            <a:endParaRPr lang="en-US" sz="2400" b="1" dirty="0" smtClean="0">
              <a:cs typeface="B Titr" panose="00000700000000000000" pitchFamily="2" charset="-78"/>
            </a:endParaRPr>
          </a:p>
          <a:p>
            <a:pPr marL="109728" indent="0" algn="r" rtl="1">
              <a:lnSpc>
                <a:spcPct val="150000"/>
              </a:lnSpc>
              <a:buNone/>
            </a:pPr>
            <a:r>
              <a:rPr lang="fa-IR" sz="2400" b="1" dirty="0" smtClean="0">
                <a:cs typeface="B Titr" panose="00000700000000000000" pitchFamily="2" charset="-78"/>
              </a:rPr>
              <a:t>4- چگونگی افزایش مرتبه روش بولتزمن و بدست آوردن نتایج دقیق‌تر.</a:t>
            </a:r>
          </a:p>
          <a:p>
            <a:pPr marL="109728" indent="0" algn="r" rtl="1">
              <a:lnSpc>
                <a:spcPct val="150000"/>
              </a:lnSpc>
              <a:buNone/>
            </a:pPr>
            <a:r>
              <a:rPr lang="fa-IR" sz="2400" b="1" dirty="0">
                <a:cs typeface="B Titr" panose="00000700000000000000" pitchFamily="2" charset="-78"/>
              </a:rPr>
              <a:t>5- چگونگی اعمال شرایط مرزی </a:t>
            </a:r>
            <a:r>
              <a:rPr lang="fa-IR" sz="2400" b="1" dirty="0" smtClean="0">
                <a:cs typeface="B Titr" panose="00000700000000000000" pitchFamily="2" charset="-78"/>
              </a:rPr>
              <a:t>مناسب</a:t>
            </a: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در </a:t>
            </a:r>
            <a:r>
              <a:rPr lang="fa-IR" sz="2400" b="1" dirty="0" smtClean="0">
                <a:latin typeface="Times New Roman" panose="02020603050405020304" pitchFamily="18" charset="0"/>
                <a:cs typeface="B Titr" panose="00000700000000000000" pitchFamily="2" charset="-78"/>
              </a:rPr>
              <a:t>کامپایلرهای </a:t>
            </a:r>
            <a:r>
              <a:rPr lang="en-US" sz="2400" b="1" dirty="0" smtClean="0">
                <a:solidFill>
                  <a:srgbClr val="0000FF"/>
                </a:solidFill>
                <a:latin typeface="Times New Roman" panose="02020603050405020304" pitchFamily="18" charset="0"/>
                <a:cs typeface="B Titr" panose="00000700000000000000" pitchFamily="2" charset="-78"/>
              </a:rPr>
              <a:t>Visual </a:t>
            </a:r>
            <a:r>
              <a:rPr lang="en-US" sz="2400" b="1" dirty="0" err="1" smtClean="0">
                <a:solidFill>
                  <a:srgbClr val="0000FF"/>
                </a:solidFill>
                <a:latin typeface="Times New Roman" panose="02020603050405020304" pitchFamily="18" charset="0"/>
                <a:cs typeface="B Titr" panose="00000700000000000000" pitchFamily="2" charset="-78"/>
              </a:rPr>
              <a:t>Stadio</a:t>
            </a:r>
            <a:r>
              <a:rPr lang="fa-IR" sz="2400" b="1" dirty="0" smtClean="0">
                <a:latin typeface="Times New Roman" panose="02020603050405020304" pitchFamily="18" charset="0"/>
                <a:cs typeface="B Titr" panose="00000700000000000000" pitchFamily="2" charset="-78"/>
              </a:rPr>
              <a:t> </a:t>
            </a:r>
            <a:r>
              <a:rPr lang="fa-IR" sz="2400" b="1" dirty="0">
                <a:latin typeface="Times New Roman" panose="02020603050405020304" pitchFamily="18" charset="0"/>
                <a:cs typeface="B Titr" panose="00000700000000000000" pitchFamily="2" charset="-78"/>
              </a:rPr>
              <a:t>قابل اجراست.</a:t>
            </a: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در همه نسخه های </a:t>
            </a:r>
            <a:r>
              <a:rPr lang="en-US" sz="2400" b="1" dirty="0" err="1">
                <a:solidFill>
                  <a:srgbClr val="0000FF"/>
                </a:solidFill>
                <a:latin typeface="Times New Roman" panose="02020603050405020304" pitchFamily="18" charset="0"/>
                <a:cs typeface="B Titr" panose="00000700000000000000" pitchFamily="2" charset="-78"/>
              </a:rPr>
              <a:t>Tecplot</a:t>
            </a:r>
            <a:r>
              <a:rPr lang="fa-IR" sz="2400" b="1" dirty="0">
                <a:latin typeface="Times New Roman" panose="02020603050405020304" pitchFamily="18" charset="0"/>
                <a:cs typeface="B Titr" panose="00000700000000000000" pitchFamily="2" charset="-78"/>
              </a:rPr>
              <a:t> قابل مشاهده </a:t>
            </a:r>
            <a:r>
              <a:rPr lang="fa-IR" sz="2400" b="1" dirty="0" smtClean="0">
                <a:latin typeface="Times New Roman" panose="02020603050405020304" pitchFamily="18" charset="0"/>
                <a:cs typeface="B Titr" panose="00000700000000000000" pitchFamily="2" charset="-78"/>
              </a:rPr>
              <a:t>است</a:t>
            </a:r>
            <a:r>
              <a:rPr lang="en-US" sz="2400" b="1" dirty="0" smtClean="0">
                <a:latin typeface="Times New Roman" panose="02020603050405020304" pitchFamily="18" charset="0"/>
                <a:cs typeface="B Titr" panose="00000700000000000000" pitchFamily="2" charset="-78"/>
              </a:rPr>
              <a:t>.</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en-US" sz="2400" b="1" dirty="0" smtClean="0">
                <a:latin typeface="Times New Roman" panose="02020603050405020304" pitchFamily="18" charset="0"/>
                <a:cs typeface="B Titr" panose="00000700000000000000" pitchFamily="2" charset="-78"/>
              </a:rPr>
              <a:t>CFD</a:t>
            </a:r>
            <a:r>
              <a:rPr lang="fa-IR" sz="2400" b="1" dirty="0" smtClean="0">
                <a:latin typeface="Times New Roman" panose="02020603050405020304" pitchFamily="18" charset="0"/>
                <a:cs typeface="B Titr" panose="00000700000000000000" pitchFamily="2" charset="-78"/>
              </a:rPr>
              <a:t> و نحوه حل جریان با استفاده از معادله بولتزمن</a:t>
            </a:r>
            <a:endParaRPr lang="en-US" sz="2400" b="1" dirty="0" smtClean="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شرایط مرزی در حل معادله بولتزمن</a:t>
            </a:r>
            <a:endParaRPr lang="en-US"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a:t>
            </a:r>
            <a:r>
              <a:rPr lang="en-US" sz="2400" b="1" dirty="0" smtClean="0">
                <a:solidFill>
                  <a:srgbClr val="0000FF"/>
                </a:solidFill>
                <a:latin typeface="Times New Roman" panose="02020603050405020304" pitchFamily="18" charset="0"/>
                <a:cs typeface="B Titr" panose="00000700000000000000" pitchFamily="2" charset="-78"/>
              </a:rPr>
              <a:t>C++</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7500" lnSpcReduction="20000"/>
          </a:bodyPr>
          <a:lstStyle/>
          <a:p>
            <a:endParaRPr lang="en-US" dirty="0" smtClean="0"/>
          </a:p>
          <a:p>
            <a:endParaRPr lang="en-US" dirty="0"/>
          </a:p>
          <a:p>
            <a:pPr algn="just" rtl="1">
              <a:lnSpc>
                <a:spcPct val="150000"/>
              </a:lnSpc>
            </a:pPr>
            <a:r>
              <a:rPr lang="fa-IR" sz="3000" dirty="0">
                <a:cs typeface="B Titr" panose="00000700000000000000" pitchFamily="2" charset="-78"/>
              </a:rPr>
              <a:t>روش بولتزمن شبکه‌ای یک روش برجسته برای شبیه‌سازی جریان سیال دوفاز و جریان در مقیاس میکرو می‌باشد. شبیه‌سازی عددی جریان سیال با اعداد رینولدز بالا یک چالش غیر قابل اجتناب است. در مطالعه حاضر، از روش بولتزمن شبکه‌ای با مدل سرعت </a:t>
            </a:r>
            <a:r>
              <a:rPr lang="en-US" sz="3000" dirty="0">
                <a:cs typeface="B Titr" panose="00000700000000000000" pitchFamily="2" charset="-78"/>
              </a:rPr>
              <a:t>D2Q9 </a:t>
            </a:r>
            <a:r>
              <a:rPr lang="fa-IR" sz="3000" dirty="0">
                <a:cs typeface="B Titr" panose="00000700000000000000" pitchFamily="2" charset="-78"/>
              </a:rPr>
              <a:t>که دارای نه جهت سرعت برای حل جریان در دو بعد می‌باشد، برای شبیه‌سازی جریان سیال درون حفره با درپوش متحرک استفاده شده است. همچنین، از مدل برخورد با چند زمان آرامش و شرایط مرزی متناسب استفاده شده است تا بتوان بر ناپایداری که روش بولتزمن شبکه‌ای برای شبیه‌سازی جریان با اعداد رینولدز بالا روبرو می‌شود غلبه کرد.</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lnSpcReduction="10000"/>
          </a:bodyPr>
          <a:lstStyle/>
          <a:p>
            <a:endParaRPr lang="en-US" dirty="0" smtClean="0"/>
          </a:p>
          <a:p>
            <a:endParaRPr lang="en-US" dirty="0"/>
          </a:p>
          <a:p>
            <a:pPr algn="just" rtl="1">
              <a:lnSpc>
                <a:spcPct val="150000"/>
              </a:lnSpc>
            </a:pPr>
            <a:r>
              <a:rPr lang="fa-IR" sz="3000" dirty="0" smtClean="0">
                <a:cs typeface="B Titr" panose="00000700000000000000" pitchFamily="2" charset="-78"/>
              </a:rPr>
              <a:t>شبیه‌سازی </a:t>
            </a:r>
            <a:r>
              <a:rPr lang="fa-IR" sz="3000" dirty="0">
                <a:cs typeface="B Titr" panose="00000700000000000000" pitchFamily="2" charset="-78"/>
              </a:rPr>
              <a:t>عددی جریان سیال با استفاده از روش بولتزمن مرتبه بالا یک </a:t>
            </a:r>
            <a:r>
              <a:rPr lang="fa-IR" sz="3000" dirty="0" smtClean="0">
                <a:cs typeface="B Titr" panose="00000700000000000000" pitchFamily="2" charset="-78"/>
              </a:rPr>
              <a:t>بسیار مهم </a:t>
            </a:r>
            <a:r>
              <a:rPr lang="fa-IR" sz="3000" dirty="0">
                <a:cs typeface="B Titr" panose="00000700000000000000" pitchFamily="2" charset="-78"/>
              </a:rPr>
              <a:t>است. در مطالعه حاضر، از روش بولتزمن شبکه‌ای با مدل سرعت </a:t>
            </a:r>
            <a:r>
              <a:rPr lang="en-US" sz="3000" dirty="0">
                <a:cs typeface="B Titr" panose="00000700000000000000" pitchFamily="2" charset="-78"/>
              </a:rPr>
              <a:t>D2Q13 </a:t>
            </a:r>
            <a:r>
              <a:rPr lang="fa-IR" sz="3000" dirty="0">
                <a:cs typeface="B Titr" panose="00000700000000000000" pitchFamily="2" charset="-78"/>
              </a:rPr>
              <a:t>که دارای سیزده جهت سرعت برای حل جریان در دو بعد می‌باشد، برای شبیه‌سازی جریان سیال درون حفره با درپوش متحرک استفاده شده است. همچنین، از مدل برخورد با یک زمان آرامش و شرایط مرزی متناسب استفاده شده‌است.</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3904618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0000" lnSpcReduction="20000"/>
          </a:bodyPr>
          <a:lstStyle/>
          <a:p>
            <a:endParaRPr lang="en-US" dirty="0" smtClean="0"/>
          </a:p>
          <a:p>
            <a:endParaRPr lang="en-US" dirty="0"/>
          </a:p>
          <a:p>
            <a:pPr algn="just" rtl="1">
              <a:lnSpc>
                <a:spcPct val="150000"/>
              </a:lnSpc>
            </a:pPr>
            <a:r>
              <a:rPr lang="fa-IR" sz="3000" dirty="0" smtClean="0">
                <a:cs typeface="B Titr" panose="00000700000000000000" pitchFamily="2" charset="-78"/>
              </a:rPr>
              <a:t>طبیعت محلی روش بولتزمن شبکه‌ای آن را به یک گزینه مناسب برای نوشتن موازی تبدیل کرده است. در </a:t>
            </a:r>
            <a:r>
              <a:rPr lang="fa-IR" sz="3000" dirty="0">
                <a:cs typeface="B Titr" panose="00000700000000000000" pitchFamily="2" charset="-78"/>
              </a:rPr>
              <a:t>مطالعه حاضر، از روش بولتزمن شبکه‌ای با مدل سرعت </a:t>
            </a:r>
            <a:r>
              <a:rPr lang="en-US" sz="3000" dirty="0">
                <a:cs typeface="B Titr" panose="00000700000000000000" pitchFamily="2" charset="-78"/>
              </a:rPr>
              <a:t>D2Q9 </a:t>
            </a:r>
            <a:r>
              <a:rPr lang="fa-IR" sz="3000" dirty="0">
                <a:cs typeface="B Titr" panose="00000700000000000000" pitchFamily="2" charset="-78"/>
              </a:rPr>
              <a:t>که دارای نه جهت سرعت برای حل جریان در دو بعد می‌باشد، برای شبیه‌سازی جریان سیال تراکم ناپذیر درون حفره با درپوش متحرک استفاده شده است. بعلاوه نتایج برای جریان تراکم ناپذیر دوبعدی بر روی صفحه تخت ارائه شده است. همچنین، از مدل برخورد با چند زمان آرامش و شرایط مرزی متناسب استفاده شده است تا بتوان بر ناپایداری که روش بولتزمن شبکه‌ای برای شبیه‌سازی جریان با اعداد رینولدز بالا روبرو می‌شود غلبه کرد. در کار حاضر از پردازنده‌های گرافیکی برای کاهش زمان حل و موازی سازی کد عددی استفاده شده است و مقدار کاهش زمان اجرای کد نیز ارائه شده است.</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3541516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0000" lnSpcReduction="20000"/>
          </a:bodyPr>
          <a:lstStyle/>
          <a:p>
            <a:endParaRPr lang="en-US" dirty="0" smtClean="0"/>
          </a:p>
          <a:p>
            <a:endParaRPr lang="en-US" dirty="0"/>
          </a:p>
          <a:p>
            <a:pPr algn="just" rtl="1">
              <a:lnSpc>
                <a:spcPct val="150000"/>
              </a:lnSpc>
            </a:pPr>
            <a:r>
              <a:rPr lang="fa-IR" sz="3000" dirty="0" smtClean="0">
                <a:cs typeface="B Titr" panose="00000700000000000000" pitchFamily="2" charset="-78"/>
              </a:rPr>
              <a:t>طبیعت محلی روش بولتزمن شبکه‌ای آن را به یک گزینه مناسب برای نوشتن موازی تبدیل کرده است. در </a:t>
            </a:r>
            <a:r>
              <a:rPr lang="fa-IR" sz="3000" dirty="0">
                <a:cs typeface="B Titr" panose="00000700000000000000" pitchFamily="2" charset="-78"/>
              </a:rPr>
              <a:t>مطالعه حاضر، از روش بولتزمن شبکه‌ای با مدل سرعت </a:t>
            </a:r>
            <a:r>
              <a:rPr lang="en-US" sz="3000" dirty="0">
                <a:cs typeface="B Titr" panose="00000700000000000000" pitchFamily="2" charset="-78"/>
              </a:rPr>
              <a:t>D2Q9 </a:t>
            </a:r>
            <a:r>
              <a:rPr lang="fa-IR" sz="3000" dirty="0">
                <a:cs typeface="B Titr" panose="00000700000000000000" pitchFamily="2" charset="-78"/>
              </a:rPr>
              <a:t>که دارای نه جهت سرعت برای حل جریان در دو بعد می‌باشد، برای شبیه‌سازی جریان سیال تراکم ناپذیر درون حفره با درپوش متحرک استفاده شده است. بعلاوه نتایج برای جریان تراکم ناپذیر دوبعدی بر روی صفحه تخت ارائه شده است. همچنین، از مدل برخورد با چند زمان آرامش و شرایط مرزی متناسب استفاده شده است تا بتوان بر ناپایداری که روش بولتزمن شبکه‌ای برای شبیه‌سازی جریان با اعداد رینولدز بالا روبرو می‌شود غلبه کرد. در کار حاضر از پردازنده‌های گرافیکی برای کاهش زمان حل و موازی سازی کد عددی استفاده شده است و مقدار کاهش زمان اجرای کد نیز ارائه شده است.</a:t>
            </a:r>
            <a:endParaRPr lang="en-US" sz="30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75917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کانتور فشار در حفره با درپوش متحرک برای عدد رینولدز برابر 1000</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descr="F:\Visual Studio 2008\Projects\iman\Re1000\pressure_1000.png"/>
          <p:cNvPicPr/>
          <p:nvPr/>
        </p:nvPicPr>
        <p:blipFill>
          <a:blip r:embed="rId2">
            <a:extLst>
              <a:ext uri="{28A0092B-C50C-407E-A947-70E740481C1C}">
                <a14:useLocalDpi xmlns:a14="http://schemas.microsoft.com/office/drawing/2010/main" val="0"/>
              </a:ext>
            </a:extLst>
          </a:blip>
          <a:srcRect/>
          <a:stretch>
            <a:fillRect/>
          </a:stretch>
        </p:blipFill>
        <p:spPr bwMode="auto">
          <a:xfrm>
            <a:off x="2163127" y="2362200"/>
            <a:ext cx="4618673" cy="3614737"/>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خطوط جریان در حفره با درپوش متحرک برای عدد رینولدز برابر 1000</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2050" name="Picture 2" descr="F:\sarbazi\opendus\Reports\Iman\Re_2\Streamli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286000"/>
            <a:ext cx="4495800" cy="3997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898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پروفیل سرعت در جهت </a:t>
            </a:r>
            <a:r>
              <a:rPr lang="en-US" sz="2400" dirty="0" smtClean="0">
                <a:solidFill>
                  <a:srgbClr val="0000FF"/>
                </a:solidFill>
                <a:cs typeface="B Titr" panose="00000700000000000000" pitchFamily="2" charset="-78"/>
              </a:rPr>
              <a:t>x</a:t>
            </a:r>
            <a:r>
              <a:rPr lang="fa-IR" sz="2400" dirty="0" smtClean="0">
                <a:solidFill>
                  <a:srgbClr val="0000FF"/>
                </a:solidFill>
                <a:cs typeface="B Titr" panose="00000700000000000000" pitchFamily="2" charset="-78"/>
              </a:rPr>
              <a:t> در حفره با درپوش متحرک برای عدد رینولدز برابر 1000</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3074" name="Picture 2" descr="F:\sarbazi\opendus\Reports\Iman\Re_2\Uprof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2277321"/>
            <a:ext cx="4514850" cy="4013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646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lgn="ctr" rtl="1"/>
            <a:r>
              <a:rPr lang="fa-IR" sz="2400" dirty="0" smtClean="0">
                <a:solidFill>
                  <a:srgbClr val="0000FF"/>
                </a:solidFill>
                <a:cs typeface="B Titr" panose="00000700000000000000" pitchFamily="2" charset="-78"/>
              </a:rPr>
              <a:t>پروفیل سرعت در جهت </a:t>
            </a:r>
            <a:r>
              <a:rPr lang="en-US" sz="2400" dirty="0" smtClean="0">
                <a:solidFill>
                  <a:srgbClr val="0000FF"/>
                </a:solidFill>
                <a:cs typeface="B Titr" panose="00000700000000000000" pitchFamily="2" charset="-78"/>
              </a:rPr>
              <a:t>y</a:t>
            </a:r>
            <a:r>
              <a:rPr lang="fa-IR" sz="2400" dirty="0" smtClean="0">
                <a:solidFill>
                  <a:srgbClr val="0000FF"/>
                </a:solidFill>
                <a:cs typeface="B Titr" panose="00000700000000000000" pitchFamily="2" charset="-78"/>
              </a:rPr>
              <a:t> در حفره با درپوش متحرک برای عدد رینولدز برابر 1000</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098" name="Picture 2" descr="F:\sarbazi\opendus\Reports\Iman\Re_2\Vprof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6550" y="2209575"/>
            <a:ext cx="4591050" cy="4081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377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4399</TotalTime>
  <Words>714</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            شبیه‌سازی عددی با استفاده از روش بولتزمن شبکه‌ای و روش‌های با مرتبه بالا اسماعیل دهدشتی  آذر 94 MarketCode.ir    </vt:lpstr>
      <vt:lpstr> </vt:lpstr>
      <vt:lpstr> </vt:lpstr>
      <vt:lpstr> </vt:lpstr>
      <vt:lpstr> </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223</cp:revision>
  <dcterms:created xsi:type="dcterms:W3CDTF">2006-08-16T00:00:00Z</dcterms:created>
  <dcterms:modified xsi:type="dcterms:W3CDTF">2016-04-18T08:08:08Z</dcterms:modified>
</cp:coreProperties>
</file>