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5"/>
  </p:notesMasterIdLst>
  <p:sldIdLst>
    <p:sldId id="366" r:id="rId2"/>
    <p:sldId id="354" r:id="rId3"/>
    <p:sldId id="356" r:id="rId4"/>
    <p:sldId id="368" r:id="rId5"/>
    <p:sldId id="369" r:id="rId6"/>
    <p:sldId id="370" r:id="rId7"/>
    <p:sldId id="380" r:id="rId8"/>
    <p:sldId id="381" r:id="rId9"/>
    <p:sldId id="382" r:id="rId10"/>
    <p:sldId id="383" r:id="rId11"/>
    <p:sldId id="384" r:id="rId12"/>
    <p:sldId id="385" r:id="rId13"/>
    <p:sldId id="386" r:id="rId14"/>
    <p:sldId id="387" r:id="rId15"/>
    <p:sldId id="371" r:id="rId16"/>
    <p:sldId id="372" r:id="rId17"/>
    <p:sldId id="373" r:id="rId18"/>
    <p:sldId id="374"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18" r:id="rId50"/>
    <p:sldId id="419" r:id="rId51"/>
    <p:sldId id="375" r:id="rId52"/>
    <p:sldId id="362" r:id="rId53"/>
    <p:sldId id="36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4/18/2016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4/18/2016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4/18/2016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4/18/2016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4/18/2016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4/18/2016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4/18/2016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4/18/2016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4/18/2016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4/18/2016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4/18/2016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4/18/2016</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4/18/2016</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a:solidFill>
                  <a:srgbClr val="FF0000"/>
                </a:solidFill>
                <a:cs typeface="B Titr" panose="00000700000000000000" pitchFamily="2" charset="-78"/>
              </a:rPr>
              <a:t>شبیه‌سازی عددی با استفاده از روش بولتزمن شبکه‌ای برای جریان‌های با رینولدز </a:t>
            </a:r>
            <a:r>
              <a:rPr lang="fa-IR" sz="3600" dirty="0" smtClean="0">
                <a:solidFill>
                  <a:srgbClr val="FF0000"/>
                </a:solidFill>
                <a:cs typeface="B Titr" panose="00000700000000000000" pitchFamily="2" charset="-78"/>
              </a:rPr>
              <a:t>بالا</a:t>
            </a: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fa-IR" sz="3100" dirty="0" smtClean="0">
                <a:solidFill>
                  <a:srgbClr val="008000"/>
                </a:solidFill>
                <a:cs typeface="B Titr" panose="00000700000000000000" pitchFamily="2" charset="-78"/>
              </a:rPr>
              <a:t>اسماعیل دهدشتی</a:t>
            </a:r>
            <a:r>
              <a:rPr lang="en-US" sz="3100" dirty="0" smtClean="0">
                <a:solidFill>
                  <a:srgbClr val="008000"/>
                </a:solidFill>
                <a:cs typeface="B Titr" panose="00000700000000000000" pitchFamily="2" charset="-78"/>
              </a:rPr>
              <a:t/>
            </a:r>
            <a:br>
              <a:rPr lang="en-US"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
            </a:r>
            <a:br>
              <a:rPr lang="fa-IR" sz="3100" dirty="0" smtClean="0">
                <a:solidFill>
                  <a:srgbClr val="008000"/>
                </a:solidFill>
                <a:cs typeface="B Titr" panose="00000700000000000000" pitchFamily="2" charset="-78"/>
              </a:rPr>
            </a:br>
            <a:r>
              <a:rPr lang="en-US" sz="4000" dirty="0" smtClean="0">
                <a:solidFill>
                  <a:srgbClr val="0000FF"/>
                </a:solidFill>
                <a:latin typeface="Times New Roman" panose="02020603050405020304" pitchFamily="18" charset="0"/>
                <a:cs typeface="Times New Roman" panose="02020603050405020304" pitchFamily="18" charset="0"/>
              </a:rPr>
              <a:t>MarketCode.ir</a:t>
            </a: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Doc\Desktop\ارم دانشگاه ها\mlogo-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636"/>
            <a:ext cx="26670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پروفیل سرعت در جهت </a:t>
            </a:r>
            <a:r>
              <a:rPr lang="en-US" sz="2400" dirty="0" smtClean="0">
                <a:solidFill>
                  <a:srgbClr val="0000FF"/>
                </a:solidFill>
                <a:cs typeface="B Titr" panose="00000700000000000000" pitchFamily="2" charset="-78"/>
              </a:rPr>
              <a:t>y</a:t>
            </a:r>
            <a:r>
              <a:rPr lang="fa-IR" sz="2400" dirty="0" smtClean="0">
                <a:solidFill>
                  <a:srgbClr val="0000FF"/>
                </a:solidFill>
                <a:cs typeface="B Titr" panose="00000700000000000000" pitchFamily="2" charset="-78"/>
              </a:rPr>
              <a:t> در حفره با درپوش متحرک برای عدد رینولدز برابر 3200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or test\re3200-g257\507000\Re3200_vprofile.jpg"/>
          <p:cNvPicPr/>
          <p:nvPr/>
        </p:nvPicPr>
        <p:blipFill>
          <a:blip r:embed="rId2">
            <a:extLst>
              <a:ext uri="{28A0092B-C50C-407E-A947-70E740481C1C}">
                <a14:useLocalDpi xmlns:a14="http://schemas.microsoft.com/office/drawing/2010/main" val="0"/>
              </a:ext>
            </a:extLst>
          </a:blip>
          <a:srcRect/>
          <a:stretch>
            <a:fillRect/>
          </a:stretch>
        </p:blipFill>
        <p:spPr bwMode="auto">
          <a:xfrm>
            <a:off x="1705927" y="1981200"/>
            <a:ext cx="5228273" cy="4648200"/>
          </a:xfrm>
          <a:prstGeom prst="rect">
            <a:avLst/>
          </a:prstGeom>
          <a:noFill/>
          <a:ln>
            <a:noFill/>
          </a:ln>
        </p:spPr>
      </p:pic>
    </p:spTree>
    <p:extLst>
      <p:ext uri="{BB962C8B-B14F-4D97-AF65-F5344CB8AC3E}">
        <p14:creationId xmlns:p14="http://schemas.microsoft.com/office/powerpoint/2010/main" val="1458279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فشار در حفره با درپوش متحرک برای عدد رینولدز برابر 3200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or test\re3200-g257\507000\pressure.png"/>
          <p:cNvPicPr/>
          <p:nvPr/>
        </p:nvPicPr>
        <p:blipFill>
          <a:blip r:embed="rId2">
            <a:extLst>
              <a:ext uri="{28A0092B-C50C-407E-A947-70E740481C1C}">
                <a14:useLocalDpi xmlns:a14="http://schemas.microsoft.com/office/drawing/2010/main" val="0"/>
              </a:ext>
            </a:extLst>
          </a:blip>
          <a:srcRect/>
          <a:stretch>
            <a:fillRect/>
          </a:stretch>
        </p:blipFill>
        <p:spPr bwMode="auto">
          <a:xfrm>
            <a:off x="2086927" y="2057401"/>
            <a:ext cx="4847273" cy="4343400"/>
          </a:xfrm>
          <a:prstGeom prst="rect">
            <a:avLst/>
          </a:prstGeom>
          <a:noFill/>
          <a:ln>
            <a:noFill/>
          </a:ln>
        </p:spPr>
      </p:pic>
    </p:spTree>
    <p:extLst>
      <p:ext uri="{BB962C8B-B14F-4D97-AF65-F5344CB8AC3E}">
        <p14:creationId xmlns:p14="http://schemas.microsoft.com/office/powerpoint/2010/main" val="1000016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خطوط جریان در حفره با درپوش متحرک برای عدد رینولدز برابر 3200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086927" y="2099628"/>
            <a:ext cx="4694873" cy="4148772"/>
          </a:xfrm>
          <a:prstGeom prst="rect">
            <a:avLst/>
          </a:prstGeom>
        </p:spPr>
      </p:pic>
    </p:spTree>
    <p:extLst>
      <p:ext uri="{BB962C8B-B14F-4D97-AF65-F5344CB8AC3E}">
        <p14:creationId xmlns:p14="http://schemas.microsoft.com/office/powerpoint/2010/main" val="1921400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افقی در حفره با درپوش متحرک برای عدد رینولدز برابر 3200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or test\re3200-g257\507000\u.tif"/>
          <p:cNvPicPr/>
          <p:nvPr/>
        </p:nvPicPr>
        <p:blipFill>
          <a:blip r:embed="rId2">
            <a:extLst>
              <a:ext uri="{28A0092B-C50C-407E-A947-70E740481C1C}">
                <a14:useLocalDpi xmlns:a14="http://schemas.microsoft.com/office/drawing/2010/main" val="0"/>
              </a:ext>
            </a:extLst>
          </a:blip>
          <a:srcRect/>
          <a:stretch>
            <a:fillRect/>
          </a:stretch>
        </p:blipFill>
        <p:spPr bwMode="auto">
          <a:xfrm>
            <a:off x="1934527" y="1947863"/>
            <a:ext cx="5228273" cy="4224337"/>
          </a:xfrm>
          <a:prstGeom prst="rect">
            <a:avLst/>
          </a:prstGeom>
          <a:noFill/>
          <a:ln>
            <a:noFill/>
          </a:ln>
        </p:spPr>
      </p:pic>
    </p:spTree>
    <p:extLst>
      <p:ext uri="{BB962C8B-B14F-4D97-AF65-F5344CB8AC3E}">
        <p14:creationId xmlns:p14="http://schemas.microsoft.com/office/powerpoint/2010/main" val="3083595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عمودی در حفره با درپوش متحرک برای عدد رینولدز برابر 3200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or test\re3200-g257\507000\v.tif"/>
          <p:cNvPicPr/>
          <p:nvPr/>
        </p:nvPicPr>
        <p:blipFill>
          <a:blip r:embed="rId2">
            <a:extLst>
              <a:ext uri="{28A0092B-C50C-407E-A947-70E740481C1C}">
                <a14:useLocalDpi xmlns:a14="http://schemas.microsoft.com/office/drawing/2010/main" val="0"/>
              </a:ext>
            </a:extLst>
          </a:blip>
          <a:srcRect/>
          <a:stretch>
            <a:fillRect/>
          </a:stretch>
        </p:blipFill>
        <p:spPr bwMode="auto">
          <a:xfrm>
            <a:off x="2086927" y="1981200"/>
            <a:ext cx="5228273" cy="4419600"/>
          </a:xfrm>
          <a:prstGeom prst="rect">
            <a:avLst/>
          </a:prstGeom>
          <a:noFill/>
          <a:ln>
            <a:noFill/>
          </a:ln>
        </p:spPr>
      </p:pic>
    </p:spTree>
    <p:extLst>
      <p:ext uri="{BB962C8B-B14F-4D97-AF65-F5344CB8AC3E}">
        <p14:creationId xmlns:p14="http://schemas.microsoft.com/office/powerpoint/2010/main" val="176243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a:solidFill>
                  <a:srgbClr val="0000FF"/>
                </a:solidFill>
                <a:cs typeface="B Titr" panose="00000700000000000000" pitchFamily="2" charset="-78"/>
              </a:rPr>
              <a:t>کانتور فشار در حفره با درپوش متحرک برای عدد رینولدز برابر </a:t>
            </a:r>
            <a:r>
              <a:rPr lang="fa-IR" sz="2400" dirty="0" smtClean="0">
                <a:solidFill>
                  <a:srgbClr val="0000FF"/>
                </a:solidFill>
                <a:cs typeface="B Titr" panose="00000700000000000000" pitchFamily="2" charset="-78"/>
              </a:rPr>
              <a:t>5000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122" name="Picture 2" descr="F:\sarbazi\opendus\Reports\Iman\Re_2\Pressure_C_5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74083"/>
            <a:ext cx="4743450" cy="421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49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خطوط جریان در </a:t>
            </a:r>
            <a:r>
              <a:rPr lang="fa-IR" sz="2400" dirty="0">
                <a:solidFill>
                  <a:srgbClr val="0000FF"/>
                </a:solidFill>
                <a:cs typeface="B Titr" panose="00000700000000000000" pitchFamily="2" charset="-78"/>
              </a:rPr>
              <a:t>حفره با درپوش متحرک برای عدد رینولدز برابر </a:t>
            </a:r>
            <a:r>
              <a:rPr lang="fa-IR" sz="2400" dirty="0" smtClean="0">
                <a:solidFill>
                  <a:srgbClr val="0000FF"/>
                </a:solidFill>
                <a:cs typeface="B Titr" panose="00000700000000000000" pitchFamily="2" charset="-78"/>
              </a:rPr>
              <a:t>5000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146" name="Picture 2" descr="F:\sarbazi\opendus\Reports\Iman\Re_2\Streamline_5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057400"/>
            <a:ext cx="4667250" cy="414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791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a:solidFill>
                  <a:srgbClr val="0000FF"/>
                </a:solidFill>
                <a:cs typeface="B Titr" panose="00000700000000000000" pitchFamily="2" charset="-78"/>
              </a:rPr>
              <a:t>پروفیل سرعت در </a:t>
            </a:r>
            <a:r>
              <a:rPr lang="fa-IR" sz="2400" dirty="0" smtClean="0">
                <a:solidFill>
                  <a:srgbClr val="0000FF"/>
                </a:solidFill>
                <a:cs typeface="B Titr" panose="00000700000000000000" pitchFamily="2" charset="-78"/>
              </a:rPr>
              <a:t>جهت </a:t>
            </a:r>
            <a:r>
              <a:rPr lang="en-US" sz="2400" dirty="0" smtClean="0">
                <a:solidFill>
                  <a:srgbClr val="0000FF"/>
                </a:solidFill>
                <a:cs typeface="B Titr" panose="00000700000000000000" pitchFamily="2" charset="-78"/>
              </a:rPr>
              <a:t>x</a:t>
            </a:r>
            <a:r>
              <a:rPr lang="fa-IR" sz="2400" dirty="0" smtClean="0">
                <a:solidFill>
                  <a:srgbClr val="0000FF"/>
                </a:solidFill>
                <a:cs typeface="B Titr" panose="00000700000000000000" pitchFamily="2" charset="-78"/>
              </a:rPr>
              <a:t> در </a:t>
            </a:r>
            <a:r>
              <a:rPr lang="fa-IR" sz="2400" dirty="0">
                <a:solidFill>
                  <a:srgbClr val="0000FF"/>
                </a:solidFill>
                <a:cs typeface="B Titr" panose="00000700000000000000" pitchFamily="2" charset="-78"/>
              </a:rPr>
              <a:t>حفره با درپوش متحرک برای عدد رینولدز برابر </a:t>
            </a:r>
            <a:r>
              <a:rPr lang="fa-IR" sz="2400" dirty="0" smtClean="0">
                <a:solidFill>
                  <a:srgbClr val="0000FF"/>
                </a:solidFill>
                <a:cs typeface="B Titr" panose="00000700000000000000" pitchFamily="2" charset="-78"/>
              </a:rPr>
              <a:t>5000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7170" name="Picture 2" descr="F:\sarbazi\opendus\Reports\Iman\Re_2\Uprofile_5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2345067"/>
            <a:ext cx="4438650" cy="394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872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a:solidFill>
                  <a:srgbClr val="0000FF"/>
                </a:solidFill>
                <a:cs typeface="B Titr" panose="00000700000000000000" pitchFamily="2" charset="-78"/>
              </a:rPr>
              <a:t>پروفیل سرعت در </a:t>
            </a:r>
            <a:r>
              <a:rPr lang="fa-IR" sz="2400" dirty="0" smtClean="0">
                <a:solidFill>
                  <a:srgbClr val="0000FF"/>
                </a:solidFill>
                <a:cs typeface="B Titr" panose="00000700000000000000" pitchFamily="2" charset="-78"/>
              </a:rPr>
              <a:t>جهت </a:t>
            </a:r>
            <a:r>
              <a:rPr lang="en-US" sz="2400" dirty="0" smtClean="0">
                <a:solidFill>
                  <a:srgbClr val="0000FF"/>
                </a:solidFill>
                <a:cs typeface="B Titr" panose="00000700000000000000" pitchFamily="2" charset="-78"/>
              </a:rPr>
              <a:t>y</a:t>
            </a:r>
            <a:r>
              <a:rPr lang="fa-IR" sz="2400" dirty="0" smtClean="0">
                <a:solidFill>
                  <a:srgbClr val="0000FF"/>
                </a:solidFill>
                <a:cs typeface="B Titr" panose="00000700000000000000" pitchFamily="2" charset="-78"/>
              </a:rPr>
              <a:t> در </a:t>
            </a:r>
            <a:r>
              <a:rPr lang="fa-IR" sz="2400" dirty="0">
                <a:solidFill>
                  <a:srgbClr val="0000FF"/>
                </a:solidFill>
                <a:cs typeface="B Titr" panose="00000700000000000000" pitchFamily="2" charset="-78"/>
              </a:rPr>
              <a:t>حفره با درپوش متحرک برای عدد رینولدز برابر </a:t>
            </a:r>
            <a:r>
              <a:rPr lang="fa-IR" sz="2400" dirty="0" smtClean="0">
                <a:solidFill>
                  <a:srgbClr val="0000FF"/>
                </a:solidFill>
                <a:cs typeface="B Titr" panose="00000700000000000000" pitchFamily="2" charset="-78"/>
              </a:rPr>
              <a:t>5000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8194" name="Picture 2" descr="F:\sarbazi\opendus\Reports\Iman\Re_2\Vprofile_5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2209575"/>
            <a:ext cx="4591050" cy="408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019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a:t>
            </a:r>
            <a:r>
              <a:rPr lang="fa-IR" sz="2400" dirty="0">
                <a:solidFill>
                  <a:srgbClr val="0000FF"/>
                </a:solidFill>
                <a:cs typeface="B Titr" panose="00000700000000000000" pitchFamily="2" charset="-78"/>
              </a:rPr>
              <a:t>سرعت </a:t>
            </a:r>
            <a:r>
              <a:rPr lang="fa-IR" sz="2400" dirty="0" smtClean="0">
                <a:solidFill>
                  <a:srgbClr val="0000FF"/>
                </a:solidFill>
                <a:cs typeface="B Titr" panose="00000700000000000000" pitchFamily="2" charset="-78"/>
              </a:rPr>
              <a:t>عمودی در </a:t>
            </a:r>
            <a:r>
              <a:rPr lang="fa-IR" sz="2400" dirty="0">
                <a:solidFill>
                  <a:srgbClr val="0000FF"/>
                </a:solidFill>
                <a:cs typeface="B Titr" panose="00000700000000000000" pitchFamily="2" charset="-78"/>
              </a:rPr>
              <a:t>حفره با درپوش متحرک برای عدد رینولدز برابر </a:t>
            </a:r>
            <a:r>
              <a:rPr lang="fa-IR" sz="2400" dirty="0" smtClean="0">
                <a:solidFill>
                  <a:srgbClr val="0000FF"/>
                </a:solidFill>
                <a:cs typeface="B Titr" panose="00000700000000000000" pitchFamily="2" charset="-78"/>
              </a:rPr>
              <a:t>5000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or test\re5000-g250-new\448000\u.tif"/>
          <p:cNvPicPr/>
          <p:nvPr/>
        </p:nvPicPr>
        <p:blipFill>
          <a:blip r:embed="rId2">
            <a:extLst>
              <a:ext uri="{28A0092B-C50C-407E-A947-70E740481C1C}">
                <a14:useLocalDpi xmlns:a14="http://schemas.microsoft.com/office/drawing/2010/main" val="0"/>
              </a:ext>
            </a:extLst>
          </a:blip>
          <a:srcRect/>
          <a:stretch>
            <a:fillRect/>
          </a:stretch>
        </p:blipFill>
        <p:spPr bwMode="auto">
          <a:xfrm>
            <a:off x="2086927" y="2176463"/>
            <a:ext cx="4923473" cy="4148137"/>
          </a:xfrm>
          <a:prstGeom prst="rect">
            <a:avLst/>
          </a:prstGeom>
          <a:noFill/>
          <a:ln>
            <a:noFill/>
          </a:ln>
        </p:spPr>
      </p:pic>
    </p:spTree>
    <p:extLst>
      <p:ext uri="{BB962C8B-B14F-4D97-AF65-F5344CB8AC3E}">
        <p14:creationId xmlns:p14="http://schemas.microsoft.com/office/powerpoint/2010/main" val="342335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fontScale="77500" lnSpcReduction="20000"/>
          </a:bodyPr>
          <a:lstStyle/>
          <a:p>
            <a:endParaRPr lang="en-US" dirty="0" smtClean="0"/>
          </a:p>
          <a:p>
            <a:endParaRPr lang="en-US" dirty="0"/>
          </a:p>
          <a:p>
            <a:pPr algn="just" rtl="1">
              <a:lnSpc>
                <a:spcPct val="150000"/>
              </a:lnSpc>
            </a:pPr>
            <a:r>
              <a:rPr lang="fa-IR" sz="3000" dirty="0">
                <a:cs typeface="B Titr" panose="00000700000000000000" pitchFamily="2" charset="-78"/>
              </a:rPr>
              <a:t>روش بولتزمن شبکه‌ای یک روش برجسته برای شبیه‌سازی جریان سیال دوفاز و جریان در مقیاس میکرو می‌باشد. شبیه‌سازی عددی جریان سیال با اعداد رینولدز بالا یک چالش غیر قابل اجتناب است. در مطالعه حاضر، از روش بولتزمن شبکه‌ای با مدل سرعت </a:t>
            </a:r>
            <a:r>
              <a:rPr lang="en-US" sz="3000" dirty="0">
                <a:cs typeface="B Titr" panose="00000700000000000000" pitchFamily="2" charset="-78"/>
              </a:rPr>
              <a:t>D2Q9 </a:t>
            </a:r>
            <a:r>
              <a:rPr lang="fa-IR" sz="3000" dirty="0">
                <a:cs typeface="B Titr" panose="00000700000000000000" pitchFamily="2" charset="-78"/>
              </a:rPr>
              <a:t>که دارای نه جهت سرعت برای حل جریان در دو بعد می‌باشد، برای شبیه‌سازی جریان سیال درون حفره با درپوش متحرک استفاده شده است. همچنین، از مدل برخورد با چند زمان آرامش و شرایط مرزی متناسب استفاده شده است تا بتوان بر ناپایداری که روش بولتزمن شبکه‌ای برای شبیه‌سازی جریان با اعداد رینولدز بالا روبرو می‌شود غلبه کرد.</a:t>
            </a:r>
            <a:endParaRPr lang="en-US" sz="3000" dirty="0"/>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a:t>
            </a:r>
            <a:r>
              <a:rPr lang="fa-IR" sz="2400" dirty="0">
                <a:solidFill>
                  <a:srgbClr val="0000FF"/>
                </a:solidFill>
                <a:cs typeface="B Titr" panose="00000700000000000000" pitchFamily="2" charset="-78"/>
              </a:rPr>
              <a:t>سرعت </a:t>
            </a:r>
            <a:r>
              <a:rPr lang="fa-IR" sz="2400" dirty="0" smtClean="0">
                <a:solidFill>
                  <a:srgbClr val="0000FF"/>
                </a:solidFill>
                <a:cs typeface="B Titr" panose="00000700000000000000" pitchFamily="2" charset="-78"/>
              </a:rPr>
              <a:t>افقی در </a:t>
            </a:r>
            <a:r>
              <a:rPr lang="fa-IR" sz="2400" dirty="0">
                <a:solidFill>
                  <a:srgbClr val="0000FF"/>
                </a:solidFill>
                <a:cs typeface="B Titr" panose="00000700000000000000" pitchFamily="2" charset="-78"/>
              </a:rPr>
              <a:t>حفره با درپوش متحرک برای عدد رینولدز برابر </a:t>
            </a:r>
            <a:r>
              <a:rPr lang="fa-IR" sz="2400" dirty="0" smtClean="0">
                <a:solidFill>
                  <a:srgbClr val="0000FF"/>
                </a:solidFill>
                <a:cs typeface="B Titr" panose="00000700000000000000" pitchFamily="2" charset="-78"/>
              </a:rPr>
              <a:t>5000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or test\re5000-g250-new\448000\v.tif"/>
          <p:cNvPicPr/>
          <p:nvPr/>
        </p:nvPicPr>
        <p:blipFill>
          <a:blip r:embed="rId2">
            <a:extLst>
              <a:ext uri="{28A0092B-C50C-407E-A947-70E740481C1C}">
                <a14:useLocalDpi xmlns:a14="http://schemas.microsoft.com/office/drawing/2010/main" val="0"/>
              </a:ext>
            </a:extLst>
          </a:blip>
          <a:srcRect/>
          <a:stretch>
            <a:fillRect/>
          </a:stretch>
        </p:blipFill>
        <p:spPr bwMode="auto">
          <a:xfrm>
            <a:off x="2086927" y="2252663"/>
            <a:ext cx="4999673" cy="4071937"/>
          </a:xfrm>
          <a:prstGeom prst="rect">
            <a:avLst/>
          </a:prstGeom>
          <a:noFill/>
          <a:ln>
            <a:noFill/>
          </a:ln>
        </p:spPr>
      </p:pic>
    </p:spTree>
    <p:extLst>
      <p:ext uri="{BB962C8B-B14F-4D97-AF65-F5344CB8AC3E}">
        <p14:creationId xmlns:p14="http://schemas.microsoft.com/office/powerpoint/2010/main" val="3188291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فشار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100\234000ts\pressure.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438400"/>
            <a:ext cx="4618673" cy="3538537"/>
          </a:xfrm>
          <a:prstGeom prst="rect">
            <a:avLst/>
          </a:prstGeom>
          <a:noFill/>
          <a:ln>
            <a:noFill/>
          </a:ln>
        </p:spPr>
      </p:pic>
    </p:spTree>
    <p:extLst>
      <p:ext uri="{BB962C8B-B14F-4D97-AF65-F5344CB8AC3E}">
        <p14:creationId xmlns:p14="http://schemas.microsoft.com/office/powerpoint/2010/main" val="829922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خطوط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lat plate\pressure BC top and output\Re100\234000ts\streamline.tif"/>
          <p:cNvPicPr/>
          <p:nvPr/>
        </p:nvPicPr>
        <p:blipFill>
          <a:blip r:embed="rId2">
            <a:extLst>
              <a:ext uri="{28A0092B-C50C-407E-A947-70E740481C1C}">
                <a14:useLocalDpi xmlns:a14="http://schemas.microsoft.com/office/drawing/2010/main" val="0"/>
              </a:ext>
            </a:extLst>
          </a:blip>
          <a:srcRect/>
          <a:stretch>
            <a:fillRect/>
          </a:stretch>
        </p:blipFill>
        <p:spPr bwMode="auto">
          <a:xfrm>
            <a:off x="1704975" y="2286000"/>
            <a:ext cx="4467225" cy="3690937"/>
          </a:xfrm>
          <a:prstGeom prst="rect">
            <a:avLst/>
          </a:prstGeom>
          <a:noFill/>
          <a:ln>
            <a:noFill/>
          </a:ln>
        </p:spPr>
      </p:pic>
    </p:spTree>
    <p:extLst>
      <p:ext uri="{BB962C8B-B14F-4D97-AF65-F5344CB8AC3E}">
        <p14:creationId xmlns:p14="http://schemas.microsoft.com/office/powerpoint/2010/main" val="2402914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افقی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100\234000ts\u.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1828800"/>
            <a:ext cx="5075873" cy="4148137"/>
          </a:xfrm>
          <a:prstGeom prst="rect">
            <a:avLst/>
          </a:prstGeom>
          <a:noFill/>
          <a:ln>
            <a:noFill/>
          </a:ln>
        </p:spPr>
      </p:pic>
    </p:spTree>
    <p:extLst>
      <p:ext uri="{BB962C8B-B14F-4D97-AF65-F5344CB8AC3E}">
        <p14:creationId xmlns:p14="http://schemas.microsoft.com/office/powerpoint/2010/main" val="1648967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عمودی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lat plate\pressure BC top and output\Re100\234000ts\v.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1828800"/>
            <a:ext cx="4847273" cy="4148137"/>
          </a:xfrm>
          <a:prstGeom prst="rect">
            <a:avLst/>
          </a:prstGeom>
          <a:noFill/>
          <a:ln>
            <a:noFill/>
          </a:ln>
        </p:spPr>
      </p:pic>
    </p:spTree>
    <p:extLst>
      <p:ext uri="{BB962C8B-B14F-4D97-AF65-F5344CB8AC3E}">
        <p14:creationId xmlns:p14="http://schemas.microsoft.com/office/powerpoint/2010/main" val="2902587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فشار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136</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136\pressure.tif"/>
          <p:cNvPicPr/>
          <p:nvPr/>
        </p:nvPicPr>
        <p:blipFill>
          <a:blip r:embed="rId2">
            <a:extLst>
              <a:ext uri="{28A0092B-C50C-407E-A947-70E740481C1C}">
                <a14:useLocalDpi xmlns:a14="http://schemas.microsoft.com/office/drawing/2010/main" val="0"/>
              </a:ext>
            </a:extLst>
          </a:blip>
          <a:srcRect/>
          <a:stretch>
            <a:fillRect/>
          </a:stretch>
        </p:blipFill>
        <p:spPr bwMode="auto">
          <a:xfrm>
            <a:off x="1704975" y="2057400"/>
            <a:ext cx="4619625" cy="3919537"/>
          </a:xfrm>
          <a:prstGeom prst="rect">
            <a:avLst/>
          </a:prstGeom>
          <a:noFill/>
          <a:ln>
            <a:noFill/>
          </a:ln>
        </p:spPr>
      </p:pic>
    </p:spTree>
    <p:extLst>
      <p:ext uri="{BB962C8B-B14F-4D97-AF65-F5344CB8AC3E}">
        <p14:creationId xmlns:p14="http://schemas.microsoft.com/office/powerpoint/2010/main" val="3498321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خطوط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136</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lat plate\pressure BC top and output\re136\streamline.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1905000"/>
            <a:ext cx="5380673" cy="4071937"/>
          </a:xfrm>
          <a:prstGeom prst="rect">
            <a:avLst/>
          </a:prstGeom>
          <a:noFill/>
          <a:ln>
            <a:noFill/>
          </a:ln>
        </p:spPr>
      </p:pic>
    </p:spTree>
    <p:extLst>
      <p:ext uri="{BB962C8B-B14F-4D97-AF65-F5344CB8AC3E}">
        <p14:creationId xmlns:p14="http://schemas.microsoft.com/office/powerpoint/2010/main" val="1608822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مولفه افقی سرعت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136</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136\u.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057400"/>
            <a:ext cx="4999673" cy="3919537"/>
          </a:xfrm>
          <a:prstGeom prst="rect">
            <a:avLst/>
          </a:prstGeom>
          <a:noFill/>
          <a:ln>
            <a:noFill/>
          </a:ln>
        </p:spPr>
      </p:pic>
    </p:spTree>
    <p:extLst>
      <p:ext uri="{BB962C8B-B14F-4D97-AF65-F5344CB8AC3E}">
        <p14:creationId xmlns:p14="http://schemas.microsoft.com/office/powerpoint/2010/main" val="2693942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مولفه عمودی سرعت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136</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lat plate\pressure BC top and output\re136\v.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057400"/>
            <a:ext cx="5075873" cy="3919537"/>
          </a:xfrm>
          <a:prstGeom prst="rect">
            <a:avLst/>
          </a:prstGeom>
          <a:noFill/>
          <a:ln>
            <a:noFill/>
          </a:ln>
        </p:spPr>
      </p:pic>
    </p:spTree>
    <p:extLst>
      <p:ext uri="{BB962C8B-B14F-4D97-AF65-F5344CB8AC3E}">
        <p14:creationId xmlns:p14="http://schemas.microsoft.com/office/powerpoint/2010/main" val="1690300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فشار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160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160\106000\pressure.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209800"/>
            <a:ext cx="4923473" cy="3767137"/>
          </a:xfrm>
          <a:prstGeom prst="rect">
            <a:avLst/>
          </a:prstGeom>
          <a:noFill/>
          <a:ln>
            <a:noFill/>
          </a:ln>
        </p:spPr>
      </p:pic>
    </p:spTree>
    <p:extLst>
      <p:ext uri="{BB962C8B-B14F-4D97-AF65-F5344CB8AC3E}">
        <p14:creationId xmlns:p14="http://schemas.microsoft.com/office/powerpoint/2010/main" val="1706941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کانتور فشار در حفره با درپوش متحرک برای عدد رینولدز برابر 1000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iman\Re1000\pressure_1000.png"/>
          <p:cNvPicPr/>
          <p:nvPr/>
        </p:nvPicPr>
        <p:blipFill>
          <a:blip r:embed="rId2">
            <a:extLst>
              <a:ext uri="{28A0092B-C50C-407E-A947-70E740481C1C}">
                <a14:useLocalDpi xmlns:a14="http://schemas.microsoft.com/office/drawing/2010/main" val="0"/>
              </a:ext>
            </a:extLst>
          </a:blip>
          <a:srcRect/>
          <a:stretch>
            <a:fillRect/>
          </a:stretch>
        </p:blipFill>
        <p:spPr bwMode="auto">
          <a:xfrm>
            <a:off x="2163127" y="2362200"/>
            <a:ext cx="4618673" cy="3614737"/>
          </a:xfrm>
          <a:prstGeom prst="rect">
            <a:avLst/>
          </a:prstGeom>
          <a:noFill/>
          <a:ln>
            <a:noFill/>
          </a:ln>
        </p:spPr>
      </p:pic>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خطوط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160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lat plate\pressure BC top and output\re160\106000\streamline.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057400"/>
            <a:ext cx="5228273" cy="3919537"/>
          </a:xfrm>
          <a:prstGeom prst="rect">
            <a:avLst/>
          </a:prstGeom>
          <a:noFill/>
          <a:ln>
            <a:noFill/>
          </a:ln>
        </p:spPr>
      </p:pic>
    </p:spTree>
    <p:extLst>
      <p:ext uri="{BB962C8B-B14F-4D97-AF65-F5344CB8AC3E}">
        <p14:creationId xmlns:p14="http://schemas.microsoft.com/office/powerpoint/2010/main" val="1192943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افقی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160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160\106000\u.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057400"/>
            <a:ext cx="4923473" cy="3919537"/>
          </a:xfrm>
          <a:prstGeom prst="rect">
            <a:avLst/>
          </a:prstGeom>
          <a:noFill/>
          <a:ln>
            <a:noFill/>
          </a:ln>
        </p:spPr>
      </p:pic>
    </p:spTree>
    <p:extLst>
      <p:ext uri="{BB962C8B-B14F-4D97-AF65-F5344CB8AC3E}">
        <p14:creationId xmlns:p14="http://schemas.microsoft.com/office/powerpoint/2010/main" val="4018259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عمودی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160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lat plate\pressure BC top and output\re160\106000\v.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286000"/>
            <a:ext cx="5380673" cy="4224337"/>
          </a:xfrm>
          <a:prstGeom prst="rect">
            <a:avLst/>
          </a:prstGeom>
          <a:noFill/>
          <a:ln>
            <a:noFill/>
          </a:ln>
        </p:spPr>
      </p:pic>
    </p:spTree>
    <p:extLst>
      <p:ext uri="{BB962C8B-B14F-4D97-AF65-F5344CB8AC3E}">
        <p14:creationId xmlns:p14="http://schemas.microsoft.com/office/powerpoint/2010/main" val="1557938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فشار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500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500\pressure.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286000"/>
            <a:ext cx="5228273" cy="3690937"/>
          </a:xfrm>
          <a:prstGeom prst="rect">
            <a:avLst/>
          </a:prstGeom>
          <a:noFill/>
          <a:ln>
            <a:noFill/>
          </a:ln>
        </p:spPr>
      </p:pic>
    </p:spTree>
    <p:extLst>
      <p:ext uri="{BB962C8B-B14F-4D97-AF65-F5344CB8AC3E}">
        <p14:creationId xmlns:p14="http://schemas.microsoft.com/office/powerpoint/2010/main" val="1774887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خطوط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500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lat plate\pressure BC top and output\re500\streamline.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057400"/>
            <a:ext cx="4999673" cy="3919537"/>
          </a:xfrm>
          <a:prstGeom prst="rect">
            <a:avLst/>
          </a:prstGeom>
          <a:noFill/>
          <a:ln>
            <a:noFill/>
          </a:ln>
        </p:spPr>
      </p:pic>
    </p:spTree>
    <p:extLst>
      <p:ext uri="{BB962C8B-B14F-4D97-AF65-F5344CB8AC3E}">
        <p14:creationId xmlns:p14="http://schemas.microsoft.com/office/powerpoint/2010/main" val="2828030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افقی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500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500\u.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1905000"/>
            <a:ext cx="4999673" cy="4071937"/>
          </a:xfrm>
          <a:prstGeom prst="rect">
            <a:avLst/>
          </a:prstGeom>
          <a:noFill/>
          <a:ln>
            <a:noFill/>
          </a:ln>
        </p:spPr>
      </p:pic>
    </p:spTree>
    <p:extLst>
      <p:ext uri="{BB962C8B-B14F-4D97-AF65-F5344CB8AC3E}">
        <p14:creationId xmlns:p14="http://schemas.microsoft.com/office/powerpoint/2010/main" val="909399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عمودی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500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lat plate\pressure BC top and output\re500\v.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1981200"/>
            <a:ext cx="5228273" cy="3995737"/>
          </a:xfrm>
          <a:prstGeom prst="rect">
            <a:avLst/>
          </a:prstGeom>
          <a:noFill/>
          <a:ln>
            <a:noFill/>
          </a:ln>
        </p:spPr>
      </p:pic>
    </p:spTree>
    <p:extLst>
      <p:ext uri="{BB962C8B-B14F-4D97-AF65-F5344CB8AC3E}">
        <p14:creationId xmlns:p14="http://schemas.microsoft.com/office/powerpoint/2010/main" val="3961513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فشار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1000-87000ts\pressure.tif"/>
          <p:cNvPicPr/>
          <p:nvPr/>
        </p:nvPicPr>
        <p:blipFill>
          <a:blip r:embed="rId2">
            <a:extLst>
              <a:ext uri="{28A0092B-C50C-407E-A947-70E740481C1C}">
                <a14:useLocalDpi xmlns:a14="http://schemas.microsoft.com/office/drawing/2010/main" val="0"/>
              </a:ext>
            </a:extLst>
          </a:blip>
          <a:srcRect/>
          <a:stretch>
            <a:fillRect/>
          </a:stretch>
        </p:blipFill>
        <p:spPr bwMode="auto">
          <a:xfrm>
            <a:off x="1782127" y="2024063"/>
            <a:ext cx="4847273" cy="4148137"/>
          </a:xfrm>
          <a:prstGeom prst="rect">
            <a:avLst/>
          </a:prstGeom>
          <a:noFill/>
          <a:ln>
            <a:noFill/>
          </a:ln>
        </p:spPr>
      </p:pic>
    </p:spTree>
    <p:extLst>
      <p:ext uri="{BB962C8B-B14F-4D97-AF65-F5344CB8AC3E}">
        <p14:creationId xmlns:p14="http://schemas.microsoft.com/office/powerpoint/2010/main" val="26868020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خطوط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lat plate\pressure BC top and output\Re1000-87000ts\streamline.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1905000"/>
            <a:ext cx="5152073" cy="4071937"/>
          </a:xfrm>
          <a:prstGeom prst="rect">
            <a:avLst/>
          </a:prstGeom>
          <a:noFill/>
          <a:ln>
            <a:noFill/>
          </a:ln>
        </p:spPr>
      </p:pic>
    </p:spTree>
    <p:extLst>
      <p:ext uri="{BB962C8B-B14F-4D97-AF65-F5344CB8AC3E}">
        <p14:creationId xmlns:p14="http://schemas.microsoft.com/office/powerpoint/2010/main" val="3032954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افقی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1000-87000ts\u.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1905000"/>
            <a:ext cx="4923473" cy="4071937"/>
          </a:xfrm>
          <a:prstGeom prst="rect">
            <a:avLst/>
          </a:prstGeom>
          <a:noFill/>
          <a:ln>
            <a:noFill/>
          </a:ln>
        </p:spPr>
      </p:pic>
    </p:spTree>
    <p:extLst>
      <p:ext uri="{BB962C8B-B14F-4D97-AF65-F5344CB8AC3E}">
        <p14:creationId xmlns:p14="http://schemas.microsoft.com/office/powerpoint/2010/main" val="884755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خطوط جریان در حفره با درپوش متحرک برای عدد رینولدز برابر 1000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2050" name="Picture 2" descr="F:\sarbazi\opendus\Reports\Iman\Re_2\Stream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0"/>
            <a:ext cx="4495800" cy="399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98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عمودی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lat plate\pressure BC top and output\Re1000-87000ts\v.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286000"/>
            <a:ext cx="5685473" cy="3690937"/>
          </a:xfrm>
          <a:prstGeom prst="rect">
            <a:avLst/>
          </a:prstGeom>
          <a:noFill/>
          <a:ln>
            <a:noFill/>
          </a:ln>
        </p:spPr>
      </p:pic>
    </p:spTree>
    <p:extLst>
      <p:ext uri="{BB962C8B-B14F-4D97-AF65-F5344CB8AC3E}">
        <p14:creationId xmlns:p14="http://schemas.microsoft.com/office/powerpoint/2010/main" val="42040920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فشار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1300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1333.33\pressure.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286000"/>
            <a:ext cx="4847273" cy="3690937"/>
          </a:xfrm>
          <a:prstGeom prst="rect">
            <a:avLst/>
          </a:prstGeom>
          <a:noFill/>
          <a:ln>
            <a:noFill/>
          </a:ln>
        </p:spPr>
      </p:pic>
    </p:spTree>
    <p:extLst>
      <p:ext uri="{BB962C8B-B14F-4D97-AF65-F5344CB8AC3E}">
        <p14:creationId xmlns:p14="http://schemas.microsoft.com/office/powerpoint/2010/main" val="518365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خطوط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1300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1333.33\streamline.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133600"/>
            <a:ext cx="4923473" cy="3843337"/>
          </a:xfrm>
          <a:prstGeom prst="rect">
            <a:avLst/>
          </a:prstGeom>
          <a:noFill/>
          <a:ln>
            <a:noFill/>
          </a:ln>
        </p:spPr>
      </p:pic>
    </p:spTree>
    <p:extLst>
      <p:ext uri="{BB962C8B-B14F-4D97-AF65-F5344CB8AC3E}">
        <p14:creationId xmlns:p14="http://schemas.microsoft.com/office/powerpoint/2010/main" val="1373149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افقی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1300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lat plate\pressure BC top and output\Re1333.33\u.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209800"/>
            <a:ext cx="5152073" cy="3767137"/>
          </a:xfrm>
          <a:prstGeom prst="rect">
            <a:avLst/>
          </a:prstGeom>
          <a:noFill/>
          <a:ln>
            <a:noFill/>
          </a:ln>
        </p:spPr>
      </p:pic>
    </p:spTree>
    <p:extLst>
      <p:ext uri="{BB962C8B-B14F-4D97-AF65-F5344CB8AC3E}">
        <p14:creationId xmlns:p14="http://schemas.microsoft.com/office/powerpoint/2010/main" val="1912520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عمودی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1300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1333.33\v.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286000"/>
            <a:ext cx="5152073" cy="3690937"/>
          </a:xfrm>
          <a:prstGeom prst="rect">
            <a:avLst/>
          </a:prstGeom>
          <a:noFill/>
          <a:ln>
            <a:noFill/>
          </a:ln>
        </p:spPr>
      </p:pic>
    </p:spTree>
    <p:extLst>
      <p:ext uri="{BB962C8B-B14F-4D97-AF65-F5344CB8AC3E}">
        <p14:creationId xmlns:p14="http://schemas.microsoft.com/office/powerpoint/2010/main" val="2624818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فشار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3400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7" name="Picture 6" descr="F:\Visual Studio 2008\Projects\flat plate\pressure BC top and output\Re3420\g600-250-20-590\100000ts\pressure.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057400"/>
            <a:ext cx="4999673" cy="3919537"/>
          </a:xfrm>
          <a:prstGeom prst="rect">
            <a:avLst/>
          </a:prstGeom>
          <a:noFill/>
          <a:ln>
            <a:noFill/>
          </a:ln>
        </p:spPr>
      </p:pic>
    </p:spTree>
    <p:extLst>
      <p:ext uri="{BB962C8B-B14F-4D97-AF65-F5344CB8AC3E}">
        <p14:creationId xmlns:p14="http://schemas.microsoft.com/office/powerpoint/2010/main" val="3822739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خطوط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3400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3420\g600-250-20-590\100000ts\streamline.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133600"/>
            <a:ext cx="5075873" cy="3843337"/>
          </a:xfrm>
          <a:prstGeom prst="rect">
            <a:avLst/>
          </a:prstGeom>
          <a:noFill/>
          <a:ln>
            <a:noFill/>
          </a:ln>
        </p:spPr>
      </p:pic>
    </p:spTree>
    <p:extLst>
      <p:ext uri="{BB962C8B-B14F-4D97-AF65-F5344CB8AC3E}">
        <p14:creationId xmlns:p14="http://schemas.microsoft.com/office/powerpoint/2010/main" val="23913102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افقی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3400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flat plate\pressure BC top and output\Re3420\g600-250-20-590\100000ts\u.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057400"/>
            <a:ext cx="5228273" cy="3919537"/>
          </a:xfrm>
          <a:prstGeom prst="rect">
            <a:avLst/>
          </a:prstGeom>
          <a:noFill/>
          <a:ln>
            <a:noFill/>
          </a:ln>
        </p:spPr>
      </p:pic>
    </p:spTree>
    <p:extLst>
      <p:ext uri="{BB962C8B-B14F-4D97-AF65-F5344CB8AC3E}">
        <p14:creationId xmlns:p14="http://schemas.microsoft.com/office/powerpoint/2010/main" val="15795970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عمودی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3400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lat plate\pressure BC top and output\Re3420\g600-250-20-590\100000ts\v.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057400"/>
            <a:ext cx="5228273" cy="3919537"/>
          </a:xfrm>
          <a:prstGeom prst="rect">
            <a:avLst/>
          </a:prstGeom>
          <a:noFill/>
          <a:ln>
            <a:noFill/>
          </a:ln>
        </p:spPr>
      </p:pic>
    </p:spTree>
    <p:extLst>
      <p:ext uri="{BB962C8B-B14F-4D97-AF65-F5344CB8AC3E}">
        <p14:creationId xmlns:p14="http://schemas.microsoft.com/office/powerpoint/2010/main" val="15377514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پروفیل سرعت جریان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3400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p:cNvPicPr/>
          <p:nvPr/>
        </p:nvPicPr>
        <p:blipFill>
          <a:blip r:embed="rId2"/>
          <a:stretch>
            <a:fillRect/>
          </a:stretch>
        </p:blipFill>
        <p:spPr>
          <a:xfrm>
            <a:off x="1871662" y="2057400"/>
            <a:ext cx="5400675" cy="4352925"/>
          </a:xfrm>
          <a:prstGeom prst="rect">
            <a:avLst/>
          </a:prstGeom>
        </p:spPr>
      </p:pic>
    </p:spTree>
    <p:extLst>
      <p:ext uri="{BB962C8B-B14F-4D97-AF65-F5344CB8AC3E}">
        <p14:creationId xmlns:p14="http://schemas.microsoft.com/office/powerpoint/2010/main" val="1350208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پروفیل سرعت در جهت </a:t>
            </a:r>
            <a:r>
              <a:rPr lang="en-US" sz="2400" dirty="0" smtClean="0">
                <a:solidFill>
                  <a:srgbClr val="0000FF"/>
                </a:solidFill>
                <a:cs typeface="B Titr" panose="00000700000000000000" pitchFamily="2" charset="-78"/>
              </a:rPr>
              <a:t>x</a:t>
            </a:r>
            <a:r>
              <a:rPr lang="fa-IR" sz="2400" dirty="0" smtClean="0">
                <a:solidFill>
                  <a:srgbClr val="0000FF"/>
                </a:solidFill>
                <a:cs typeface="B Titr" panose="00000700000000000000" pitchFamily="2" charset="-78"/>
              </a:rPr>
              <a:t> در حفره با درپوش متحرک برای عدد رینولدز برابر 1000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3074" name="Picture 2" descr="F:\sarbazi\opendus\Reports\Iman\Re_2\Uprof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2277321"/>
            <a:ext cx="4514850" cy="401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6465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ضریب اصطکاک بر روی صفحه تخت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3400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p:cNvPicPr/>
          <p:nvPr/>
        </p:nvPicPr>
        <p:blipFill>
          <a:blip r:embed="rId2"/>
          <a:stretch>
            <a:fillRect/>
          </a:stretch>
        </p:blipFill>
        <p:spPr>
          <a:xfrm>
            <a:off x="2000250" y="2209800"/>
            <a:ext cx="5143500" cy="4324350"/>
          </a:xfrm>
          <a:prstGeom prst="rect">
            <a:avLst/>
          </a:prstGeom>
        </p:spPr>
      </p:pic>
    </p:spTree>
    <p:extLst>
      <p:ext uri="{BB962C8B-B14F-4D97-AF65-F5344CB8AC3E}">
        <p14:creationId xmlns:p14="http://schemas.microsoft.com/office/powerpoint/2010/main" val="39210633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a:solidFill>
                  <a:srgbClr val="0000FF"/>
                </a:solidFill>
                <a:cs typeface="B Titr" panose="00000700000000000000" pitchFamily="2" charset="-78"/>
              </a:rPr>
              <a:t>کانتور فشار در حفره با درپوش </a:t>
            </a:r>
            <a:r>
              <a:rPr lang="fa-IR" sz="2400" dirty="0" smtClean="0">
                <a:solidFill>
                  <a:srgbClr val="0000FF"/>
                </a:solidFill>
                <a:cs typeface="B Titr" panose="00000700000000000000" pitchFamily="2" charset="-78"/>
              </a:rPr>
              <a:t>متحرک </a:t>
            </a:r>
            <a:r>
              <a:rPr lang="fa-IR" sz="2400" dirty="0">
                <a:solidFill>
                  <a:srgbClr val="0000FF"/>
                </a:solidFill>
                <a:cs typeface="B Titr" panose="00000700000000000000" pitchFamily="2" charset="-78"/>
              </a:rPr>
              <a:t>برای عدد رینولدز برابر </a:t>
            </a:r>
            <a:r>
              <a:rPr lang="fa-IR" sz="2400" dirty="0" smtClean="0">
                <a:solidFill>
                  <a:srgbClr val="0000FF"/>
                </a:solidFill>
                <a:cs typeface="B Titr" panose="00000700000000000000" pitchFamily="2" charset="-78"/>
              </a:rPr>
              <a:t>5000 با استفاده از روش بولتزمن مرتبه بالا</a:t>
            </a: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for test\re5000-g250-new\448000\pressure_5000.tif"/>
          <p:cNvPicPr/>
          <p:nvPr/>
        </p:nvPicPr>
        <p:blipFill>
          <a:blip r:embed="rId2">
            <a:extLst>
              <a:ext uri="{28A0092B-C50C-407E-A947-70E740481C1C}">
                <a14:useLocalDpi xmlns:a14="http://schemas.microsoft.com/office/drawing/2010/main" val="0"/>
              </a:ext>
            </a:extLst>
          </a:blip>
          <a:srcRect/>
          <a:stretch>
            <a:fillRect/>
          </a:stretch>
        </p:blipFill>
        <p:spPr bwMode="auto">
          <a:xfrm>
            <a:off x="2544127" y="2286000"/>
            <a:ext cx="4771073" cy="4331970"/>
          </a:xfrm>
          <a:prstGeom prst="rect">
            <a:avLst/>
          </a:prstGeom>
          <a:noFill/>
          <a:ln>
            <a:noFill/>
          </a:ln>
        </p:spPr>
      </p:pic>
    </p:spTree>
    <p:extLst>
      <p:ext uri="{BB962C8B-B14F-4D97-AF65-F5344CB8AC3E}">
        <p14:creationId xmlns:p14="http://schemas.microsoft.com/office/powerpoint/2010/main" val="39764239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711892"/>
          </a:xfrm>
        </p:spPr>
        <p:txBody>
          <a:bodyPr>
            <a:noAutofit/>
          </a:bodyPr>
          <a:lstStyle/>
          <a:p>
            <a:pPr marL="109728" indent="0" algn="r" rtl="1">
              <a:lnSpc>
                <a:spcPct val="150000"/>
              </a:lnSpc>
              <a:buNone/>
            </a:pPr>
            <a:r>
              <a:rPr lang="fa-IR" sz="2400" b="1" dirty="0" smtClean="0">
                <a:cs typeface="B Titr" panose="00000700000000000000" pitchFamily="2" charset="-78"/>
              </a:rPr>
              <a:t>1- چگونگی حل جریان با استفاده از معادلات بولتزمن</a:t>
            </a:r>
          </a:p>
          <a:p>
            <a:pPr marL="109728" indent="0" algn="r" rtl="1">
              <a:lnSpc>
                <a:spcPct val="150000"/>
              </a:lnSpc>
              <a:buNone/>
            </a:pPr>
            <a:r>
              <a:rPr lang="fa-IR" sz="2400" b="1" dirty="0" smtClean="0">
                <a:cs typeface="B Titr" panose="00000700000000000000" pitchFamily="2" charset="-78"/>
              </a:rPr>
              <a:t>2- چگونگی پایدارسازی روش بولتزمن شبکه‌ای برای حل جریان با رینولدز بالا</a:t>
            </a:r>
          </a:p>
          <a:p>
            <a:pPr marL="109728" indent="0" algn="r" rtl="1">
              <a:lnSpc>
                <a:spcPct val="150000"/>
              </a:lnSpc>
              <a:buNone/>
            </a:pPr>
            <a:r>
              <a:rPr lang="fa-IR" sz="2400" b="1" dirty="0" smtClean="0">
                <a:cs typeface="B Titr" panose="00000700000000000000" pitchFamily="2" charset="-78"/>
              </a:rPr>
              <a:t>3-نحوه اعمال عملگر برخورد با چند زمان آرامش</a:t>
            </a:r>
          </a:p>
          <a:p>
            <a:pPr marL="109728" indent="0" algn="r" rtl="1">
              <a:lnSpc>
                <a:spcPct val="150000"/>
              </a:lnSpc>
              <a:buNone/>
            </a:pPr>
            <a:r>
              <a:rPr lang="fa-IR" sz="2400" b="1" dirty="0">
                <a:cs typeface="B Titr" panose="00000700000000000000" pitchFamily="2" charset="-78"/>
              </a:rPr>
              <a:t>5- چگونگی اعمال شرایط مرزی مناسب همراه با عملگر برخورد با چند زمان آرامش</a:t>
            </a:r>
          </a:p>
          <a:p>
            <a:pPr marL="109728" indent="0" algn="r" rtl="1">
              <a:lnSpc>
                <a:spcPct val="150000"/>
              </a:lnSpc>
              <a:buNone/>
            </a:pPr>
            <a:endParaRPr lang="en-US" sz="2400" b="1" dirty="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کد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r" rtl="1">
              <a:lnSpc>
                <a:spcPct val="200000"/>
              </a:lnSpc>
            </a:pPr>
            <a:r>
              <a:rPr lang="fa-IR" sz="2400" b="1" dirty="0">
                <a:latin typeface="Times New Roman" panose="02020603050405020304" pitchFamily="18" charset="0"/>
                <a:cs typeface="B Titr" panose="00000700000000000000" pitchFamily="2" charset="-78"/>
              </a:rPr>
              <a:t>1- </a:t>
            </a:r>
            <a:r>
              <a:rPr lang="fa-IR" sz="2400" b="1" dirty="0" smtClean="0">
                <a:latin typeface="Times New Roman" panose="02020603050405020304" pitchFamily="18" charset="0"/>
                <a:cs typeface="B Titr" panose="00000700000000000000" pitchFamily="2" charset="-78"/>
              </a:rPr>
              <a:t>این  </a:t>
            </a:r>
            <a:r>
              <a:rPr lang="fa-IR" sz="2400" b="1" dirty="0">
                <a:latin typeface="Times New Roman" panose="02020603050405020304" pitchFamily="18" charset="0"/>
                <a:cs typeface="B Titr" panose="00000700000000000000" pitchFamily="2" charset="-78"/>
              </a:rPr>
              <a:t>برنامه در </a:t>
            </a:r>
            <a:r>
              <a:rPr lang="fa-IR" sz="2400" b="1" dirty="0" smtClean="0">
                <a:latin typeface="Times New Roman" panose="02020603050405020304" pitchFamily="18" charset="0"/>
                <a:cs typeface="B Titr" panose="00000700000000000000" pitchFamily="2" charset="-78"/>
              </a:rPr>
              <a:t>کامپایلرهای </a:t>
            </a:r>
            <a:r>
              <a:rPr lang="en-US" sz="2400" b="1" dirty="0" smtClean="0">
                <a:solidFill>
                  <a:srgbClr val="0000FF"/>
                </a:solidFill>
                <a:latin typeface="Times New Roman" panose="02020603050405020304" pitchFamily="18" charset="0"/>
                <a:cs typeface="B Titr" panose="00000700000000000000" pitchFamily="2" charset="-78"/>
              </a:rPr>
              <a:t>Visual </a:t>
            </a:r>
            <a:r>
              <a:rPr lang="en-US" sz="2400" b="1" dirty="0" err="1" smtClean="0">
                <a:solidFill>
                  <a:srgbClr val="0000FF"/>
                </a:solidFill>
                <a:latin typeface="Times New Roman" panose="02020603050405020304" pitchFamily="18" charset="0"/>
                <a:cs typeface="B Titr" panose="00000700000000000000" pitchFamily="2" charset="-78"/>
              </a:rPr>
              <a:t>Stadio</a:t>
            </a:r>
            <a:r>
              <a:rPr lang="fa-IR" sz="2400" b="1" dirty="0" smtClean="0">
                <a:latin typeface="Times New Roman" panose="02020603050405020304" pitchFamily="18" charset="0"/>
                <a:cs typeface="B Titr" panose="00000700000000000000" pitchFamily="2" charset="-78"/>
              </a:rPr>
              <a:t> </a:t>
            </a:r>
            <a:r>
              <a:rPr lang="fa-IR" sz="2400" b="1" dirty="0">
                <a:latin typeface="Times New Roman" panose="02020603050405020304" pitchFamily="18" charset="0"/>
                <a:cs typeface="B Titr" panose="00000700000000000000" pitchFamily="2" charset="-78"/>
              </a:rPr>
              <a:t>قابل اجراست.</a:t>
            </a:r>
          </a:p>
          <a:p>
            <a:pPr algn="r" rtl="1">
              <a:lnSpc>
                <a:spcPct val="200000"/>
              </a:lnSpc>
            </a:pPr>
            <a:r>
              <a:rPr lang="fa-IR" sz="2400" b="1" dirty="0" smtClean="0">
                <a:latin typeface="Times New Roman" panose="02020603050405020304" pitchFamily="18" charset="0"/>
                <a:cs typeface="B Titr" panose="00000700000000000000" pitchFamily="2" charset="-78"/>
              </a:rPr>
              <a:t>2- </a:t>
            </a:r>
            <a:r>
              <a:rPr lang="fa-IR" sz="2400" b="1" dirty="0">
                <a:latin typeface="Times New Roman" panose="02020603050405020304" pitchFamily="18" charset="0"/>
                <a:cs typeface="B Titr" panose="00000700000000000000" pitchFamily="2" charset="-78"/>
              </a:rPr>
              <a:t>خروجی ها در همه نسخه های </a:t>
            </a:r>
            <a:r>
              <a:rPr lang="en-US" sz="2400" b="1" dirty="0" err="1">
                <a:solidFill>
                  <a:srgbClr val="0000FF"/>
                </a:solidFill>
                <a:latin typeface="Times New Roman" panose="02020603050405020304" pitchFamily="18" charset="0"/>
                <a:cs typeface="B Titr" panose="00000700000000000000" pitchFamily="2" charset="-78"/>
              </a:rPr>
              <a:t>Tecplot</a:t>
            </a:r>
            <a:r>
              <a:rPr lang="fa-IR" sz="2400" b="1" dirty="0">
                <a:latin typeface="Times New Roman" panose="02020603050405020304" pitchFamily="18" charset="0"/>
                <a:cs typeface="B Titr" panose="00000700000000000000" pitchFamily="2" charset="-78"/>
              </a:rPr>
              <a:t> قابل مشاهده </a:t>
            </a:r>
            <a:r>
              <a:rPr lang="fa-IR" sz="2400" b="1" dirty="0" smtClean="0">
                <a:latin typeface="Times New Roman" panose="02020603050405020304" pitchFamily="18" charset="0"/>
                <a:cs typeface="B Titr" panose="00000700000000000000" pitchFamily="2" charset="-78"/>
              </a:rPr>
              <a:t>است</a:t>
            </a:r>
            <a:r>
              <a:rPr lang="en-US" sz="2400" b="1" dirty="0" smtClean="0">
                <a:latin typeface="Times New Roman" panose="02020603050405020304" pitchFamily="18" charset="0"/>
                <a:cs typeface="B Titr" panose="00000700000000000000" pitchFamily="2" charset="-78"/>
              </a:rPr>
              <a:t>.</a:t>
            </a:r>
            <a:endParaRPr lang="en-US" sz="2400" b="1" dirty="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3- آشنایی </a:t>
            </a:r>
            <a:r>
              <a:rPr lang="fa-IR" sz="2400" b="1" dirty="0">
                <a:latin typeface="Times New Roman" panose="02020603050405020304" pitchFamily="18" charset="0"/>
                <a:cs typeface="B Titr" panose="00000700000000000000" pitchFamily="2" charset="-78"/>
              </a:rPr>
              <a:t>اولیه با </a:t>
            </a:r>
            <a:r>
              <a:rPr lang="en-US" sz="2400" b="1" dirty="0" smtClean="0">
                <a:latin typeface="Times New Roman" panose="02020603050405020304" pitchFamily="18" charset="0"/>
                <a:cs typeface="B Titr" panose="00000700000000000000" pitchFamily="2" charset="-78"/>
              </a:rPr>
              <a:t>CFD</a:t>
            </a:r>
            <a:r>
              <a:rPr lang="fa-IR" sz="2400" b="1" dirty="0" smtClean="0">
                <a:latin typeface="Times New Roman" panose="02020603050405020304" pitchFamily="18" charset="0"/>
                <a:cs typeface="B Titr" panose="00000700000000000000" pitchFamily="2" charset="-78"/>
              </a:rPr>
              <a:t> و نحوه حل جریان با استفاده از معادله بولتزمن</a:t>
            </a:r>
            <a:endParaRPr lang="en-US" sz="2400" b="1" dirty="0" smtClean="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4- آشنایی با شرایط مرزی در حل معادله بولتزمن</a:t>
            </a:r>
            <a:endParaRPr lang="en-US" sz="2400" b="1" dirty="0" smtClean="0">
              <a:solidFill>
                <a:srgbClr val="0000FF"/>
              </a:solidFill>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5- آشنایی با زبان </a:t>
            </a:r>
            <a:r>
              <a:rPr lang="en-US" sz="2400" b="1" dirty="0" smtClean="0">
                <a:solidFill>
                  <a:srgbClr val="0000FF"/>
                </a:solidFill>
                <a:latin typeface="Times New Roman" panose="02020603050405020304" pitchFamily="18" charset="0"/>
                <a:cs typeface="B Titr" panose="00000700000000000000" pitchFamily="2" charset="-78"/>
              </a:rPr>
              <a:t>C++</a:t>
            </a: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پروفیل سرعت در جهت </a:t>
            </a:r>
            <a:r>
              <a:rPr lang="en-US" sz="2400" dirty="0" smtClean="0">
                <a:solidFill>
                  <a:srgbClr val="0000FF"/>
                </a:solidFill>
                <a:cs typeface="B Titr" panose="00000700000000000000" pitchFamily="2" charset="-78"/>
              </a:rPr>
              <a:t>y</a:t>
            </a:r>
            <a:r>
              <a:rPr lang="fa-IR" sz="2400" dirty="0" smtClean="0">
                <a:solidFill>
                  <a:srgbClr val="0000FF"/>
                </a:solidFill>
                <a:cs typeface="B Titr" panose="00000700000000000000" pitchFamily="2" charset="-78"/>
              </a:rPr>
              <a:t> در حفره با درپوش متحرک برای عدد رینولدز برابر 1000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4098" name="Picture 2" descr="F:\sarbazi\opendus\Reports\Iman\Re_2\Vprof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2209575"/>
            <a:ext cx="4591050" cy="408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377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در جهت </a:t>
            </a:r>
            <a:r>
              <a:rPr lang="en-US" sz="2400" dirty="0">
                <a:solidFill>
                  <a:srgbClr val="0000FF"/>
                </a:solidFill>
                <a:cs typeface="B Titr" panose="00000700000000000000" pitchFamily="2" charset="-78"/>
              </a:rPr>
              <a:t>x</a:t>
            </a:r>
            <a:r>
              <a:rPr lang="fa-IR" sz="2400" dirty="0" smtClean="0">
                <a:solidFill>
                  <a:srgbClr val="0000FF"/>
                </a:solidFill>
                <a:cs typeface="B Titr" panose="00000700000000000000" pitchFamily="2" charset="-78"/>
              </a:rPr>
              <a:t> در حفره با درپوش متحرک برای عدد رینولدز برابر 1000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F:\Visual Studio 2008\Projects\iman\Re1000\u.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209800"/>
            <a:ext cx="4847273" cy="3767137"/>
          </a:xfrm>
          <a:prstGeom prst="rect">
            <a:avLst/>
          </a:prstGeom>
          <a:noFill/>
          <a:ln>
            <a:noFill/>
          </a:ln>
        </p:spPr>
      </p:pic>
    </p:spTree>
    <p:extLst>
      <p:ext uri="{BB962C8B-B14F-4D97-AF65-F5344CB8AC3E}">
        <p14:creationId xmlns:p14="http://schemas.microsoft.com/office/powerpoint/2010/main" val="2681663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کانتور سرعت در جهت </a:t>
            </a:r>
            <a:r>
              <a:rPr lang="en-US" sz="2400" dirty="0" smtClean="0">
                <a:solidFill>
                  <a:srgbClr val="0000FF"/>
                </a:solidFill>
                <a:cs typeface="B Titr" panose="00000700000000000000" pitchFamily="2" charset="-78"/>
              </a:rPr>
              <a:t>y</a:t>
            </a:r>
            <a:r>
              <a:rPr lang="fa-IR" sz="2400" dirty="0" smtClean="0">
                <a:solidFill>
                  <a:srgbClr val="0000FF"/>
                </a:solidFill>
                <a:cs typeface="B Titr" panose="00000700000000000000" pitchFamily="2" charset="-78"/>
              </a:rPr>
              <a:t> در حفره با درپوش متحرک برای عدد رینولدز برابر 1000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6" name="Picture 5" descr="F:\Visual Studio 2008\Projects\iman\Re1000\v.tif"/>
          <p:cNvPicPr/>
          <p:nvPr/>
        </p:nvPicPr>
        <p:blipFill>
          <a:blip r:embed="rId2">
            <a:extLst>
              <a:ext uri="{28A0092B-C50C-407E-A947-70E740481C1C}">
                <a14:useLocalDpi xmlns:a14="http://schemas.microsoft.com/office/drawing/2010/main" val="0"/>
              </a:ext>
            </a:extLst>
          </a:blip>
          <a:srcRect/>
          <a:stretch>
            <a:fillRect/>
          </a:stretch>
        </p:blipFill>
        <p:spPr bwMode="auto">
          <a:xfrm>
            <a:off x="1705927" y="2057400"/>
            <a:ext cx="4999673" cy="3919537"/>
          </a:xfrm>
          <a:prstGeom prst="rect">
            <a:avLst/>
          </a:prstGeom>
          <a:noFill/>
          <a:ln>
            <a:noFill/>
          </a:ln>
        </p:spPr>
      </p:pic>
    </p:spTree>
    <p:extLst>
      <p:ext uri="{BB962C8B-B14F-4D97-AF65-F5344CB8AC3E}">
        <p14:creationId xmlns:p14="http://schemas.microsoft.com/office/powerpoint/2010/main" val="2269434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pPr algn="ctr" rtl="1"/>
            <a:r>
              <a:rPr lang="fa-IR" sz="2400" dirty="0" smtClean="0">
                <a:solidFill>
                  <a:srgbClr val="0000FF"/>
                </a:solidFill>
                <a:cs typeface="B Titr" panose="00000700000000000000" pitchFamily="2" charset="-78"/>
              </a:rPr>
              <a:t>پروفیل سرعت در جهت </a:t>
            </a:r>
            <a:r>
              <a:rPr lang="en-US" sz="2400" dirty="0" smtClean="0">
                <a:solidFill>
                  <a:srgbClr val="0000FF"/>
                </a:solidFill>
                <a:cs typeface="B Titr" panose="00000700000000000000" pitchFamily="2" charset="-78"/>
              </a:rPr>
              <a:t>x</a:t>
            </a:r>
            <a:r>
              <a:rPr lang="fa-IR" sz="2400" dirty="0" smtClean="0">
                <a:solidFill>
                  <a:srgbClr val="0000FF"/>
                </a:solidFill>
                <a:cs typeface="B Titr" panose="00000700000000000000" pitchFamily="2" charset="-78"/>
              </a:rPr>
              <a:t> در حفره با درپوش متحرک برای عدد رینولدز برابر 3200</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239010" y="2286000"/>
            <a:ext cx="4665980" cy="4194175"/>
          </a:xfrm>
          <a:prstGeom prst="rect">
            <a:avLst/>
          </a:prstGeom>
        </p:spPr>
      </p:pic>
    </p:spTree>
    <p:extLst>
      <p:ext uri="{BB962C8B-B14F-4D97-AF65-F5344CB8AC3E}">
        <p14:creationId xmlns:p14="http://schemas.microsoft.com/office/powerpoint/2010/main" val="28037946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4399</TotalTime>
  <Words>929</Words>
  <Application>Microsoft Office PowerPoint</Application>
  <PresentationFormat>On-screen Show (4:3)</PresentationFormat>
  <Paragraphs>114</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Concourse</vt:lpstr>
      <vt:lpstr>            شبیه‌سازی عددی با استفاده از روش بولتزمن شبکه‌ای برای جریان‌های با رینولدز بالا  اسماعیل دهدشتی  MarketCode.ir    </vt:lpstr>
      <vt:lpstr> </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توانمندیهای کُد</vt:lpstr>
      <vt:lpstr>آنچه در این کد خواهید آموخت</vt:lpstr>
      <vt:lpstr>نکات و الزامات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MRT Pack 30 DVDs</cp:lastModifiedBy>
  <cp:revision>222</cp:revision>
  <dcterms:created xsi:type="dcterms:W3CDTF">2006-08-16T00:00:00Z</dcterms:created>
  <dcterms:modified xsi:type="dcterms:W3CDTF">2016-04-18T07:38:33Z</dcterms:modified>
</cp:coreProperties>
</file>